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360" r:id="rId6"/>
    <p:sldId id="432" r:id="rId8"/>
    <p:sldId id="430" r:id="rId9"/>
    <p:sldId id="431" r:id="rId10"/>
    <p:sldId id="274" r:id="rId11"/>
    <p:sldId id="327" r:id="rId12"/>
    <p:sldId id="417" r:id="rId13"/>
    <p:sldId id="361" r:id="rId14"/>
    <p:sldId id="293" r:id="rId15"/>
    <p:sldId id="273" r:id="rId16"/>
    <p:sldId id="296" r:id="rId17"/>
    <p:sldId id="285" r:id="rId18"/>
    <p:sldId id="284" r:id="rId19"/>
    <p:sldId id="323" r:id="rId20"/>
    <p:sldId id="324" r:id="rId21"/>
    <p:sldId id="418" r:id="rId22"/>
    <p:sldId id="419" r:id="rId23"/>
    <p:sldId id="297" r:id="rId24"/>
    <p:sldId id="325" r:id="rId25"/>
    <p:sldId id="393" r:id="rId26"/>
    <p:sldId id="394" r:id="rId27"/>
    <p:sldId id="292" r:id="rId28"/>
    <p:sldId id="326" r:id="rId29"/>
    <p:sldId id="291" r:id="rId30"/>
    <p:sldId id="294" r:id="rId31"/>
    <p:sldId id="267" r:id="rId32"/>
    <p:sldId id="328" r:id="rId33"/>
    <p:sldId id="329" r:id="rId34"/>
    <p:sldId id="331" r:id="rId35"/>
    <p:sldId id="298" r:id="rId36"/>
    <p:sldId id="336" r:id="rId37"/>
    <p:sldId id="335" r:id="rId38"/>
    <p:sldId id="337" r:id="rId39"/>
    <p:sldId id="340" r:id="rId40"/>
    <p:sldId id="333" r:id="rId41"/>
    <p:sldId id="341" r:id="rId42"/>
    <p:sldId id="338" r:id="rId43"/>
    <p:sldId id="342" r:id="rId44"/>
    <p:sldId id="424" r:id="rId45"/>
    <p:sldId id="421" r:id="rId46"/>
    <p:sldId id="425" r:id="rId47"/>
    <p:sldId id="426" r:id="rId48"/>
    <p:sldId id="427" r:id="rId49"/>
    <p:sldId id="428" r:id="rId50"/>
    <p:sldId id="344" r:id="rId51"/>
    <p:sldId id="290" r:id="rId52"/>
    <p:sldId id="429" r:id="rId53"/>
    <p:sldId id="277" r:id="rId54"/>
    <p:sldId id="343" r:id="rId55"/>
    <p:sldId id="433" r:id="rId56"/>
    <p:sldId id="299"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4E4E4E"/>
    <a:srgbClr val="1B5DA3"/>
    <a:srgbClr val="4997CE"/>
    <a:srgbClr val="458A6C"/>
    <a:srgbClr val="DD65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08" autoAdjust="0"/>
    <p:restoredTop sz="94660"/>
  </p:normalViewPr>
  <p:slideViewPr>
    <p:cSldViewPr snapToGrid="0">
      <p:cViewPr varScale="1">
        <p:scale>
          <a:sx n="87" d="100"/>
          <a:sy n="87" d="100"/>
        </p:scale>
        <p:origin x="739" y="77"/>
      </p:cViewPr>
      <p:guideLst>
        <p:guide orient="horz" pos="2231"/>
        <p:guide pos="3739"/>
      </p:guideLst>
    </p:cSldViewPr>
  </p:slideViewPr>
  <p:notesTextViewPr>
    <p:cViewPr>
      <p:scale>
        <a:sx n="1" d="1"/>
        <a:sy n="1" d="1"/>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E9858-CD94-48D8-ACBC-6DAF486C372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7EF647-E158-4B57-8F29-16C80CE5F5A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48652" y="215223"/>
            <a:ext cx="10515600" cy="519295"/>
          </a:xfrm>
        </p:spPr>
        <p:txBody>
          <a:bodyPr>
            <a:normAutofit/>
          </a:bodyPr>
          <a:lstStyle>
            <a:lvl1pPr>
              <a:defRPr sz="3200" b="1">
                <a:solidFill>
                  <a:schemeClr val="tx2"/>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6" name="矩形 5"/>
          <p:cNvSpPr/>
          <p:nvPr userDrawn="1"/>
        </p:nvSpPr>
        <p:spPr>
          <a:xfrm>
            <a:off x="0" y="809469"/>
            <a:ext cx="12192000" cy="6048531"/>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18.png"/><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8.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12.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tags" Target="../tags/tag14.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tags" Target="../tags/tag15.xml"/><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tags" Target="../tags/tag16.xml"/><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tags" Target="../tags/tag17.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tags" Target="../tags/tag18.xml"/><Relationship Id="rId2" Type="http://schemas.openxmlformats.org/officeDocument/2006/relationships/image" Target="../media/image49.png"/><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tags" Target="../tags/tag19.xml"/><Relationship Id="rId2" Type="http://schemas.openxmlformats.org/officeDocument/2006/relationships/image" Target="../media/image51.png"/><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xml"/><Relationship Id="rId5" Type="http://schemas.openxmlformats.org/officeDocument/2006/relationships/tags" Target="../tags/tag20.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tags" Target="../tags/tag21.xml"/><Relationship Id="rId2" Type="http://schemas.openxmlformats.org/officeDocument/2006/relationships/image" Target="../media/image57.png"/><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tags" Target="../tags/tag22.xml"/><Relationship Id="rId2" Type="http://schemas.openxmlformats.org/officeDocument/2006/relationships/image" Target="../media/image59.png"/><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tags" Target="../tags/tag24.xml"/><Relationship Id="rId2" Type="http://schemas.openxmlformats.org/officeDocument/2006/relationships/image" Target="../media/image62.png"/><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xml"/><Relationship Id="rId4" Type="http://schemas.openxmlformats.org/officeDocument/2006/relationships/tags" Target="../tags/tag25.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tags" Target="../tags/tag26.xml"/><Relationship Id="rId2" Type="http://schemas.openxmlformats.org/officeDocument/2006/relationships/image" Target="../media/image67.jpeg"/><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tags" Target="../tags/tag27.xml"/><Relationship Id="rId2" Type="http://schemas.openxmlformats.org/officeDocument/2006/relationships/image" Target="../media/image68.png"/><Relationship Id="rId1" Type="http://schemas.openxmlformats.org/officeDocument/2006/relationships/image" Target="../media/image1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1.xml"/><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43.xml"/><Relationship Id="rId8" Type="http://schemas.openxmlformats.org/officeDocument/2006/relationships/slideLayout" Target="../slideLayouts/slideLayout1.xml"/><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4318" y="1617274"/>
            <a:ext cx="9453880" cy="1106805"/>
          </a:xfrm>
          <a:prstGeom prst="rect">
            <a:avLst/>
          </a:prstGeom>
          <a:noFill/>
        </p:spPr>
        <p:txBody>
          <a:bodyPr wrap="none" rtlCol="0">
            <a:spAutoFit/>
          </a:bodyPr>
          <a:lstStyle/>
          <a:p>
            <a:r>
              <a:rPr lang="en-US" altLang="zh-CN" sz="6600" b="1" dirty="0" smtClean="0">
                <a:solidFill>
                  <a:srgbClr val="252525"/>
                </a:solidFill>
              </a:rPr>
              <a:t>SE2018-G15-</a:t>
            </a:r>
            <a:r>
              <a:rPr lang="zh-CN" altLang="en-US" sz="6600" b="1" dirty="0" smtClean="0">
                <a:solidFill>
                  <a:srgbClr val="252525"/>
                </a:solidFill>
              </a:rPr>
              <a:t>总评审</a:t>
            </a:r>
            <a:r>
              <a:rPr lang="en-US" altLang="zh-CN" sz="6600" b="1" dirty="0" smtClean="0">
                <a:solidFill>
                  <a:srgbClr val="252525"/>
                </a:solidFill>
              </a:rPr>
              <a:t>PPT</a:t>
            </a:r>
            <a:endParaRPr lang="en-US" altLang="zh-CN" sz="6600" b="1" dirty="0" smtClean="0">
              <a:solidFill>
                <a:srgbClr val="252525"/>
              </a:solidFill>
            </a:endParaRPr>
          </a:p>
        </p:txBody>
      </p:sp>
      <p:grpSp>
        <p:nvGrpSpPr>
          <p:cNvPr id="3" name="组合 2"/>
          <p:cNvGrpSpPr/>
          <p:nvPr/>
        </p:nvGrpSpPr>
        <p:grpSpPr>
          <a:xfrm>
            <a:off x="5534204" y="2892217"/>
            <a:ext cx="317004" cy="317004"/>
            <a:chOff x="2724480" y="3856218"/>
            <a:chExt cx="317004" cy="317004"/>
          </a:xfrm>
          <a:solidFill>
            <a:srgbClr val="252525"/>
          </a:solidFill>
        </p:grpSpPr>
        <p:sp>
          <p:nvSpPr>
            <p:cNvPr id="4" name="椭圆 3"/>
            <p:cNvSpPr/>
            <p:nvPr/>
          </p:nvSpPr>
          <p:spPr>
            <a:xfrm>
              <a:off x="2724480"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5" name="KSO_Shape"/>
            <p:cNvSpPr/>
            <p:nvPr/>
          </p:nvSpPr>
          <p:spPr bwMode="auto">
            <a:xfrm>
              <a:off x="2799869" y="3907938"/>
              <a:ext cx="166226" cy="21356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grpSp>
        <p:nvGrpSpPr>
          <p:cNvPr id="6" name="组合 5"/>
          <p:cNvGrpSpPr/>
          <p:nvPr/>
        </p:nvGrpSpPr>
        <p:grpSpPr>
          <a:xfrm>
            <a:off x="8063526" y="2892217"/>
            <a:ext cx="317004" cy="317004"/>
            <a:chOff x="5253802" y="3856218"/>
            <a:chExt cx="317004" cy="317004"/>
          </a:xfrm>
          <a:solidFill>
            <a:srgbClr val="252525"/>
          </a:solidFill>
        </p:grpSpPr>
        <p:sp>
          <p:nvSpPr>
            <p:cNvPr id="7" name="椭圆 6"/>
            <p:cNvSpPr/>
            <p:nvPr/>
          </p:nvSpPr>
          <p:spPr>
            <a:xfrm>
              <a:off x="5253802"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8" name="KSO_Shape"/>
            <p:cNvSpPr/>
            <p:nvPr/>
          </p:nvSpPr>
          <p:spPr bwMode="auto">
            <a:xfrm>
              <a:off x="5310142" y="3907938"/>
              <a:ext cx="204324" cy="193767"/>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sp>
        <p:nvSpPr>
          <p:cNvPr id="9" name="文本框 8"/>
          <p:cNvSpPr txBox="1"/>
          <p:nvPr/>
        </p:nvSpPr>
        <p:spPr>
          <a:xfrm>
            <a:off x="5851208" y="2839889"/>
            <a:ext cx="2186305" cy="398780"/>
          </a:xfrm>
          <a:prstGeom prst="rect">
            <a:avLst/>
          </a:prstGeom>
          <a:noFill/>
        </p:spPr>
        <p:txBody>
          <a:bodyPr wrap="none" rtlCol="0">
            <a:spAutoFit/>
          </a:bodyPr>
          <a:lstStyle/>
          <a:p>
            <a:r>
              <a:rPr lang="zh-CN" altLang="en-US" sz="2000" dirty="0">
                <a:solidFill>
                  <a:srgbClr val="252525"/>
                </a:solidFill>
              </a:rPr>
              <a:t>答辩</a:t>
            </a:r>
            <a:r>
              <a:rPr lang="zh-CN" altLang="en-US" sz="2000" dirty="0" smtClean="0">
                <a:solidFill>
                  <a:srgbClr val="252525"/>
                </a:solidFill>
              </a:rPr>
              <a:t>组：</a:t>
            </a:r>
            <a:r>
              <a:rPr lang="en-US" altLang="zh-CN" sz="2000" dirty="0" smtClean="0">
                <a:solidFill>
                  <a:srgbClr val="252525"/>
                </a:solidFill>
              </a:rPr>
              <a:t>G15</a:t>
            </a:r>
            <a:r>
              <a:rPr lang="zh-CN" altLang="en-US" sz="2000" dirty="0" smtClean="0">
                <a:solidFill>
                  <a:srgbClr val="252525"/>
                </a:solidFill>
              </a:rPr>
              <a:t>小组</a:t>
            </a:r>
            <a:endParaRPr lang="zh-CN" altLang="en-US" sz="2000" dirty="0" smtClean="0">
              <a:solidFill>
                <a:srgbClr val="252525"/>
              </a:solidFill>
            </a:endParaRPr>
          </a:p>
        </p:txBody>
      </p:sp>
      <p:sp>
        <p:nvSpPr>
          <p:cNvPr id="10" name="文本框 9"/>
          <p:cNvSpPr txBox="1"/>
          <p:nvPr/>
        </p:nvSpPr>
        <p:spPr>
          <a:xfrm>
            <a:off x="8380530" y="2839889"/>
            <a:ext cx="1783080" cy="368300"/>
          </a:xfrm>
          <a:prstGeom prst="rect">
            <a:avLst/>
          </a:prstGeom>
          <a:noFill/>
        </p:spPr>
        <p:txBody>
          <a:bodyPr wrap="none" rtlCol="0">
            <a:spAutoFit/>
          </a:bodyPr>
          <a:lstStyle/>
          <a:p>
            <a:r>
              <a:rPr lang="zh-CN" altLang="en-US" dirty="0" smtClean="0">
                <a:solidFill>
                  <a:srgbClr val="252525"/>
                </a:solidFill>
              </a:rPr>
              <a:t>指导教师：杨枨</a:t>
            </a:r>
            <a:endParaRPr lang="zh-CN" altLang="en-US" dirty="0">
              <a:solidFill>
                <a:srgbClr val="252525"/>
              </a:solidFill>
            </a:endParaRPr>
          </a:p>
        </p:txBody>
      </p:sp>
      <p:pic>
        <p:nvPicPr>
          <p:cNvPr id="17" name="m-taku - Komorebi">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841139" y="-1180514"/>
            <a:ext cx="609600" cy="609600"/>
          </a:xfrm>
          <a:prstGeom prst="rect">
            <a:avLst/>
          </a:prstGeom>
        </p:spPr>
      </p:pic>
      <p:grpSp>
        <p:nvGrpSpPr>
          <p:cNvPr id="11" name="组合 10"/>
          <p:cNvGrpSpPr/>
          <p:nvPr/>
        </p:nvGrpSpPr>
        <p:grpSpPr>
          <a:xfrm>
            <a:off x="5524044" y="3396407"/>
            <a:ext cx="317004" cy="317004"/>
            <a:chOff x="2724480" y="3856218"/>
            <a:chExt cx="317004" cy="317004"/>
          </a:xfrm>
          <a:solidFill>
            <a:srgbClr val="252525"/>
          </a:solidFill>
        </p:grpSpPr>
        <p:sp>
          <p:nvSpPr>
            <p:cNvPr id="12" name="椭圆 11"/>
            <p:cNvSpPr/>
            <p:nvPr/>
          </p:nvSpPr>
          <p:spPr>
            <a:xfrm>
              <a:off x="2724480"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13" name="KSO_Shape"/>
            <p:cNvSpPr/>
            <p:nvPr/>
          </p:nvSpPr>
          <p:spPr bwMode="auto">
            <a:xfrm>
              <a:off x="2799869" y="3907938"/>
              <a:ext cx="166226" cy="21356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sp>
        <p:nvSpPr>
          <p:cNvPr id="14" name="文本框 13"/>
          <p:cNvSpPr txBox="1"/>
          <p:nvPr/>
        </p:nvSpPr>
        <p:spPr>
          <a:xfrm>
            <a:off x="5841048" y="3344079"/>
            <a:ext cx="5262880" cy="398780"/>
          </a:xfrm>
          <a:prstGeom prst="rect">
            <a:avLst/>
          </a:prstGeom>
          <a:noFill/>
        </p:spPr>
        <p:txBody>
          <a:bodyPr wrap="none" rtlCol="0">
            <a:spAutoFit/>
          </a:bodyPr>
          <a:lstStyle/>
          <a:p>
            <a:r>
              <a:rPr lang="zh-CN" altLang="en-US" sz="2000" dirty="0" smtClean="0">
                <a:solidFill>
                  <a:srgbClr val="252525"/>
                </a:solidFill>
              </a:rPr>
              <a:t>小组成员：陈佳敏、徐毓茜、马益亮、江亮儒</a:t>
            </a:r>
            <a:endParaRPr lang="zh-CN" altLang="en-US" sz="2000" dirty="0" smtClean="0">
              <a:solidFill>
                <a:srgbClr val="252525"/>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childTnLst>
                          </p:cTn>
                        </p:par>
                        <p:par>
                          <p:cTn id="13" fill="hold">
                            <p:stCondLst>
                              <p:cond delay="1299"/>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2" repeatCount="indefinite" fill="hold" display="0">
                  <p:stCondLst>
                    <p:cond delay="indefinite"/>
                  </p:stCondLst>
                  <p:endCondLst>
                    <p:cond evt="onStopAudio" delay="0">
                      <p:tgtEl>
                        <p:sldTgt/>
                      </p:tgtEl>
                    </p:cond>
                  </p:endCondLst>
                </p:cTn>
                <p:tgtEl>
                  <p:spTgt spid="17"/>
                </p:tgtEl>
              </p:cMediaNode>
            </p:audio>
          </p:childTnLst>
        </p:cTn>
      </p:par>
    </p:tnLst>
    <p:bldLst>
      <p:bldP spid="2" grpId="0"/>
      <p:bldP spid="9" grpId="0"/>
      <p:bldP spid="10"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2" name="标题 1"/>
          <p:cNvSpPr>
            <a:spLocks noGrp="1"/>
          </p:cNvSpPr>
          <p:nvPr>
            <p:ph type="title"/>
          </p:nvPr>
        </p:nvSpPr>
        <p:spPr/>
        <p:txBody>
          <a:bodyPr>
            <a:normAutofit fontScale="90000"/>
          </a:bodyPr>
          <a:lstStyle/>
          <a:p>
            <a:r>
              <a:rPr lang="zh-CN" altLang="en-US" dirty="0">
                <a:cs typeface="+mn-ea"/>
              </a:rPr>
              <a:t>界面讲解</a:t>
            </a:r>
            <a:endParaRPr lang="zh-CN" altLang="en-US" dirty="0">
              <a:ea typeface="+mn-ea"/>
              <a:cs typeface="+mn-ea"/>
            </a:endParaRPr>
          </a:p>
        </p:txBody>
      </p:sp>
      <p:sp>
        <p:nvSpPr>
          <p:cNvPr id="4" name="文本框 3"/>
          <p:cNvSpPr txBox="1"/>
          <p:nvPr/>
        </p:nvSpPr>
        <p:spPr>
          <a:xfrm>
            <a:off x="5251450" y="6012180"/>
            <a:ext cx="1554480" cy="368300"/>
          </a:xfrm>
          <a:prstGeom prst="rect">
            <a:avLst/>
          </a:prstGeom>
          <a:noFill/>
        </p:spPr>
        <p:txBody>
          <a:bodyPr wrap="none" rtlCol="0">
            <a:spAutoFit/>
          </a:bodyPr>
          <a:lstStyle/>
          <a:p>
            <a:r>
              <a:rPr lang="zh-CN" altLang="en-US"/>
              <a:t>商品信息界面</a:t>
            </a:r>
            <a:endParaRPr lang="zh-CN" altLang="en-US"/>
          </a:p>
        </p:txBody>
      </p:sp>
      <p:sp>
        <p:nvSpPr>
          <p:cNvPr id="7" name="文本框 6"/>
          <p:cNvSpPr txBox="1"/>
          <p:nvPr/>
        </p:nvSpPr>
        <p:spPr>
          <a:xfrm>
            <a:off x="9455150" y="6012180"/>
            <a:ext cx="1554480" cy="368300"/>
          </a:xfrm>
          <a:prstGeom prst="rect">
            <a:avLst/>
          </a:prstGeom>
          <a:noFill/>
        </p:spPr>
        <p:txBody>
          <a:bodyPr wrap="none" rtlCol="0">
            <a:spAutoFit/>
          </a:bodyPr>
          <a:lstStyle/>
          <a:p>
            <a:r>
              <a:rPr lang="zh-CN" altLang="en-US"/>
              <a:t>系统消息界面</a:t>
            </a:r>
            <a:endParaRPr lang="zh-CN" altLang="en-US"/>
          </a:p>
        </p:txBody>
      </p:sp>
      <p:sp>
        <p:nvSpPr>
          <p:cNvPr id="8" name="文本框 7"/>
          <p:cNvSpPr txBox="1"/>
          <p:nvPr/>
        </p:nvSpPr>
        <p:spPr>
          <a:xfrm>
            <a:off x="1452245" y="6012180"/>
            <a:ext cx="1554480" cy="368300"/>
          </a:xfrm>
          <a:prstGeom prst="rect">
            <a:avLst/>
          </a:prstGeom>
          <a:noFill/>
        </p:spPr>
        <p:txBody>
          <a:bodyPr wrap="none" rtlCol="0">
            <a:spAutoFit/>
          </a:bodyPr>
          <a:lstStyle/>
          <a:p>
            <a:r>
              <a:rPr lang="zh-CN" altLang="en-US"/>
              <a:t>搜索结果界面</a:t>
            </a:r>
            <a:endParaRPr lang="zh-CN" altLang="en-US"/>
          </a:p>
        </p:txBody>
      </p:sp>
      <p:pic>
        <p:nvPicPr>
          <p:cNvPr id="11" name="图片 10" descr="_GQJ68(}XEK@5}8WK[XAB0P"/>
          <p:cNvPicPr>
            <a:picLocks noChangeAspect="1"/>
          </p:cNvPicPr>
          <p:nvPr/>
        </p:nvPicPr>
        <p:blipFill>
          <a:blip r:embed="rId1"/>
          <a:stretch>
            <a:fillRect/>
          </a:stretch>
        </p:blipFill>
        <p:spPr>
          <a:xfrm>
            <a:off x="8938260" y="1284605"/>
            <a:ext cx="2588260" cy="4640580"/>
          </a:xfrm>
          <a:prstGeom prst="rect">
            <a:avLst/>
          </a:prstGeom>
        </p:spPr>
      </p:pic>
      <p:pic>
        <p:nvPicPr>
          <p:cNvPr id="14" name="图片 13" descr="1K5HD751%K%10AKS6~$%H%T"/>
          <p:cNvPicPr>
            <a:picLocks noChangeAspect="1"/>
          </p:cNvPicPr>
          <p:nvPr/>
        </p:nvPicPr>
        <p:blipFill>
          <a:blip r:embed="rId2"/>
          <a:stretch>
            <a:fillRect/>
          </a:stretch>
        </p:blipFill>
        <p:spPr>
          <a:xfrm>
            <a:off x="4698365" y="1259840"/>
            <a:ext cx="2660015" cy="4654550"/>
          </a:xfrm>
          <a:prstGeom prst="rect">
            <a:avLst/>
          </a:prstGeom>
        </p:spPr>
      </p:pic>
      <p:pic>
        <p:nvPicPr>
          <p:cNvPr id="15" name="图片 14" descr="FU{2[VPCQ@IKNR[4GVJF)UX"/>
          <p:cNvPicPr>
            <a:picLocks noChangeAspect="1"/>
          </p:cNvPicPr>
          <p:nvPr/>
        </p:nvPicPr>
        <p:blipFill>
          <a:blip r:embed="rId3"/>
          <a:stretch>
            <a:fillRect/>
          </a:stretch>
        </p:blipFill>
        <p:spPr>
          <a:xfrm>
            <a:off x="868680" y="1284605"/>
            <a:ext cx="2593975" cy="4641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2" name="标题 1"/>
          <p:cNvSpPr>
            <a:spLocks noGrp="1"/>
          </p:cNvSpPr>
          <p:nvPr>
            <p:ph type="title"/>
          </p:nvPr>
        </p:nvSpPr>
        <p:spPr/>
        <p:txBody>
          <a:bodyPr>
            <a:normAutofit fontScale="90000"/>
          </a:bodyPr>
          <a:lstStyle/>
          <a:p>
            <a:r>
              <a:rPr lang="zh-CN" altLang="en-US" dirty="0">
                <a:cs typeface="+mn-ea"/>
              </a:rPr>
              <a:t>界面讲解</a:t>
            </a:r>
            <a:endParaRPr lang="zh-CN" altLang="en-US" dirty="0">
              <a:ea typeface="+mn-ea"/>
              <a:cs typeface="+mn-ea"/>
            </a:endParaRPr>
          </a:p>
        </p:txBody>
      </p:sp>
      <p:sp>
        <p:nvSpPr>
          <p:cNvPr id="4" name="文本框 3"/>
          <p:cNvSpPr txBox="1"/>
          <p:nvPr/>
        </p:nvSpPr>
        <p:spPr>
          <a:xfrm>
            <a:off x="5318760" y="5906135"/>
            <a:ext cx="1554480" cy="368300"/>
          </a:xfrm>
          <a:prstGeom prst="rect">
            <a:avLst/>
          </a:prstGeom>
          <a:noFill/>
        </p:spPr>
        <p:txBody>
          <a:bodyPr wrap="none" rtlCol="0">
            <a:spAutoFit/>
          </a:bodyPr>
          <a:lstStyle/>
          <a:p>
            <a:r>
              <a:rPr lang="zh-CN" altLang="en-US"/>
              <a:t>我的信息界面</a:t>
            </a:r>
            <a:endParaRPr lang="zh-CN" altLang="en-US"/>
          </a:p>
        </p:txBody>
      </p:sp>
      <p:sp>
        <p:nvSpPr>
          <p:cNvPr id="7" name="文本框 6"/>
          <p:cNvSpPr txBox="1"/>
          <p:nvPr/>
        </p:nvSpPr>
        <p:spPr>
          <a:xfrm>
            <a:off x="9495155" y="5906135"/>
            <a:ext cx="1554480" cy="368300"/>
          </a:xfrm>
          <a:prstGeom prst="rect">
            <a:avLst/>
          </a:prstGeom>
          <a:noFill/>
        </p:spPr>
        <p:txBody>
          <a:bodyPr wrap="none" rtlCol="0">
            <a:spAutoFit/>
          </a:bodyPr>
          <a:lstStyle/>
          <a:p>
            <a:r>
              <a:rPr lang="zh-CN" altLang="en-US"/>
              <a:t>我卖出的界面</a:t>
            </a:r>
            <a:endParaRPr lang="zh-CN" altLang="en-US"/>
          </a:p>
        </p:txBody>
      </p:sp>
      <p:sp>
        <p:nvSpPr>
          <p:cNvPr id="8" name="文本框 7"/>
          <p:cNvSpPr txBox="1"/>
          <p:nvPr/>
        </p:nvSpPr>
        <p:spPr>
          <a:xfrm>
            <a:off x="1680210" y="5906135"/>
            <a:ext cx="1097280" cy="368300"/>
          </a:xfrm>
          <a:prstGeom prst="rect">
            <a:avLst/>
          </a:prstGeom>
          <a:noFill/>
        </p:spPr>
        <p:txBody>
          <a:bodyPr wrap="none" rtlCol="0">
            <a:spAutoFit/>
          </a:bodyPr>
          <a:lstStyle/>
          <a:p>
            <a:r>
              <a:rPr lang="zh-CN" altLang="en-US"/>
              <a:t>发布界面</a:t>
            </a:r>
            <a:endParaRPr lang="zh-CN" altLang="en-US"/>
          </a:p>
        </p:txBody>
      </p:sp>
      <p:pic>
        <p:nvPicPr>
          <p:cNvPr id="3" name="图片 2" descr="ZI~GO59BV$@GG]UDM5N_%FO"/>
          <p:cNvPicPr>
            <a:picLocks noChangeAspect="1"/>
          </p:cNvPicPr>
          <p:nvPr/>
        </p:nvPicPr>
        <p:blipFill>
          <a:blip r:embed="rId1"/>
          <a:stretch>
            <a:fillRect/>
          </a:stretch>
        </p:blipFill>
        <p:spPr>
          <a:xfrm>
            <a:off x="1036320" y="1313180"/>
            <a:ext cx="2385695" cy="4359275"/>
          </a:xfrm>
          <a:prstGeom prst="rect">
            <a:avLst/>
          </a:prstGeom>
        </p:spPr>
      </p:pic>
      <p:pic>
        <p:nvPicPr>
          <p:cNvPr id="9" name="图片 8" descr="3`[478LQDE`~LT9C5(286HN"/>
          <p:cNvPicPr>
            <a:picLocks noChangeAspect="1"/>
          </p:cNvPicPr>
          <p:nvPr/>
        </p:nvPicPr>
        <p:blipFill>
          <a:blip r:embed="rId2"/>
          <a:stretch>
            <a:fillRect/>
          </a:stretch>
        </p:blipFill>
        <p:spPr>
          <a:xfrm>
            <a:off x="4792980" y="1303655"/>
            <a:ext cx="2432050" cy="4347845"/>
          </a:xfrm>
          <a:prstGeom prst="rect">
            <a:avLst/>
          </a:prstGeom>
        </p:spPr>
      </p:pic>
      <p:pic>
        <p:nvPicPr>
          <p:cNvPr id="11" name="图片 10" descr="HME@9Z[SENWV4UQS8MPYU_M"/>
          <p:cNvPicPr>
            <a:picLocks noChangeAspect="1"/>
          </p:cNvPicPr>
          <p:nvPr/>
        </p:nvPicPr>
        <p:blipFill>
          <a:blip r:embed="rId3"/>
          <a:stretch>
            <a:fillRect/>
          </a:stretch>
        </p:blipFill>
        <p:spPr>
          <a:xfrm>
            <a:off x="9047480" y="1303655"/>
            <a:ext cx="2450465" cy="4407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
          <p:cNvGrpSpPr>
            <a:grpSpLocks noChangeAspect="1"/>
          </p:cNvGrpSpPr>
          <p:nvPr/>
        </p:nvGrpSpPr>
        <p:grpSpPr>
          <a:xfrm rot="4351113">
            <a:off x="6900565" y="1888940"/>
            <a:ext cx="5091397" cy="3508628"/>
            <a:chOff x="940378" y="1114346"/>
            <a:chExt cx="7056438" cy="4867275"/>
          </a:xfrm>
        </p:grpSpPr>
        <p:sp>
          <p:nvSpPr>
            <p:cNvPr id="29"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0"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1"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2"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3"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dirty="0">
                <a:solidFill>
                  <a:sysClr val="window" lastClr="FFFFFF">
                    <a:lumMod val="65000"/>
                  </a:sysClr>
                </a:solidFill>
                <a:cs typeface="+mn-ea"/>
              </a:endParaRPr>
            </a:p>
          </p:txBody>
        </p:sp>
        <p:sp>
          <p:nvSpPr>
            <p:cNvPr id="34"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5"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6"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7"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grpSp>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54" name="矩形 53"/>
          <p:cNvSpPr/>
          <p:nvPr/>
        </p:nvSpPr>
        <p:spPr>
          <a:xfrm>
            <a:off x="678815" y="1414145"/>
            <a:ext cx="7581900" cy="4921885"/>
          </a:xfrm>
          <a:prstGeom prst="rect">
            <a:avLst/>
          </a:prstGeom>
        </p:spPr>
        <p:txBody>
          <a:bodyPr wrap="square" lIns="121880" tIns="60940" rIns="121880" bIns="60940">
            <a:spAutoFit/>
          </a:bodyPr>
          <a:lstStyle/>
          <a:p>
            <a:pPr>
              <a:lnSpc>
                <a:spcPct val="150000"/>
              </a:lnSpc>
              <a:defRPr/>
            </a:pPr>
            <a:r>
              <a:rPr lang="zh-CN" altLang="en-US" sz="1600" kern="0" dirty="0">
                <a:solidFill>
                  <a:schemeClr val="tx1"/>
                </a:solidFill>
                <a:latin typeface="+mn-ea"/>
                <a:cs typeface="+mn-ea"/>
                <a:sym typeface="方正兰亭黑_GBK" pitchFamily="2" charset="-122"/>
              </a:rPr>
              <a:t>1.朴灵. 深入浅出NodeJS[M]. 第1版. 人民邮电出版社出版社, 2013.</a:t>
            </a:r>
            <a:endParaRPr lang="zh-CN" altLang="en-US" sz="1600" kern="0" dirty="0">
              <a:solidFill>
                <a:schemeClr val="tx1"/>
              </a:solidFill>
              <a:latin typeface="+mn-ea"/>
              <a:cs typeface="+mn-ea"/>
              <a:sym typeface="方正兰亭黑_GBK" pitchFamily="2" charset="-122"/>
            </a:endParaRPr>
          </a:p>
          <a:p>
            <a:pPr>
              <a:lnSpc>
                <a:spcPct val="150000"/>
              </a:lnSpc>
              <a:defRPr/>
            </a:pPr>
            <a:endParaRPr lang="zh-CN" altLang="en-US" sz="1600" kern="0" dirty="0">
              <a:solidFill>
                <a:schemeClr val="tx1"/>
              </a:solidFill>
              <a:latin typeface="+mn-ea"/>
              <a:cs typeface="+mn-ea"/>
              <a:sym typeface="方正兰亭黑_GBK" pitchFamily="2" charset="-122"/>
            </a:endParaRPr>
          </a:p>
          <a:p>
            <a:pPr>
              <a:lnSpc>
                <a:spcPct val="150000"/>
              </a:lnSpc>
              <a:defRPr/>
            </a:pPr>
            <a:r>
              <a:rPr lang="zh-CN" altLang="en-US" sz="1600" kern="0" dirty="0">
                <a:solidFill>
                  <a:schemeClr val="tx1"/>
                </a:solidFill>
                <a:latin typeface="+mn-ea"/>
                <a:cs typeface="+mn-ea"/>
                <a:sym typeface="方正兰亭黑_GBK" pitchFamily="2" charset="-122"/>
              </a:rPr>
              <a:t>2.马尔奇·哈弗贝克. JavaScript编程精解[M]. 第2版. 机械工程出版社, 2016.</a:t>
            </a:r>
            <a:endParaRPr lang="zh-CN" altLang="en-US" sz="1600" kern="0" dirty="0">
              <a:solidFill>
                <a:schemeClr val="tx1"/>
              </a:solidFill>
              <a:latin typeface="+mn-ea"/>
              <a:cs typeface="+mn-ea"/>
              <a:sym typeface="方正兰亭黑_GBK" pitchFamily="2" charset="-122"/>
            </a:endParaRPr>
          </a:p>
          <a:p>
            <a:pPr>
              <a:lnSpc>
                <a:spcPct val="150000"/>
              </a:lnSpc>
              <a:defRPr/>
            </a:pPr>
            <a:endParaRPr lang="zh-CN" altLang="en-US" sz="1600" kern="0" dirty="0">
              <a:solidFill>
                <a:schemeClr val="tx1"/>
              </a:solidFill>
              <a:latin typeface="+mn-ea"/>
              <a:cs typeface="+mn-ea"/>
              <a:sym typeface="方正兰亭黑_GBK" pitchFamily="2" charset="-122"/>
            </a:endParaRPr>
          </a:p>
          <a:p>
            <a:pPr>
              <a:lnSpc>
                <a:spcPct val="150000"/>
              </a:lnSpc>
              <a:defRPr/>
            </a:pPr>
            <a:r>
              <a:rPr lang="zh-CN" altLang="en-US" sz="1600" kern="0" dirty="0">
                <a:solidFill>
                  <a:schemeClr val="tx1"/>
                </a:solidFill>
                <a:latin typeface="+mn-ea"/>
                <a:cs typeface="+mn-ea"/>
                <a:sym typeface="方正兰亭黑_GBK" pitchFamily="2" charset="-122"/>
              </a:rPr>
              <a:t>3.ustbhuangyi. Vue.js 高仿饿了么外卖APP 收藏 [EB/OL]. [2018-3-30 3:30pm].</a:t>
            </a:r>
            <a:endParaRPr lang="zh-CN" altLang="en-US" sz="1600" kern="0" dirty="0">
              <a:solidFill>
                <a:schemeClr val="tx1"/>
              </a:solidFill>
              <a:latin typeface="+mn-ea"/>
              <a:cs typeface="+mn-ea"/>
              <a:sym typeface="方正兰亭黑_GBK" pitchFamily="2" charset="-122"/>
            </a:endParaRPr>
          </a:p>
          <a:p>
            <a:pPr>
              <a:lnSpc>
                <a:spcPct val="150000"/>
              </a:lnSpc>
              <a:defRPr/>
            </a:pPr>
            <a:r>
              <a:rPr lang="zh-CN" altLang="en-US" sz="1600" kern="0" dirty="0">
                <a:solidFill>
                  <a:schemeClr val="tx1"/>
                </a:solidFill>
                <a:latin typeface="+mn-ea"/>
                <a:cs typeface="+mn-ea"/>
                <a:sym typeface="方正兰亭黑_GBK" pitchFamily="2" charset="-122"/>
              </a:rPr>
              <a:t>https://coding.imooc.com/class/chapter/74.html#Anchor.</a:t>
            </a:r>
            <a:endParaRPr lang="zh-CN" altLang="en-US" sz="1600" kern="0" dirty="0">
              <a:solidFill>
                <a:schemeClr val="tx1"/>
              </a:solidFill>
              <a:latin typeface="+mn-ea"/>
              <a:cs typeface="+mn-ea"/>
              <a:sym typeface="方正兰亭黑_GBK" pitchFamily="2" charset="-122"/>
            </a:endParaRPr>
          </a:p>
          <a:p>
            <a:pPr>
              <a:lnSpc>
                <a:spcPct val="150000"/>
              </a:lnSpc>
              <a:defRPr/>
            </a:pPr>
            <a:endParaRPr lang="zh-CN" altLang="en-US" sz="1600" kern="0" dirty="0">
              <a:solidFill>
                <a:schemeClr val="tx1"/>
              </a:solidFill>
              <a:latin typeface="+mn-ea"/>
              <a:cs typeface="+mn-ea"/>
              <a:sym typeface="方正兰亭黑_GBK" pitchFamily="2" charset="-122"/>
            </a:endParaRPr>
          </a:p>
          <a:p>
            <a:pPr>
              <a:lnSpc>
                <a:spcPct val="150000"/>
              </a:lnSpc>
              <a:defRPr/>
            </a:pPr>
            <a:r>
              <a:rPr lang="zh-CN" altLang="en-US" sz="1600" kern="0" dirty="0">
                <a:solidFill>
                  <a:schemeClr val="tx1"/>
                </a:solidFill>
                <a:latin typeface="+mn-ea"/>
                <a:cs typeface="+mn-ea"/>
                <a:sym typeface="方正兰亭黑_GBK" pitchFamily="2" charset="-122"/>
              </a:rPr>
              <a:t>4.计算分院老师. 数据库系统设计与开发[M]. 第1版. 浙江大学城市学院, 2017.</a:t>
            </a:r>
            <a:endParaRPr lang="zh-CN" altLang="en-US" sz="1600" kern="0" dirty="0">
              <a:solidFill>
                <a:schemeClr val="tx1"/>
              </a:solidFill>
              <a:latin typeface="+mn-ea"/>
              <a:cs typeface="+mn-ea"/>
              <a:sym typeface="方正兰亭黑_GBK" pitchFamily="2" charset="-122"/>
            </a:endParaRPr>
          </a:p>
          <a:p>
            <a:pPr>
              <a:lnSpc>
                <a:spcPct val="150000"/>
              </a:lnSpc>
              <a:defRPr/>
            </a:pPr>
            <a:endParaRPr lang="zh-CN" altLang="en-US" sz="1600" kern="0" dirty="0">
              <a:solidFill>
                <a:schemeClr val="tx1"/>
              </a:solidFill>
              <a:latin typeface="+mn-ea"/>
              <a:cs typeface="+mn-ea"/>
              <a:sym typeface="方正兰亭黑_GBK" pitchFamily="2" charset="-122"/>
            </a:endParaRPr>
          </a:p>
          <a:p>
            <a:pPr>
              <a:lnSpc>
                <a:spcPct val="150000"/>
              </a:lnSpc>
              <a:defRPr/>
            </a:pPr>
            <a:r>
              <a:rPr lang="zh-CN" altLang="en-US" sz="1600" kern="0" dirty="0">
                <a:solidFill>
                  <a:schemeClr val="tx1"/>
                </a:solidFill>
                <a:latin typeface="+mn-ea"/>
                <a:cs typeface="+mn-ea"/>
                <a:sym typeface="方正兰亭黑_GBK" pitchFamily="2" charset="-122"/>
              </a:rPr>
              <a:t>5.上野宣. 图解HTTP[M]. 第1班. 人民邮电出版社, 2014.</a:t>
            </a:r>
            <a:endParaRPr lang="zh-CN" altLang="en-US" sz="1600" kern="0" dirty="0">
              <a:solidFill>
                <a:schemeClr val="tx1"/>
              </a:solidFill>
              <a:latin typeface="+mn-ea"/>
              <a:cs typeface="+mn-ea"/>
              <a:sym typeface="方正兰亭黑_GBK" pitchFamily="2" charset="-122"/>
            </a:endParaRPr>
          </a:p>
          <a:p>
            <a:pPr>
              <a:lnSpc>
                <a:spcPct val="150000"/>
              </a:lnSpc>
              <a:defRPr/>
            </a:pPr>
            <a:endParaRPr lang="zh-CN" altLang="en-US" sz="1600" kern="0" dirty="0">
              <a:solidFill>
                <a:schemeClr val="tx1"/>
              </a:solidFill>
              <a:latin typeface="+mn-ea"/>
              <a:cs typeface="+mn-ea"/>
              <a:sym typeface="方正兰亭黑_GBK" pitchFamily="2" charset="-122"/>
            </a:endParaRPr>
          </a:p>
          <a:p>
            <a:pPr>
              <a:lnSpc>
                <a:spcPct val="150000"/>
              </a:lnSpc>
              <a:defRPr/>
            </a:pPr>
            <a:r>
              <a:rPr lang="zh-CN" altLang="en-US" sz="1600" kern="0" dirty="0">
                <a:solidFill>
                  <a:schemeClr val="tx1"/>
                </a:solidFill>
                <a:latin typeface="+mn-ea"/>
                <a:cs typeface="+mn-ea"/>
                <a:sym typeface="方正兰亭黑_GBK" pitchFamily="2" charset="-122"/>
              </a:rPr>
              <a:t>6.网页： ISO软件工程国际标准模板[EB/OL]. [2018/3/25 1:00pm].      https://wenku.baidu.com/view/b06aab6327d3240c8447ef23.html.</a:t>
            </a:r>
            <a:endParaRPr lang="zh-CN" altLang="en-US" sz="1600" kern="0" dirty="0">
              <a:solidFill>
                <a:schemeClr val="tx1"/>
              </a:solidFill>
              <a:latin typeface="+mn-ea"/>
              <a:cs typeface="+mn-ea"/>
              <a:sym typeface="方正兰亭黑_GBK" pitchFamily="2" charset="-122"/>
            </a:endParaRPr>
          </a:p>
        </p:txBody>
      </p:sp>
      <p:sp>
        <p:nvSpPr>
          <p:cNvPr id="2" name="标题 1"/>
          <p:cNvSpPr>
            <a:spLocks noGrp="1"/>
          </p:cNvSpPr>
          <p:nvPr>
            <p:ph type="title"/>
          </p:nvPr>
        </p:nvSpPr>
        <p:spPr/>
        <p:txBody>
          <a:bodyPr>
            <a:normAutofit fontScale="90000"/>
          </a:bodyPr>
          <a:lstStyle/>
          <a:p>
            <a:r>
              <a:rPr lang="zh-CN" altLang="en-US" dirty="0">
                <a:cs typeface="+mn-ea"/>
              </a:rPr>
              <a:t>参考资料</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par>
                                <p:cTn id="11" presetID="53" presetClass="entr" presetSubtype="16" fill="hold" nodeType="withEffect">
                                  <p:stCondLst>
                                    <p:cond delay="20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nodeType="withEffect">
                                  <p:stCondLst>
                                    <p:cond delay="40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nodeType="withEffect">
                                  <p:stCondLst>
                                    <p:cond delay="60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barn(inVertical)">
                                      <p:cBhvr>
                                        <p:cTn id="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315720" y="1471930"/>
            <a:ext cx="2614295" cy="4458335"/>
            <a:chOff x="741364" y="1073968"/>
            <a:chExt cx="1756784" cy="2592315"/>
          </a:xfrm>
        </p:grpSpPr>
        <p:sp>
          <p:nvSpPr>
            <p:cNvPr id="111" name="Rounded Rectangle 110"/>
            <p:cNvSpPr/>
            <p:nvPr/>
          </p:nvSpPr>
          <p:spPr>
            <a:xfrm>
              <a:off x="741364" y="1073968"/>
              <a:ext cx="1756784" cy="2592315"/>
            </a:xfrm>
            <a:prstGeom prst="roundRect">
              <a:avLst>
                <a:gd name="adj" fmla="val 477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16" name="Rounded Rectangle 115"/>
            <p:cNvSpPr/>
            <p:nvPr/>
          </p:nvSpPr>
          <p:spPr>
            <a:xfrm>
              <a:off x="822047" y="1208232"/>
              <a:ext cx="1595419" cy="3797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2"/>
                  </a:solidFill>
                  <a:latin typeface="+mn-ea"/>
                </a:rPr>
                <a:t>标准、条约和约定</a:t>
              </a:r>
              <a:endParaRPr lang="zh-CN" altLang="en-US" sz="2000" b="1" dirty="0">
                <a:solidFill>
                  <a:schemeClr val="tx2"/>
                </a:solidFill>
                <a:latin typeface="+mn-ea"/>
              </a:endParaRPr>
            </a:p>
          </p:txBody>
        </p:sp>
        <p:sp>
          <p:nvSpPr>
            <p:cNvPr id="10" name="TextBox 9"/>
            <p:cNvSpPr txBox="1"/>
            <p:nvPr/>
          </p:nvSpPr>
          <p:spPr>
            <a:xfrm>
              <a:off x="825000" y="1680166"/>
              <a:ext cx="1592499" cy="1824700"/>
            </a:xfrm>
            <a:prstGeom prst="rect">
              <a:avLst/>
            </a:prstGeom>
            <a:noFill/>
          </p:spPr>
          <p:txBody>
            <a:bodyPr wrap="square" rtlCol="0">
              <a:spAutoFit/>
            </a:bodyPr>
            <a:lstStyle/>
            <a:p>
              <a:pPr defTabSz="1218565">
                <a:spcBef>
                  <a:spcPct val="20000"/>
                </a:spcBef>
                <a:defRPr/>
              </a:pPr>
              <a:r>
                <a:rPr lang="zh-CN" altLang="en-US" sz="1000" dirty="0">
                  <a:solidFill>
                    <a:schemeClr val="bg1"/>
                  </a:solidFill>
                  <a:latin typeface="+mn-ea"/>
                </a:rPr>
                <a:t>GB/T 13702-1992  计算机软件分类与代码</a:t>
              </a:r>
              <a:endParaRPr lang="zh-CN" altLang="en-US" sz="1000" dirty="0">
                <a:solidFill>
                  <a:schemeClr val="bg1"/>
                </a:solidFill>
                <a:latin typeface="+mn-ea"/>
              </a:endParaRPr>
            </a:p>
            <a:p>
              <a:pPr defTabSz="1218565">
                <a:spcBef>
                  <a:spcPct val="20000"/>
                </a:spcBef>
                <a:defRPr/>
              </a:pPr>
              <a:r>
                <a:rPr lang="zh-CN" altLang="en-US" sz="1000" dirty="0">
                  <a:solidFill>
                    <a:schemeClr val="bg1"/>
                  </a:solidFill>
                  <a:latin typeface="+mn-ea"/>
                </a:rPr>
                <a:t>GB/T 20918-2007  信息技术 </a:t>
              </a:r>
              <a:endParaRPr lang="zh-CN" altLang="en-US" sz="1000" dirty="0">
                <a:solidFill>
                  <a:schemeClr val="bg1"/>
                </a:solidFill>
                <a:latin typeface="+mn-ea"/>
              </a:endParaRPr>
            </a:p>
            <a:p>
              <a:pPr defTabSz="1218565">
                <a:spcBef>
                  <a:spcPct val="20000"/>
                </a:spcBef>
                <a:defRPr/>
              </a:pPr>
              <a:r>
                <a:rPr lang="zh-CN" altLang="en-US" sz="1000" dirty="0">
                  <a:solidFill>
                    <a:schemeClr val="bg1"/>
                  </a:solidFill>
                  <a:latin typeface="+mn-ea"/>
                </a:rPr>
                <a:t>GB/T 19003-2008  软件工程</a:t>
              </a:r>
              <a:endParaRPr lang="zh-CN" altLang="en-US" sz="1000" dirty="0">
                <a:solidFill>
                  <a:schemeClr val="bg1"/>
                </a:solidFill>
                <a:latin typeface="+mn-ea"/>
              </a:endParaRPr>
            </a:p>
            <a:p>
              <a:pPr defTabSz="1218565">
                <a:spcBef>
                  <a:spcPct val="20000"/>
                </a:spcBef>
                <a:defRPr/>
              </a:pPr>
              <a:r>
                <a:rPr lang="zh-CN" altLang="en-US" sz="1000" dirty="0">
                  <a:solidFill>
                    <a:schemeClr val="bg1"/>
                  </a:solidFill>
                  <a:latin typeface="+mn-ea"/>
                </a:rPr>
                <a:t>GB/T 5538-1995  软件工程标准分类法</a:t>
              </a:r>
              <a:endParaRPr lang="zh-CN" altLang="en-US" sz="1000" dirty="0">
                <a:solidFill>
                  <a:schemeClr val="bg1"/>
                </a:solidFill>
                <a:latin typeface="+mn-ea"/>
              </a:endParaRPr>
            </a:p>
            <a:p>
              <a:pPr defTabSz="1218565">
                <a:spcBef>
                  <a:spcPct val="20000"/>
                </a:spcBef>
                <a:defRPr/>
              </a:pPr>
              <a:r>
                <a:rPr lang="zh-CN" altLang="en-US" sz="1000" dirty="0">
                  <a:solidFill>
                    <a:schemeClr val="bg1"/>
                  </a:solidFill>
                  <a:latin typeface="+mn-ea"/>
                </a:rPr>
                <a:t>GB/T 9386-2008  计算机富安居测试文档编制</a:t>
              </a:r>
              <a:endParaRPr lang="zh-CN" altLang="en-US" sz="1000" dirty="0">
                <a:solidFill>
                  <a:schemeClr val="bg1"/>
                </a:solidFill>
                <a:latin typeface="+mn-ea"/>
              </a:endParaRPr>
            </a:p>
            <a:p>
              <a:pPr defTabSz="1218565">
                <a:spcBef>
                  <a:spcPct val="20000"/>
                </a:spcBef>
                <a:defRPr/>
              </a:pPr>
              <a:r>
                <a:rPr lang="zh-CN" altLang="en-US" sz="1000" dirty="0">
                  <a:solidFill>
                    <a:schemeClr val="bg1"/>
                  </a:solidFill>
                  <a:latin typeface="+mn-ea"/>
                </a:rPr>
                <a:t>GB/T 9385-2008  计算机软件需求规格说明</a:t>
              </a:r>
              <a:endParaRPr lang="zh-CN" altLang="en-US" sz="1000" dirty="0">
                <a:solidFill>
                  <a:schemeClr val="bg1"/>
                </a:solidFill>
                <a:latin typeface="+mn-ea"/>
              </a:endParaRPr>
            </a:p>
            <a:p>
              <a:pPr defTabSz="1218565">
                <a:spcBef>
                  <a:spcPct val="20000"/>
                </a:spcBef>
                <a:defRPr/>
              </a:pPr>
              <a:r>
                <a:rPr lang="zh-CN" altLang="en-US" sz="1000" dirty="0">
                  <a:solidFill>
                    <a:schemeClr val="bg1"/>
                  </a:solidFill>
                  <a:latin typeface="+mn-ea"/>
                </a:rPr>
                <a:t>GB/T 5532-2008  计算机软件测试规范</a:t>
              </a:r>
              <a:endParaRPr lang="zh-CN" altLang="en-US" sz="1000" dirty="0">
                <a:solidFill>
                  <a:schemeClr val="bg1"/>
                </a:solidFill>
                <a:latin typeface="+mn-ea"/>
              </a:endParaRPr>
            </a:p>
            <a:p>
              <a:pPr defTabSz="1218565">
                <a:spcBef>
                  <a:spcPct val="20000"/>
                </a:spcBef>
                <a:defRPr/>
              </a:pPr>
              <a:r>
                <a:rPr lang="zh-CN" altLang="en-US" sz="1000" dirty="0">
                  <a:solidFill>
                    <a:schemeClr val="bg1"/>
                  </a:solidFill>
                  <a:latin typeface="+mn-ea"/>
                </a:rPr>
                <a:t>GB/T 18221-2000  信息技术程序设计语言</a:t>
              </a:r>
              <a:endParaRPr lang="zh-CN" altLang="en-US" sz="1000" dirty="0">
                <a:solidFill>
                  <a:schemeClr val="bg1"/>
                </a:solidFill>
                <a:latin typeface="+mn-ea"/>
              </a:endParaRPr>
            </a:p>
            <a:p>
              <a:pPr defTabSz="1218565">
                <a:spcBef>
                  <a:spcPct val="20000"/>
                </a:spcBef>
                <a:defRPr/>
              </a:pPr>
              <a:r>
                <a:rPr lang="zh-CN" altLang="en-US" sz="1000" dirty="0">
                  <a:solidFill>
                    <a:schemeClr val="bg1"/>
                  </a:solidFill>
                  <a:latin typeface="+mn-ea"/>
                </a:rPr>
                <a:t>GB/T 11457-2006  信息技术 软件工程</a:t>
              </a:r>
              <a:endParaRPr lang="zh-CN" altLang="en-US" sz="1000" dirty="0">
                <a:solidFill>
                  <a:schemeClr val="bg1"/>
                </a:solidFill>
                <a:latin typeface="+mn-ea"/>
              </a:endParaRPr>
            </a:p>
            <a:p>
              <a:pPr defTabSz="1218565">
                <a:spcBef>
                  <a:spcPct val="20000"/>
                </a:spcBef>
                <a:defRPr/>
              </a:pPr>
              <a:r>
                <a:rPr lang="zh-CN" altLang="en-US" sz="1000" dirty="0">
                  <a:solidFill>
                    <a:schemeClr val="bg1"/>
                  </a:solidFill>
                  <a:latin typeface="+mn-ea"/>
                </a:rPr>
                <a:t>GB/T 8567-2006  计算机软件文档编制规范</a:t>
              </a:r>
              <a:endParaRPr lang="zh-CN" altLang="en-US" sz="1000" dirty="0">
                <a:solidFill>
                  <a:schemeClr val="bg1"/>
                </a:solidFill>
                <a:latin typeface="+mn-ea"/>
              </a:endParaRPr>
            </a:p>
          </p:txBody>
        </p:sp>
      </p:grpSp>
      <p:grpSp>
        <p:nvGrpSpPr>
          <p:cNvPr id="33" name="Group 32"/>
          <p:cNvGrpSpPr/>
          <p:nvPr/>
        </p:nvGrpSpPr>
        <p:grpSpPr>
          <a:xfrm>
            <a:off x="4784725" y="1471930"/>
            <a:ext cx="2623185" cy="4458400"/>
            <a:chOff x="2645063" y="1073968"/>
            <a:chExt cx="1756784" cy="2592315"/>
          </a:xfrm>
        </p:grpSpPr>
        <p:sp>
          <p:nvSpPr>
            <p:cNvPr id="20" name="Rounded Rectangle 19"/>
            <p:cNvSpPr/>
            <p:nvPr/>
          </p:nvSpPr>
          <p:spPr>
            <a:xfrm>
              <a:off x="2645063" y="1073968"/>
              <a:ext cx="1756784" cy="2592315"/>
            </a:xfrm>
            <a:prstGeom prst="roundRect">
              <a:avLst>
                <a:gd name="adj" fmla="val 4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21" name="Rounded Rectangle 20"/>
            <p:cNvSpPr/>
            <p:nvPr/>
          </p:nvSpPr>
          <p:spPr>
            <a:xfrm>
              <a:off x="2725746" y="1208232"/>
              <a:ext cx="1595419" cy="3797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3"/>
                  </a:solidFill>
                  <a:latin typeface="+mn-ea"/>
                </a:rPr>
                <a:t>假设与约束</a:t>
              </a:r>
              <a:endParaRPr lang="zh-CN" altLang="en-US" sz="2000" b="1" dirty="0">
                <a:solidFill>
                  <a:schemeClr val="accent3"/>
                </a:solidFill>
                <a:latin typeface="+mn-ea"/>
              </a:endParaRPr>
            </a:p>
          </p:txBody>
        </p:sp>
        <p:sp>
          <p:nvSpPr>
            <p:cNvPr id="22" name="TextBox 21"/>
            <p:cNvSpPr txBox="1"/>
            <p:nvPr/>
          </p:nvSpPr>
          <p:spPr>
            <a:xfrm>
              <a:off x="2728416" y="1680146"/>
              <a:ext cx="1587952" cy="1919932"/>
            </a:xfrm>
            <a:prstGeom prst="rect">
              <a:avLst/>
            </a:prstGeom>
            <a:noFill/>
          </p:spPr>
          <p:txBody>
            <a:bodyPr wrap="square" rtlCol="0">
              <a:spAutoFit/>
            </a:bodyPr>
            <a:lstStyle/>
            <a:p>
              <a:pPr defTabSz="1218565">
                <a:spcBef>
                  <a:spcPct val="20000"/>
                </a:spcBef>
                <a:defRPr/>
              </a:pPr>
              <a:r>
                <a:rPr lang="zh-CN" altLang="en-US" sz="1200" dirty="0">
                  <a:solidFill>
                    <a:schemeClr val="bg1"/>
                  </a:solidFill>
                  <a:latin typeface="+mn-ea"/>
                </a:rPr>
                <a:t>a.建议开发软件运行的最短寿命：通过不断发布新版本尽可能延长其使用寿命</a:t>
              </a:r>
              <a:endParaRPr lang="zh-CN" altLang="en-US" sz="1200" dirty="0">
                <a:solidFill>
                  <a:schemeClr val="bg1"/>
                </a:solidFill>
                <a:latin typeface="+mn-ea"/>
              </a:endParaRPr>
            </a:p>
            <a:p>
              <a:pPr defTabSz="1218565">
                <a:spcBef>
                  <a:spcPct val="20000"/>
                </a:spcBef>
                <a:defRPr/>
              </a:pPr>
              <a:r>
                <a:rPr lang="zh-CN" altLang="en-US" sz="1200" dirty="0">
                  <a:solidFill>
                    <a:schemeClr val="bg1"/>
                  </a:solidFill>
                  <a:latin typeface="+mn-ea"/>
                </a:rPr>
                <a:t>b.经费来源和使用限制：经费由组员承担，尽可能使用低费用的服务</a:t>
              </a:r>
              <a:endParaRPr lang="zh-CN" altLang="en-US" sz="1200" dirty="0">
                <a:solidFill>
                  <a:schemeClr val="bg1"/>
                </a:solidFill>
                <a:latin typeface="+mn-ea"/>
              </a:endParaRPr>
            </a:p>
            <a:p>
              <a:pPr defTabSz="1218565">
                <a:spcBef>
                  <a:spcPct val="20000"/>
                </a:spcBef>
                <a:defRPr/>
              </a:pPr>
              <a:r>
                <a:rPr lang="zh-CN" altLang="en-US" sz="1200" dirty="0">
                  <a:solidFill>
                    <a:schemeClr val="bg1"/>
                  </a:solidFill>
                  <a:latin typeface="+mn-ea"/>
                </a:rPr>
                <a:t>c.法律和政策方面的限制：移动app对个人开发者的限制</a:t>
              </a:r>
              <a:endParaRPr lang="zh-CN" altLang="en-US" sz="1200" dirty="0">
                <a:solidFill>
                  <a:schemeClr val="bg1"/>
                </a:solidFill>
                <a:latin typeface="+mn-ea"/>
              </a:endParaRPr>
            </a:p>
            <a:p>
              <a:pPr defTabSz="1218565">
                <a:spcBef>
                  <a:spcPct val="20000"/>
                </a:spcBef>
                <a:defRPr/>
              </a:pPr>
              <a:r>
                <a:rPr lang="zh-CN" altLang="en-US" sz="1200" dirty="0">
                  <a:solidFill>
                    <a:schemeClr val="bg1"/>
                  </a:solidFill>
                  <a:latin typeface="+mn-ea"/>
                </a:rPr>
                <a:t>d.建议开发软件投入使用的最迟时间：6月中旬</a:t>
              </a:r>
              <a:endParaRPr lang="zh-CN" altLang="en-US" sz="1200" dirty="0">
                <a:solidFill>
                  <a:schemeClr val="bg1"/>
                </a:solidFill>
                <a:latin typeface="+mn-ea"/>
              </a:endParaRPr>
            </a:p>
            <a:p>
              <a:pPr defTabSz="1218565">
                <a:spcBef>
                  <a:spcPct val="20000"/>
                </a:spcBef>
                <a:defRPr/>
              </a:pPr>
              <a:r>
                <a:rPr lang="zh-CN" altLang="en-US" sz="1200" dirty="0">
                  <a:solidFill>
                    <a:schemeClr val="bg1"/>
                  </a:solidFill>
                  <a:latin typeface="+mn-ea"/>
                </a:rPr>
                <a:t>e.二手交易金额：  整数最高6位，小数2位</a:t>
              </a:r>
              <a:endParaRPr lang="zh-CN" altLang="en-US" sz="1200" dirty="0">
                <a:solidFill>
                  <a:schemeClr val="bg1"/>
                </a:solidFill>
                <a:latin typeface="+mn-ea"/>
              </a:endParaRPr>
            </a:p>
            <a:p>
              <a:pPr defTabSz="1218565">
                <a:spcBef>
                  <a:spcPct val="20000"/>
                </a:spcBef>
                <a:defRPr/>
              </a:pPr>
              <a:r>
                <a:rPr lang="zh-CN" altLang="en-US" sz="1200" dirty="0">
                  <a:solidFill>
                    <a:schemeClr val="bg1"/>
                  </a:solidFill>
                  <a:latin typeface="+mn-ea"/>
                </a:rPr>
                <a:t>语言：简体中文</a:t>
              </a:r>
              <a:endParaRPr lang="zh-CN" altLang="en-US" sz="1200" dirty="0">
                <a:solidFill>
                  <a:schemeClr val="bg1"/>
                </a:solidFill>
                <a:latin typeface="+mn-ea"/>
              </a:endParaRPr>
            </a:p>
            <a:p>
              <a:pPr defTabSz="1218565">
                <a:spcBef>
                  <a:spcPct val="20000"/>
                </a:spcBef>
                <a:defRPr/>
              </a:pPr>
              <a:r>
                <a:rPr lang="zh-CN" altLang="en-US" sz="1200" dirty="0">
                  <a:solidFill>
                    <a:schemeClr val="bg1"/>
                  </a:solidFill>
                  <a:latin typeface="+mn-ea"/>
                </a:rPr>
                <a:t>设计：简约的界面，小巧的图标，清新校园</a:t>
              </a:r>
              <a:endParaRPr lang="zh-CN" altLang="en-US" sz="1200" dirty="0">
                <a:solidFill>
                  <a:schemeClr val="bg1"/>
                </a:solidFill>
                <a:latin typeface="+mn-ea"/>
              </a:endParaRPr>
            </a:p>
            <a:p>
              <a:pPr defTabSz="1218565">
                <a:spcBef>
                  <a:spcPct val="20000"/>
                </a:spcBef>
                <a:defRPr/>
              </a:pPr>
              <a:r>
                <a:rPr lang="zh-CN" altLang="en-US" sz="1200" dirty="0">
                  <a:solidFill>
                    <a:schemeClr val="bg1"/>
                  </a:solidFill>
                  <a:latin typeface="+mn-ea"/>
                </a:rPr>
                <a:t>硬件平台：安卓手机</a:t>
              </a:r>
              <a:endParaRPr lang="zh-CN" altLang="en-US" sz="1200" dirty="0">
                <a:solidFill>
                  <a:schemeClr val="bg1"/>
                </a:solidFill>
                <a:latin typeface="+mn-ea"/>
              </a:endParaRPr>
            </a:p>
          </p:txBody>
        </p:sp>
      </p:grpSp>
      <p:grpSp>
        <p:nvGrpSpPr>
          <p:cNvPr id="35" name="Group 34"/>
          <p:cNvGrpSpPr/>
          <p:nvPr/>
        </p:nvGrpSpPr>
        <p:grpSpPr>
          <a:xfrm>
            <a:off x="8271510" y="1471930"/>
            <a:ext cx="2622550" cy="4458335"/>
            <a:chOff x="6645852" y="1073968"/>
            <a:chExt cx="1756784" cy="2592315"/>
          </a:xfrm>
        </p:grpSpPr>
        <p:sp>
          <p:nvSpPr>
            <p:cNvPr id="28" name="Rounded Rectangle 27"/>
            <p:cNvSpPr/>
            <p:nvPr/>
          </p:nvSpPr>
          <p:spPr>
            <a:xfrm>
              <a:off x="6645852" y="1073968"/>
              <a:ext cx="1756784" cy="2592315"/>
            </a:xfrm>
            <a:prstGeom prst="roundRect">
              <a:avLst>
                <a:gd name="adj" fmla="val 47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29" name="Rounded Rectangle 28"/>
            <p:cNvSpPr/>
            <p:nvPr/>
          </p:nvSpPr>
          <p:spPr>
            <a:xfrm>
              <a:off x="6726535" y="1208232"/>
              <a:ext cx="1595419" cy="3797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latin typeface="+mn-ea"/>
                  <a:sym typeface="+mn-ea"/>
                </a:rPr>
                <a:t>项目开发环境</a:t>
              </a:r>
              <a:endParaRPr lang="en-US" altLang="zh-CN" sz="2400" b="1" dirty="0">
                <a:solidFill>
                  <a:schemeClr val="accent2"/>
                </a:solidFill>
                <a:latin typeface="+mn-ea"/>
              </a:endParaRPr>
            </a:p>
          </p:txBody>
        </p:sp>
        <p:sp>
          <p:nvSpPr>
            <p:cNvPr id="30" name="TextBox 29"/>
            <p:cNvSpPr txBox="1"/>
            <p:nvPr/>
          </p:nvSpPr>
          <p:spPr>
            <a:xfrm>
              <a:off x="6729365" y="1680068"/>
              <a:ext cx="1589758" cy="1005025"/>
            </a:xfrm>
            <a:prstGeom prst="rect">
              <a:avLst/>
            </a:prstGeom>
            <a:noFill/>
          </p:spPr>
          <p:txBody>
            <a:bodyPr wrap="square" rtlCol="0">
              <a:spAutoFit/>
            </a:bodyPr>
            <a:lstStyle/>
            <a:p>
              <a:pPr defTabSz="1218565">
                <a:spcBef>
                  <a:spcPct val="20000"/>
                </a:spcBef>
                <a:defRPr/>
              </a:pPr>
              <a:r>
                <a:rPr lang="zh-CN" altLang="en-US" sz="1400" dirty="0">
                  <a:solidFill>
                    <a:schemeClr val="bg1"/>
                  </a:solidFill>
                  <a:latin typeface="+mn-ea"/>
                  <a:sym typeface="+mn-ea"/>
                </a:rPr>
                <a:t>客户端，网络协议，服务器配置，数据库，后端交互。</a:t>
              </a:r>
              <a:endParaRPr lang="zh-CN" altLang="en-US" sz="1400" dirty="0">
                <a:solidFill>
                  <a:schemeClr val="bg1"/>
                </a:solidFill>
                <a:latin typeface="+mn-ea"/>
              </a:endParaRPr>
            </a:p>
            <a:p>
              <a:pPr defTabSz="1218565">
                <a:spcBef>
                  <a:spcPct val="20000"/>
                </a:spcBef>
                <a:defRPr/>
              </a:pPr>
              <a:endParaRPr lang="zh-CN" altLang="en-US" sz="1400" dirty="0">
                <a:solidFill>
                  <a:schemeClr val="bg1"/>
                </a:solidFill>
                <a:latin typeface="+mn-ea"/>
              </a:endParaRPr>
            </a:p>
            <a:p>
              <a:pPr defTabSz="1218565">
                <a:spcBef>
                  <a:spcPct val="20000"/>
                </a:spcBef>
                <a:defRPr/>
              </a:pPr>
              <a:r>
                <a:rPr lang="zh-CN" altLang="en-US" sz="1400" dirty="0">
                  <a:solidFill>
                    <a:schemeClr val="bg1"/>
                  </a:solidFill>
                  <a:latin typeface="+mn-ea"/>
                  <a:sym typeface="+mn-ea"/>
                </a:rPr>
                <a:t>可能涉及到的技术：</a:t>
              </a:r>
              <a:endParaRPr lang="zh-CN" altLang="en-US" sz="1400" dirty="0">
                <a:solidFill>
                  <a:schemeClr val="bg1"/>
                </a:solidFill>
                <a:latin typeface="+mn-ea"/>
              </a:endParaRPr>
            </a:p>
            <a:p>
              <a:pPr defTabSz="1218565">
                <a:spcBef>
                  <a:spcPct val="20000"/>
                </a:spcBef>
                <a:defRPr/>
              </a:pPr>
              <a:r>
                <a:rPr lang="zh-CN" altLang="en-US" sz="1400" dirty="0">
                  <a:solidFill>
                    <a:schemeClr val="bg1"/>
                  </a:solidFill>
                  <a:latin typeface="+mn-ea"/>
                  <a:sym typeface="+mn-ea"/>
                </a:rPr>
                <a:t>websocket,node.js,PHP,JavaScript,HTML5 ,CSS,Java等。</a:t>
              </a:r>
              <a:endParaRPr lang="en-US" altLang="zh-CN" sz="1400" dirty="0">
                <a:solidFill>
                  <a:schemeClr val="bg1"/>
                </a:solidFill>
                <a:latin typeface="+mn-ea"/>
              </a:endParaRPr>
            </a:p>
          </p:txBody>
        </p:sp>
      </p:grpSp>
      <p:sp>
        <p:nvSpPr>
          <p:cNvPr id="2" name="标题 1"/>
          <p:cNvSpPr>
            <a:spLocks noGrp="1"/>
          </p:cNvSpPr>
          <p:nvPr>
            <p:ph type="title"/>
          </p:nvPr>
        </p:nvSpPr>
        <p:spPr/>
        <p:txBody>
          <a:bodyPr>
            <a:normAutofit fontScale="90000"/>
          </a:bodyPr>
          <a:lstStyle/>
          <a:p>
            <a:r>
              <a:rPr lang="zh-CN" altLang="en-US" dirty="0"/>
              <a:t>约定、约束与环境</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ppt_x"/>
                                          </p:val>
                                        </p:tav>
                                        <p:tav tm="100000">
                                          <p:val>
                                            <p:strVal val="#ppt_x"/>
                                          </p:val>
                                        </p:tav>
                                      </p:tavLst>
                                    </p:anim>
                                    <p:anim calcmode="lin" valueType="num">
                                      <p:cBhvr additive="base">
                                        <p:cTn id="13" dur="500" fill="hold"/>
                                        <p:tgtEl>
                                          <p:spTgt spid="3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7886"/>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a:t>
            </a:r>
            <a:r>
              <a:rPr lang="en-US" altLang="zh-CN" sz="4000" dirty="0" smtClean="0">
                <a:solidFill>
                  <a:srgbClr val="252525"/>
                </a:solidFill>
                <a:latin typeface="Impact" panose="020B0806030902050204" pitchFamily="34" charset="0"/>
              </a:rPr>
              <a:t>2</a:t>
            </a:r>
            <a:endParaRPr lang="zh-CN" altLang="en-US" sz="4000" dirty="0">
              <a:solidFill>
                <a:srgbClr val="252525"/>
              </a:solidFill>
              <a:latin typeface="Impact" panose="020B0806030902050204" pitchFamily="34" charset="0"/>
            </a:endParaRPr>
          </a:p>
        </p:txBody>
      </p:sp>
      <p:sp>
        <p:nvSpPr>
          <p:cNvPr id="4" name="矩形 3"/>
          <p:cNvSpPr/>
          <p:nvPr/>
        </p:nvSpPr>
        <p:spPr>
          <a:xfrm>
            <a:off x="5735143" y="2438271"/>
            <a:ext cx="5557697" cy="829945"/>
          </a:xfrm>
          <a:prstGeom prst="rect">
            <a:avLst/>
          </a:prstGeom>
        </p:spPr>
        <p:txBody>
          <a:bodyPr wrap="square">
            <a:spAutoFit/>
          </a:bodyPr>
          <a:lstStyle/>
          <a:p>
            <a:pPr algn="ctr"/>
            <a:r>
              <a:rPr lang="zh-CN" altLang="en-US" sz="4800" b="1" dirty="0">
                <a:solidFill>
                  <a:srgbClr val="252525"/>
                </a:solidFill>
                <a:latin typeface="+mn-ea"/>
              </a:rPr>
              <a:t>项目计划</a:t>
            </a:r>
            <a:endParaRPr lang="zh-CN" altLang="en-US" sz="4800" b="1" dirty="0">
              <a:solidFill>
                <a:srgbClr val="252525"/>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4183445" y="1908326"/>
            <a:ext cx="3825110" cy="3825608"/>
          </a:xfrm>
          <a:custGeom>
            <a:avLst/>
            <a:gdLst>
              <a:gd name="connsiteX0" fmla="*/ 1912804 w 3825608"/>
              <a:gd name="connsiteY0" fmla="*/ 0 h 3825608"/>
              <a:gd name="connsiteX1" fmla="*/ 3825608 w 3825608"/>
              <a:gd name="connsiteY1" fmla="*/ 1912805 h 3825608"/>
              <a:gd name="connsiteX2" fmla="*/ 1912805 w 3825608"/>
              <a:gd name="connsiteY2" fmla="*/ 3825608 h 3825608"/>
              <a:gd name="connsiteX3" fmla="*/ 0 w 3825608"/>
              <a:gd name="connsiteY3" fmla="*/ 1912803 h 3825608"/>
            </a:gdLst>
            <a:ahLst/>
            <a:cxnLst>
              <a:cxn ang="0">
                <a:pos x="connsiteX0" y="connsiteY0"/>
              </a:cxn>
              <a:cxn ang="0">
                <a:pos x="connsiteX1" y="connsiteY1"/>
              </a:cxn>
              <a:cxn ang="0">
                <a:pos x="connsiteX2" y="connsiteY2"/>
              </a:cxn>
              <a:cxn ang="0">
                <a:pos x="connsiteX3" y="connsiteY3"/>
              </a:cxn>
            </a:cxnLst>
            <a:rect l="l" t="t" r="r" b="b"/>
            <a:pathLst>
              <a:path w="3825608" h="3825608">
                <a:moveTo>
                  <a:pt x="1912804" y="0"/>
                </a:moveTo>
                <a:lnTo>
                  <a:pt x="3825608" y="1912805"/>
                </a:lnTo>
                <a:lnTo>
                  <a:pt x="1912805" y="3825608"/>
                </a:lnTo>
                <a:lnTo>
                  <a:pt x="0" y="1912803"/>
                </a:lnTo>
                <a:close/>
              </a:path>
            </a:pathLst>
          </a:custGeom>
          <a:blipFill dpi="0" rotWithShape="1">
            <a:blip r:embed="rId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61" name="矩形 60"/>
          <p:cNvSpPr/>
          <p:nvPr/>
        </p:nvSpPr>
        <p:spPr>
          <a:xfrm>
            <a:off x="531495" y="3343910"/>
            <a:ext cx="2851785" cy="1722120"/>
          </a:xfrm>
          <a:prstGeom prst="rect">
            <a:avLst/>
          </a:prstGeom>
        </p:spPr>
        <p:txBody>
          <a:bodyPr wrap="square">
            <a:spAutoFit/>
          </a:bodyPr>
          <a:lstStyle/>
          <a:p>
            <a:pPr algn="r">
              <a:lnSpc>
                <a:spcPct val="150000"/>
              </a:lnSpc>
              <a:spcAft>
                <a:spcPts val="600"/>
              </a:spcAft>
            </a:pPr>
            <a:r>
              <a:rPr lang="zh-CN" altLang="en-US" sz="1600" dirty="0">
                <a:solidFill>
                  <a:srgbClr val="FFC000"/>
                </a:solidFill>
                <a:latin typeface="+mj-ea"/>
                <a:ea typeface="+mj-ea"/>
              </a:rPr>
              <a:t>马益亮</a:t>
            </a:r>
            <a:endParaRPr lang="en-US" altLang="zh-CN" sz="1600" dirty="0">
              <a:solidFill>
                <a:srgbClr val="FFC000"/>
              </a:solidFill>
              <a:latin typeface="+mj-ea"/>
              <a:ea typeface="+mj-ea"/>
            </a:endParaRPr>
          </a:p>
          <a:p>
            <a:pPr algn="r">
              <a:lnSpc>
                <a:spcPct val="150000"/>
              </a:lnSpc>
              <a:spcAft>
                <a:spcPts val="600"/>
              </a:spcAft>
            </a:pPr>
            <a:r>
              <a:rPr lang="zh-CN" altLang="en-US" sz="1600" dirty="0">
                <a:solidFill>
                  <a:srgbClr val="FFC000"/>
                </a:solidFill>
                <a:latin typeface="+mn-ea"/>
              </a:rPr>
              <a:t>后端程序员，数据库管理员</a:t>
            </a:r>
            <a:endParaRPr lang="zh-CN" altLang="en-US" sz="1600" dirty="0">
              <a:solidFill>
                <a:srgbClr val="FFC000"/>
              </a:solidFill>
              <a:latin typeface="+mn-ea"/>
            </a:endParaRPr>
          </a:p>
          <a:p>
            <a:pPr algn="r">
              <a:lnSpc>
                <a:spcPct val="150000"/>
              </a:lnSpc>
              <a:spcAft>
                <a:spcPts val="600"/>
              </a:spcAft>
            </a:pPr>
            <a:r>
              <a:rPr lang="zh-CN" altLang="en-US" sz="1600" dirty="0">
                <a:solidFill>
                  <a:srgbClr val="FFC000"/>
                </a:solidFill>
                <a:latin typeface="+mn-ea"/>
              </a:rPr>
              <a:t>负责本项目同云端服务器的接口人员</a:t>
            </a:r>
            <a:endParaRPr lang="zh-CN" altLang="en-US" sz="1600" dirty="0">
              <a:solidFill>
                <a:srgbClr val="FFC000"/>
              </a:solidFill>
              <a:latin typeface="+mn-ea"/>
            </a:endParaRPr>
          </a:p>
        </p:txBody>
      </p:sp>
      <p:sp>
        <p:nvSpPr>
          <p:cNvPr id="66" name="矩形 65"/>
          <p:cNvSpPr/>
          <p:nvPr/>
        </p:nvSpPr>
        <p:spPr>
          <a:xfrm>
            <a:off x="1574800" y="5128895"/>
            <a:ext cx="3794760" cy="1353185"/>
          </a:xfrm>
          <a:prstGeom prst="rect">
            <a:avLst/>
          </a:prstGeom>
        </p:spPr>
        <p:txBody>
          <a:bodyPr wrap="square">
            <a:spAutoFit/>
          </a:bodyPr>
          <a:lstStyle/>
          <a:p>
            <a:pPr algn="r">
              <a:lnSpc>
                <a:spcPct val="150000"/>
              </a:lnSpc>
              <a:spcAft>
                <a:spcPts val="600"/>
              </a:spcAft>
            </a:pPr>
            <a:r>
              <a:rPr lang="zh-CN" altLang="en-US" sz="1600" dirty="0">
                <a:solidFill>
                  <a:srgbClr val="FFC000"/>
                </a:solidFill>
                <a:latin typeface="+mj-ea"/>
                <a:ea typeface="+mj-ea"/>
              </a:rPr>
              <a:t>徐毓茜</a:t>
            </a:r>
            <a:endParaRPr lang="en-US" altLang="zh-CN" sz="1600" dirty="0">
              <a:solidFill>
                <a:srgbClr val="FFC000"/>
              </a:solidFill>
              <a:latin typeface="+mj-ea"/>
              <a:ea typeface="+mj-ea"/>
            </a:endParaRPr>
          </a:p>
          <a:p>
            <a:pPr algn="r">
              <a:lnSpc>
                <a:spcPct val="150000"/>
              </a:lnSpc>
              <a:spcAft>
                <a:spcPts val="600"/>
              </a:spcAft>
            </a:pPr>
            <a:r>
              <a:rPr lang="zh-CN" altLang="en-US" sz="1600" dirty="0">
                <a:solidFill>
                  <a:srgbClr val="FFC000"/>
                </a:solidFill>
                <a:latin typeface="+mn-ea"/>
              </a:rPr>
              <a:t>文档撰写，项目整体规划</a:t>
            </a:r>
            <a:endParaRPr lang="zh-CN" altLang="en-US" sz="1600" dirty="0">
              <a:solidFill>
                <a:srgbClr val="FFC000"/>
              </a:solidFill>
              <a:latin typeface="+mn-ea"/>
            </a:endParaRPr>
          </a:p>
          <a:p>
            <a:pPr algn="r">
              <a:lnSpc>
                <a:spcPct val="150000"/>
              </a:lnSpc>
              <a:spcAft>
                <a:spcPts val="600"/>
              </a:spcAft>
            </a:pPr>
            <a:r>
              <a:rPr lang="zh-CN" altLang="en-US" sz="1600" dirty="0">
                <a:solidFill>
                  <a:srgbClr val="FFC000"/>
                </a:solidFill>
                <a:latin typeface="+mn-ea"/>
              </a:rPr>
              <a:t>负责本项目同分第三方应用的接口人员</a:t>
            </a:r>
            <a:endParaRPr lang="zh-CN" altLang="en-US" sz="1600" dirty="0">
              <a:solidFill>
                <a:srgbClr val="FFC000"/>
              </a:solidFill>
              <a:latin typeface="+mn-ea"/>
            </a:endParaRPr>
          </a:p>
        </p:txBody>
      </p:sp>
      <p:sp>
        <p:nvSpPr>
          <p:cNvPr id="56" name="矩形 55"/>
          <p:cNvSpPr/>
          <p:nvPr/>
        </p:nvSpPr>
        <p:spPr>
          <a:xfrm>
            <a:off x="6791325" y="1500505"/>
            <a:ext cx="3619500" cy="1214755"/>
          </a:xfrm>
          <a:prstGeom prst="rect">
            <a:avLst/>
          </a:prstGeom>
        </p:spPr>
        <p:txBody>
          <a:bodyPr wrap="square">
            <a:spAutoFit/>
          </a:bodyPr>
          <a:lstStyle/>
          <a:p>
            <a:pPr>
              <a:lnSpc>
                <a:spcPct val="150000"/>
              </a:lnSpc>
              <a:spcAft>
                <a:spcPts val="600"/>
              </a:spcAft>
            </a:pPr>
            <a:r>
              <a:rPr lang="zh-CN" altLang="en-US" sz="1400" dirty="0">
                <a:solidFill>
                  <a:srgbClr val="FFC000"/>
                </a:solidFill>
                <a:latin typeface="+mj-ea"/>
                <a:ea typeface="+mj-ea"/>
              </a:rPr>
              <a:t>陈佳敏</a:t>
            </a:r>
            <a:endParaRPr lang="en-US" altLang="zh-CN" sz="1400" dirty="0">
              <a:solidFill>
                <a:srgbClr val="FFC000"/>
              </a:solidFill>
              <a:latin typeface="+mj-ea"/>
              <a:ea typeface="+mj-ea"/>
            </a:endParaRPr>
          </a:p>
          <a:p>
            <a:pPr>
              <a:lnSpc>
                <a:spcPct val="150000"/>
              </a:lnSpc>
              <a:spcAft>
                <a:spcPts val="600"/>
              </a:spcAft>
            </a:pPr>
            <a:r>
              <a:rPr lang="zh-CN" altLang="en-US" sz="1400" dirty="0">
                <a:solidFill>
                  <a:srgbClr val="FFC000"/>
                </a:solidFill>
                <a:latin typeface="+mn-ea"/>
              </a:rPr>
              <a:t>项目负责人，UI设计师</a:t>
            </a:r>
            <a:endParaRPr lang="zh-CN" altLang="en-US" sz="1400" dirty="0">
              <a:solidFill>
                <a:srgbClr val="FFC000"/>
              </a:solidFill>
              <a:latin typeface="+mn-ea"/>
            </a:endParaRPr>
          </a:p>
          <a:p>
            <a:pPr>
              <a:lnSpc>
                <a:spcPct val="150000"/>
              </a:lnSpc>
              <a:spcAft>
                <a:spcPts val="600"/>
              </a:spcAft>
            </a:pPr>
            <a:r>
              <a:rPr lang="zh-CN" altLang="en-US" sz="1400" dirty="0">
                <a:solidFill>
                  <a:srgbClr val="FFC000"/>
                </a:solidFill>
                <a:latin typeface="+mn-ea"/>
              </a:rPr>
              <a:t>负责本项目同分第三方应用的接口人员</a:t>
            </a:r>
            <a:endParaRPr lang="zh-CN" altLang="en-US" sz="1400" dirty="0">
              <a:solidFill>
                <a:srgbClr val="FFC000"/>
              </a:solidFill>
              <a:latin typeface="+mn-ea"/>
            </a:endParaRPr>
          </a:p>
        </p:txBody>
      </p:sp>
      <p:sp>
        <p:nvSpPr>
          <p:cNvPr id="38" name="矩形 37"/>
          <p:cNvSpPr/>
          <p:nvPr/>
        </p:nvSpPr>
        <p:spPr>
          <a:xfrm>
            <a:off x="8692515" y="3343910"/>
            <a:ext cx="2898140" cy="1214755"/>
          </a:xfrm>
          <a:prstGeom prst="rect">
            <a:avLst/>
          </a:prstGeom>
        </p:spPr>
        <p:txBody>
          <a:bodyPr wrap="square">
            <a:spAutoFit/>
          </a:bodyPr>
          <a:lstStyle/>
          <a:p>
            <a:pPr>
              <a:lnSpc>
                <a:spcPct val="150000"/>
              </a:lnSpc>
              <a:spcAft>
                <a:spcPts val="600"/>
              </a:spcAft>
            </a:pPr>
            <a:r>
              <a:rPr lang="zh-CN" altLang="en-US" sz="1400" dirty="0">
                <a:solidFill>
                  <a:srgbClr val="FFC000"/>
                </a:solidFill>
                <a:latin typeface="+mj-ea"/>
                <a:ea typeface="+mj-ea"/>
              </a:rPr>
              <a:t>江亮儒</a:t>
            </a:r>
            <a:endParaRPr lang="en-US" altLang="zh-CN" sz="1400" dirty="0">
              <a:solidFill>
                <a:srgbClr val="FFC000"/>
              </a:solidFill>
              <a:latin typeface="+mj-ea"/>
              <a:ea typeface="+mj-ea"/>
            </a:endParaRPr>
          </a:p>
          <a:p>
            <a:pPr>
              <a:lnSpc>
                <a:spcPct val="150000"/>
              </a:lnSpc>
              <a:spcAft>
                <a:spcPts val="600"/>
              </a:spcAft>
            </a:pPr>
            <a:r>
              <a:rPr lang="zh-CN" altLang="en-US" sz="1400" dirty="0">
                <a:solidFill>
                  <a:srgbClr val="FFC000"/>
                </a:solidFill>
                <a:latin typeface="+mn-ea"/>
              </a:rPr>
              <a:t>前端程序员，Git管理员</a:t>
            </a:r>
            <a:endParaRPr lang="zh-CN" altLang="en-US" sz="1400" dirty="0">
              <a:solidFill>
                <a:srgbClr val="FFC000"/>
              </a:solidFill>
              <a:latin typeface="+mn-ea"/>
            </a:endParaRPr>
          </a:p>
          <a:p>
            <a:pPr>
              <a:lnSpc>
                <a:spcPct val="150000"/>
              </a:lnSpc>
              <a:spcAft>
                <a:spcPts val="600"/>
              </a:spcAft>
            </a:pPr>
            <a:r>
              <a:rPr lang="zh-CN" altLang="en-US" sz="1400" dirty="0">
                <a:solidFill>
                  <a:srgbClr val="FFC000"/>
                </a:solidFill>
                <a:latin typeface="+mn-ea"/>
              </a:rPr>
              <a:t>负责本项目同用户的接口人员</a:t>
            </a:r>
            <a:endParaRPr lang="zh-CN" altLang="en-US" sz="1400" dirty="0">
              <a:solidFill>
                <a:srgbClr val="FFC000"/>
              </a:solidFill>
              <a:latin typeface="+mn-ea"/>
            </a:endParaRPr>
          </a:p>
        </p:txBody>
      </p:sp>
      <p:grpSp>
        <p:nvGrpSpPr>
          <p:cNvPr id="7" name="组合 6"/>
          <p:cNvGrpSpPr/>
          <p:nvPr/>
        </p:nvGrpSpPr>
        <p:grpSpPr>
          <a:xfrm>
            <a:off x="5522414" y="1462390"/>
            <a:ext cx="1147173" cy="1147322"/>
            <a:chOff x="5522338" y="1462390"/>
            <a:chExt cx="1147322" cy="1147322"/>
          </a:xfrm>
        </p:grpSpPr>
        <p:sp>
          <p:nvSpPr>
            <p:cNvPr id="63" name="椭圆 62"/>
            <p:cNvSpPr/>
            <p:nvPr/>
          </p:nvSpPr>
          <p:spPr>
            <a:xfrm>
              <a:off x="5522338" y="1462390"/>
              <a:ext cx="1147322" cy="1147322"/>
            </a:xfrm>
            <a:prstGeom prst="ellipse">
              <a:avLst/>
            </a:prstGeom>
            <a:solidFill>
              <a:schemeClr val="accent2"/>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3" name="Freeform 98"/>
            <p:cNvSpPr>
              <a:spLocks noEditPoints="1"/>
            </p:cNvSpPr>
            <p:nvPr/>
          </p:nvSpPr>
          <p:spPr bwMode="auto">
            <a:xfrm>
              <a:off x="5857874" y="1796753"/>
              <a:ext cx="476252" cy="478596"/>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5" name="组合 4"/>
          <p:cNvGrpSpPr/>
          <p:nvPr/>
        </p:nvGrpSpPr>
        <p:grpSpPr>
          <a:xfrm>
            <a:off x="7434969" y="3247469"/>
            <a:ext cx="1147173" cy="1147322"/>
            <a:chOff x="7435142" y="3247469"/>
            <a:chExt cx="1147322" cy="1147322"/>
          </a:xfrm>
        </p:grpSpPr>
        <p:sp>
          <p:nvSpPr>
            <p:cNvPr id="40" name="椭圆 39"/>
            <p:cNvSpPr/>
            <p:nvPr/>
          </p:nvSpPr>
          <p:spPr>
            <a:xfrm>
              <a:off x="7435142" y="3247469"/>
              <a:ext cx="1147322" cy="1147322"/>
            </a:xfrm>
            <a:prstGeom prst="ellipse">
              <a:avLst/>
            </a:prstGeom>
            <a:solidFill>
              <a:schemeClr val="accent5"/>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4" name="Freeform 99"/>
            <p:cNvSpPr>
              <a:spLocks noEditPoints="1"/>
            </p:cNvSpPr>
            <p:nvPr/>
          </p:nvSpPr>
          <p:spPr bwMode="auto">
            <a:xfrm>
              <a:off x="7770677" y="3581832"/>
              <a:ext cx="476252" cy="478596"/>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6" name="组合 5"/>
          <p:cNvGrpSpPr/>
          <p:nvPr/>
        </p:nvGrpSpPr>
        <p:grpSpPr>
          <a:xfrm>
            <a:off x="5522414" y="5032548"/>
            <a:ext cx="1147173" cy="1147322"/>
            <a:chOff x="5522338" y="5032548"/>
            <a:chExt cx="1147322" cy="1147322"/>
          </a:xfrm>
        </p:grpSpPr>
        <p:sp>
          <p:nvSpPr>
            <p:cNvPr id="68" name="椭圆 67"/>
            <p:cNvSpPr/>
            <p:nvPr/>
          </p:nvSpPr>
          <p:spPr>
            <a:xfrm>
              <a:off x="5522338" y="5032548"/>
              <a:ext cx="1147322" cy="1147322"/>
            </a:xfrm>
            <a:prstGeom prst="ellipse">
              <a:avLst/>
            </a:prstGeom>
            <a:solidFill>
              <a:schemeClr val="accent3"/>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6" name="Freeform 10"/>
            <p:cNvSpPr>
              <a:spLocks noEditPoints="1"/>
            </p:cNvSpPr>
            <p:nvPr/>
          </p:nvSpPr>
          <p:spPr bwMode="auto">
            <a:xfrm>
              <a:off x="5857873" y="5366911"/>
              <a:ext cx="476252" cy="478596"/>
            </a:xfrm>
            <a:custGeom>
              <a:avLst/>
              <a:gdLst>
                <a:gd name="T0" fmla="*/ 992 w 1018"/>
                <a:gd name="T1" fmla="*/ 413 h 1018"/>
                <a:gd name="T2" fmla="*/ 904 w 1018"/>
                <a:gd name="T3" fmla="*/ 252 h 1018"/>
                <a:gd name="T4" fmla="*/ 764 w 1018"/>
                <a:gd name="T5" fmla="*/ 133 h 1018"/>
                <a:gd name="T6" fmla="*/ 589 w 1018"/>
                <a:gd name="T7" fmla="*/ 71 h 1018"/>
                <a:gd name="T8" fmla="*/ 532 w 1018"/>
                <a:gd name="T9" fmla="*/ 10 h 1018"/>
                <a:gd name="T10" fmla="*/ 492 w 1018"/>
                <a:gd name="T11" fmla="*/ 6 h 1018"/>
                <a:gd name="T12" fmla="*/ 453 w 1018"/>
                <a:gd name="T13" fmla="*/ 68 h 1018"/>
                <a:gd name="T14" fmla="*/ 275 w 1018"/>
                <a:gd name="T15" fmla="*/ 123 h 1018"/>
                <a:gd name="T16" fmla="*/ 130 w 1018"/>
                <a:gd name="T17" fmla="*/ 235 h 1018"/>
                <a:gd name="T18" fmla="*/ 35 w 1018"/>
                <a:gd name="T19" fmla="*/ 391 h 1018"/>
                <a:gd name="T20" fmla="*/ 1 w 1018"/>
                <a:gd name="T21" fmla="*/ 554 h 1018"/>
                <a:gd name="T22" fmla="*/ 20 w 1018"/>
                <a:gd name="T23" fmla="*/ 602 h 1018"/>
                <a:gd name="T24" fmla="*/ 59 w 1018"/>
                <a:gd name="T25" fmla="*/ 591 h 1018"/>
                <a:gd name="T26" fmla="*/ 74 w 1018"/>
                <a:gd name="T27" fmla="*/ 524 h 1018"/>
                <a:gd name="T28" fmla="*/ 142 w 1018"/>
                <a:gd name="T29" fmla="*/ 456 h 1018"/>
                <a:gd name="T30" fmla="*/ 229 w 1018"/>
                <a:gd name="T31" fmla="*/ 452 h 1018"/>
                <a:gd name="T32" fmla="*/ 303 w 1018"/>
                <a:gd name="T33" fmla="*/ 513 h 1018"/>
                <a:gd name="T34" fmla="*/ 321 w 1018"/>
                <a:gd name="T35" fmla="*/ 586 h 1018"/>
                <a:gd name="T36" fmla="*/ 356 w 1018"/>
                <a:gd name="T37" fmla="*/ 604 h 1018"/>
                <a:gd name="T38" fmla="*/ 382 w 1018"/>
                <a:gd name="T39" fmla="*/ 573 h 1018"/>
                <a:gd name="T40" fmla="*/ 409 w 1018"/>
                <a:gd name="T41" fmla="*/ 495 h 1018"/>
                <a:gd name="T42" fmla="*/ 478 w 1018"/>
                <a:gd name="T43" fmla="*/ 451 h 1018"/>
                <a:gd name="T44" fmla="*/ 462 w 1018"/>
                <a:gd name="T45" fmla="*/ 912 h 1018"/>
                <a:gd name="T46" fmla="*/ 402 w 1018"/>
                <a:gd name="T47" fmla="*/ 953 h 1018"/>
                <a:gd name="T48" fmla="*/ 337 w 1018"/>
                <a:gd name="T49" fmla="*/ 943 h 1018"/>
                <a:gd name="T50" fmla="*/ 291 w 1018"/>
                <a:gd name="T51" fmla="*/ 888 h 1018"/>
                <a:gd name="T52" fmla="*/ 277 w 1018"/>
                <a:gd name="T53" fmla="*/ 837 h 1018"/>
                <a:gd name="T54" fmla="*/ 237 w 1018"/>
                <a:gd name="T55" fmla="*/ 833 h 1018"/>
                <a:gd name="T56" fmla="*/ 227 w 1018"/>
                <a:gd name="T57" fmla="*/ 892 h 1018"/>
                <a:gd name="T58" fmla="*/ 293 w 1018"/>
                <a:gd name="T59" fmla="*/ 992 h 1018"/>
                <a:gd name="T60" fmla="*/ 398 w 1018"/>
                <a:gd name="T61" fmla="*/ 1017 h 1018"/>
                <a:gd name="T62" fmla="*/ 505 w 1018"/>
                <a:gd name="T63" fmla="*/ 960 h 1018"/>
                <a:gd name="T64" fmla="*/ 541 w 1018"/>
                <a:gd name="T65" fmla="*/ 451 h 1018"/>
                <a:gd name="T66" fmla="*/ 603 w 1018"/>
                <a:gd name="T67" fmla="*/ 487 h 1018"/>
                <a:gd name="T68" fmla="*/ 636 w 1018"/>
                <a:gd name="T69" fmla="*/ 562 h 1018"/>
                <a:gd name="T70" fmla="*/ 656 w 1018"/>
                <a:gd name="T71" fmla="*/ 602 h 1018"/>
                <a:gd name="T72" fmla="*/ 694 w 1018"/>
                <a:gd name="T73" fmla="*/ 591 h 1018"/>
                <a:gd name="T74" fmla="*/ 711 w 1018"/>
                <a:gd name="T75" fmla="*/ 524 h 1018"/>
                <a:gd name="T76" fmla="*/ 778 w 1018"/>
                <a:gd name="T77" fmla="*/ 456 h 1018"/>
                <a:gd name="T78" fmla="*/ 865 w 1018"/>
                <a:gd name="T79" fmla="*/ 452 h 1018"/>
                <a:gd name="T80" fmla="*/ 939 w 1018"/>
                <a:gd name="T81" fmla="*/ 513 h 1018"/>
                <a:gd name="T82" fmla="*/ 957 w 1018"/>
                <a:gd name="T83" fmla="*/ 586 h 1018"/>
                <a:gd name="T84" fmla="*/ 993 w 1018"/>
                <a:gd name="T85" fmla="*/ 604 h 1018"/>
                <a:gd name="T86" fmla="*/ 1018 w 1018"/>
                <a:gd name="T87" fmla="*/ 573 h 1018"/>
                <a:gd name="T88" fmla="*/ 779 w 1018"/>
                <a:gd name="T89" fmla="*/ 389 h 1018"/>
                <a:gd name="T90" fmla="*/ 699 w 1018"/>
                <a:gd name="T91" fmla="*/ 433 h 1018"/>
                <a:gd name="T92" fmla="*/ 647 w 1018"/>
                <a:gd name="T93" fmla="*/ 441 h 1018"/>
                <a:gd name="T94" fmla="*/ 569 w 1018"/>
                <a:gd name="T95" fmla="*/ 392 h 1018"/>
                <a:gd name="T96" fmla="*/ 485 w 1018"/>
                <a:gd name="T97" fmla="*/ 384 h 1018"/>
                <a:gd name="T98" fmla="*/ 398 w 1018"/>
                <a:gd name="T99" fmla="*/ 419 h 1018"/>
                <a:gd name="T100" fmla="*/ 344 w 1018"/>
                <a:gd name="T101" fmla="*/ 458 h 1018"/>
                <a:gd name="T102" fmla="*/ 273 w 1018"/>
                <a:gd name="T103" fmla="*/ 400 h 1018"/>
                <a:gd name="T104" fmla="*/ 191 w 1018"/>
                <a:gd name="T105" fmla="*/ 382 h 1018"/>
                <a:gd name="T106" fmla="*/ 97 w 1018"/>
                <a:gd name="T107" fmla="*/ 408 h 1018"/>
                <a:gd name="T108" fmla="*/ 231 w 1018"/>
                <a:gd name="T109" fmla="*/ 226 h 1018"/>
                <a:gd name="T110" fmla="*/ 441 w 1018"/>
                <a:gd name="T111" fmla="*/ 133 h 1018"/>
                <a:gd name="T112" fmla="*/ 561 w 1018"/>
                <a:gd name="T113" fmla="*/ 131 h 1018"/>
                <a:gd name="T114" fmla="*/ 762 w 1018"/>
                <a:gd name="T115" fmla="*/ 206 h 1018"/>
                <a:gd name="T116" fmla="*/ 923 w 1018"/>
                <a:gd name="T117" fmla="*/ 408 h 1018"/>
                <a:gd name="T118" fmla="*/ 840 w 1018"/>
                <a:gd name="T119" fmla="*/ 3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8">
                  <a:moveTo>
                    <a:pt x="1017" y="554"/>
                  </a:moveTo>
                  <a:lnTo>
                    <a:pt x="1017" y="554"/>
                  </a:lnTo>
                  <a:lnTo>
                    <a:pt x="1016" y="529"/>
                  </a:lnTo>
                  <a:lnTo>
                    <a:pt x="1013" y="506"/>
                  </a:lnTo>
                  <a:lnTo>
                    <a:pt x="1010" y="482"/>
                  </a:lnTo>
                  <a:lnTo>
                    <a:pt x="1005" y="458"/>
                  </a:lnTo>
                  <a:lnTo>
                    <a:pt x="999" y="436"/>
                  </a:lnTo>
                  <a:lnTo>
                    <a:pt x="992" y="413"/>
                  </a:lnTo>
                  <a:lnTo>
                    <a:pt x="984" y="391"/>
                  </a:lnTo>
                  <a:lnTo>
                    <a:pt x="976" y="369"/>
                  </a:lnTo>
                  <a:lnTo>
                    <a:pt x="966" y="349"/>
                  </a:lnTo>
                  <a:lnTo>
                    <a:pt x="955" y="329"/>
                  </a:lnTo>
                  <a:lnTo>
                    <a:pt x="943" y="308"/>
                  </a:lnTo>
                  <a:lnTo>
                    <a:pt x="930" y="289"/>
                  </a:lnTo>
                  <a:lnTo>
                    <a:pt x="918" y="271"/>
                  </a:lnTo>
                  <a:lnTo>
                    <a:pt x="904" y="252"/>
                  </a:lnTo>
                  <a:lnTo>
                    <a:pt x="889" y="235"/>
                  </a:lnTo>
                  <a:lnTo>
                    <a:pt x="873" y="218"/>
                  </a:lnTo>
                  <a:lnTo>
                    <a:pt x="856" y="202"/>
                  </a:lnTo>
                  <a:lnTo>
                    <a:pt x="839" y="187"/>
                  </a:lnTo>
                  <a:lnTo>
                    <a:pt x="822" y="172"/>
                  </a:lnTo>
                  <a:lnTo>
                    <a:pt x="803" y="159"/>
                  </a:lnTo>
                  <a:lnTo>
                    <a:pt x="785" y="146"/>
                  </a:lnTo>
                  <a:lnTo>
                    <a:pt x="764" y="133"/>
                  </a:lnTo>
                  <a:lnTo>
                    <a:pt x="745" y="123"/>
                  </a:lnTo>
                  <a:lnTo>
                    <a:pt x="723" y="112"/>
                  </a:lnTo>
                  <a:lnTo>
                    <a:pt x="702" y="103"/>
                  </a:lnTo>
                  <a:lnTo>
                    <a:pt x="680" y="95"/>
                  </a:lnTo>
                  <a:lnTo>
                    <a:pt x="658" y="87"/>
                  </a:lnTo>
                  <a:lnTo>
                    <a:pt x="635" y="81"/>
                  </a:lnTo>
                  <a:lnTo>
                    <a:pt x="613" y="75"/>
                  </a:lnTo>
                  <a:lnTo>
                    <a:pt x="589" y="71"/>
                  </a:lnTo>
                  <a:lnTo>
                    <a:pt x="566" y="68"/>
                  </a:lnTo>
                  <a:lnTo>
                    <a:pt x="541" y="66"/>
                  </a:lnTo>
                  <a:lnTo>
                    <a:pt x="541" y="32"/>
                  </a:lnTo>
                  <a:lnTo>
                    <a:pt x="541" y="32"/>
                  </a:lnTo>
                  <a:lnTo>
                    <a:pt x="541" y="26"/>
                  </a:lnTo>
                  <a:lnTo>
                    <a:pt x="539" y="21"/>
                  </a:lnTo>
                  <a:lnTo>
                    <a:pt x="536" y="14"/>
                  </a:lnTo>
                  <a:lnTo>
                    <a:pt x="532" y="10"/>
                  </a:lnTo>
                  <a:lnTo>
                    <a:pt x="527" y="6"/>
                  </a:lnTo>
                  <a:lnTo>
                    <a:pt x="522" y="3"/>
                  </a:lnTo>
                  <a:lnTo>
                    <a:pt x="516" y="1"/>
                  </a:lnTo>
                  <a:lnTo>
                    <a:pt x="510" y="0"/>
                  </a:lnTo>
                  <a:lnTo>
                    <a:pt x="510" y="0"/>
                  </a:lnTo>
                  <a:lnTo>
                    <a:pt x="503" y="1"/>
                  </a:lnTo>
                  <a:lnTo>
                    <a:pt x="497" y="3"/>
                  </a:lnTo>
                  <a:lnTo>
                    <a:pt x="492" y="6"/>
                  </a:lnTo>
                  <a:lnTo>
                    <a:pt x="487" y="10"/>
                  </a:lnTo>
                  <a:lnTo>
                    <a:pt x="483" y="14"/>
                  </a:lnTo>
                  <a:lnTo>
                    <a:pt x="480" y="21"/>
                  </a:lnTo>
                  <a:lnTo>
                    <a:pt x="479" y="26"/>
                  </a:lnTo>
                  <a:lnTo>
                    <a:pt x="478" y="32"/>
                  </a:lnTo>
                  <a:lnTo>
                    <a:pt x="478" y="66"/>
                  </a:lnTo>
                  <a:lnTo>
                    <a:pt x="478" y="66"/>
                  </a:lnTo>
                  <a:lnTo>
                    <a:pt x="453" y="68"/>
                  </a:lnTo>
                  <a:lnTo>
                    <a:pt x="429" y="71"/>
                  </a:lnTo>
                  <a:lnTo>
                    <a:pt x="406" y="75"/>
                  </a:lnTo>
                  <a:lnTo>
                    <a:pt x="383" y="81"/>
                  </a:lnTo>
                  <a:lnTo>
                    <a:pt x="361" y="87"/>
                  </a:lnTo>
                  <a:lnTo>
                    <a:pt x="338" y="95"/>
                  </a:lnTo>
                  <a:lnTo>
                    <a:pt x="317" y="103"/>
                  </a:lnTo>
                  <a:lnTo>
                    <a:pt x="295" y="112"/>
                  </a:lnTo>
                  <a:lnTo>
                    <a:pt x="275" y="123"/>
                  </a:lnTo>
                  <a:lnTo>
                    <a:pt x="255" y="133"/>
                  </a:lnTo>
                  <a:lnTo>
                    <a:pt x="235" y="146"/>
                  </a:lnTo>
                  <a:lnTo>
                    <a:pt x="216" y="159"/>
                  </a:lnTo>
                  <a:lnTo>
                    <a:pt x="198" y="172"/>
                  </a:lnTo>
                  <a:lnTo>
                    <a:pt x="179" y="187"/>
                  </a:lnTo>
                  <a:lnTo>
                    <a:pt x="162" y="202"/>
                  </a:lnTo>
                  <a:lnTo>
                    <a:pt x="146" y="218"/>
                  </a:lnTo>
                  <a:lnTo>
                    <a:pt x="130" y="235"/>
                  </a:lnTo>
                  <a:lnTo>
                    <a:pt x="116" y="252"/>
                  </a:lnTo>
                  <a:lnTo>
                    <a:pt x="101" y="271"/>
                  </a:lnTo>
                  <a:lnTo>
                    <a:pt x="88" y="289"/>
                  </a:lnTo>
                  <a:lnTo>
                    <a:pt x="75" y="308"/>
                  </a:lnTo>
                  <a:lnTo>
                    <a:pt x="65" y="329"/>
                  </a:lnTo>
                  <a:lnTo>
                    <a:pt x="54" y="349"/>
                  </a:lnTo>
                  <a:lnTo>
                    <a:pt x="44" y="369"/>
                  </a:lnTo>
                  <a:lnTo>
                    <a:pt x="35" y="391"/>
                  </a:lnTo>
                  <a:lnTo>
                    <a:pt x="27" y="413"/>
                  </a:lnTo>
                  <a:lnTo>
                    <a:pt x="21" y="436"/>
                  </a:lnTo>
                  <a:lnTo>
                    <a:pt x="14" y="458"/>
                  </a:lnTo>
                  <a:lnTo>
                    <a:pt x="10" y="482"/>
                  </a:lnTo>
                  <a:lnTo>
                    <a:pt x="6" y="506"/>
                  </a:lnTo>
                  <a:lnTo>
                    <a:pt x="3" y="529"/>
                  </a:lnTo>
                  <a:lnTo>
                    <a:pt x="1" y="554"/>
                  </a:lnTo>
                  <a:lnTo>
                    <a:pt x="1" y="554"/>
                  </a:lnTo>
                  <a:lnTo>
                    <a:pt x="0" y="573"/>
                  </a:lnTo>
                  <a:lnTo>
                    <a:pt x="0" y="573"/>
                  </a:lnTo>
                  <a:lnTo>
                    <a:pt x="1" y="580"/>
                  </a:lnTo>
                  <a:lnTo>
                    <a:pt x="3" y="586"/>
                  </a:lnTo>
                  <a:lnTo>
                    <a:pt x="6" y="591"/>
                  </a:lnTo>
                  <a:lnTo>
                    <a:pt x="10" y="596"/>
                  </a:lnTo>
                  <a:lnTo>
                    <a:pt x="14" y="600"/>
                  </a:lnTo>
                  <a:lnTo>
                    <a:pt x="20" y="602"/>
                  </a:lnTo>
                  <a:lnTo>
                    <a:pt x="26" y="604"/>
                  </a:lnTo>
                  <a:lnTo>
                    <a:pt x="32" y="605"/>
                  </a:lnTo>
                  <a:lnTo>
                    <a:pt x="32" y="605"/>
                  </a:lnTo>
                  <a:lnTo>
                    <a:pt x="39" y="604"/>
                  </a:lnTo>
                  <a:lnTo>
                    <a:pt x="45" y="602"/>
                  </a:lnTo>
                  <a:lnTo>
                    <a:pt x="51" y="600"/>
                  </a:lnTo>
                  <a:lnTo>
                    <a:pt x="55" y="596"/>
                  </a:lnTo>
                  <a:lnTo>
                    <a:pt x="59" y="591"/>
                  </a:lnTo>
                  <a:lnTo>
                    <a:pt x="61" y="586"/>
                  </a:lnTo>
                  <a:lnTo>
                    <a:pt x="64" y="580"/>
                  </a:lnTo>
                  <a:lnTo>
                    <a:pt x="65" y="573"/>
                  </a:lnTo>
                  <a:lnTo>
                    <a:pt x="65" y="573"/>
                  </a:lnTo>
                  <a:lnTo>
                    <a:pt x="65" y="560"/>
                  </a:lnTo>
                  <a:lnTo>
                    <a:pt x="67" y="547"/>
                  </a:lnTo>
                  <a:lnTo>
                    <a:pt x="70" y="536"/>
                  </a:lnTo>
                  <a:lnTo>
                    <a:pt x="74" y="524"/>
                  </a:lnTo>
                  <a:lnTo>
                    <a:pt x="80" y="513"/>
                  </a:lnTo>
                  <a:lnTo>
                    <a:pt x="86" y="502"/>
                  </a:lnTo>
                  <a:lnTo>
                    <a:pt x="94" y="493"/>
                  </a:lnTo>
                  <a:lnTo>
                    <a:pt x="101" y="483"/>
                  </a:lnTo>
                  <a:lnTo>
                    <a:pt x="111" y="476"/>
                  </a:lnTo>
                  <a:lnTo>
                    <a:pt x="120" y="468"/>
                  </a:lnTo>
                  <a:lnTo>
                    <a:pt x="131" y="462"/>
                  </a:lnTo>
                  <a:lnTo>
                    <a:pt x="142" y="456"/>
                  </a:lnTo>
                  <a:lnTo>
                    <a:pt x="154" y="452"/>
                  </a:lnTo>
                  <a:lnTo>
                    <a:pt x="165" y="449"/>
                  </a:lnTo>
                  <a:lnTo>
                    <a:pt x="178" y="447"/>
                  </a:lnTo>
                  <a:lnTo>
                    <a:pt x="191" y="445"/>
                  </a:lnTo>
                  <a:lnTo>
                    <a:pt x="191" y="445"/>
                  </a:lnTo>
                  <a:lnTo>
                    <a:pt x="204" y="447"/>
                  </a:lnTo>
                  <a:lnTo>
                    <a:pt x="217" y="449"/>
                  </a:lnTo>
                  <a:lnTo>
                    <a:pt x="229" y="452"/>
                  </a:lnTo>
                  <a:lnTo>
                    <a:pt x="241" y="456"/>
                  </a:lnTo>
                  <a:lnTo>
                    <a:pt x="252" y="462"/>
                  </a:lnTo>
                  <a:lnTo>
                    <a:pt x="262" y="468"/>
                  </a:lnTo>
                  <a:lnTo>
                    <a:pt x="273" y="476"/>
                  </a:lnTo>
                  <a:lnTo>
                    <a:pt x="281" y="483"/>
                  </a:lnTo>
                  <a:lnTo>
                    <a:pt x="290" y="493"/>
                  </a:lnTo>
                  <a:lnTo>
                    <a:pt x="296" y="502"/>
                  </a:lnTo>
                  <a:lnTo>
                    <a:pt x="303" y="513"/>
                  </a:lnTo>
                  <a:lnTo>
                    <a:pt x="308" y="524"/>
                  </a:lnTo>
                  <a:lnTo>
                    <a:pt x="312" y="536"/>
                  </a:lnTo>
                  <a:lnTo>
                    <a:pt x="316" y="547"/>
                  </a:lnTo>
                  <a:lnTo>
                    <a:pt x="318" y="560"/>
                  </a:lnTo>
                  <a:lnTo>
                    <a:pt x="319" y="573"/>
                  </a:lnTo>
                  <a:lnTo>
                    <a:pt x="319" y="573"/>
                  </a:lnTo>
                  <a:lnTo>
                    <a:pt x="319" y="580"/>
                  </a:lnTo>
                  <a:lnTo>
                    <a:pt x="321" y="586"/>
                  </a:lnTo>
                  <a:lnTo>
                    <a:pt x="324" y="591"/>
                  </a:lnTo>
                  <a:lnTo>
                    <a:pt x="327" y="596"/>
                  </a:lnTo>
                  <a:lnTo>
                    <a:pt x="333" y="600"/>
                  </a:lnTo>
                  <a:lnTo>
                    <a:pt x="338" y="602"/>
                  </a:lnTo>
                  <a:lnTo>
                    <a:pt x="344" y="604"/>
                  </a:lnTo>
                  <a:lnTo>
                    <a:pt x="350" y="605"/>
                  </a:lnTo>
                  <a:lnTo>
                    <a:pt x="350" y="605"/>
                  </a:lnTo>
                  <a:lnTo>
                    <a:pt x="356" y="604"/>
                  </a:lnTo>
                  <a:lnTo>
                    <a:pt x="363" y="602"/>
                  </a:lnTo>
                  <a:lnTo>
                    <a:pt x="368" y="600"/>
                  </a:lnTo>
                  <a:lnTo>
                    <a:pt x="373" y="596"/>
                  </a:lnTo>
                  <a:lnTo>
                    <a:pt x="377" y="591"/>
                  </a:lnTo>
                  <a:lnTo>
                    <a:pt x="380" y="586"/>
                  </a:lnTo>
                  <a:lnTo>
                    <a:pt x="381" y="580"/>
                  </a:lnTo>
                  <a:lnTo>
                    <a:pt x="382" y="573"/>
                  </a:lnTo>
                  <a:lnTo>
                    <a:pt x="382" y="573"/>
                  </a:lnTo>
                  <a:lnTo>
                    <a:pt x="382" y="562"/>
                  </a:lnTo>
                  <a:lnTo>
                    <a:pt x="384" y="552"/>
                  </a:lnTo>
                  <a:lnTo>
                    <a:pt x="386" y="541"/>
                  </a:lnTo>
                  <a:lnTo>
                    <a:pt x="390" y="531"/>
                  </a:lnTo>
                  <a:lnTo>
                    <a:pt x="393" y="522"/>
                  </a:lnTo>
                  <a:lnTo>
                    <a:pt x="398" y="512"/>
                  </a:lnTo>
                  <a:lnTo>
                    <a:pt x="404" y="503"/>
                  </a:lnTo>
                  <a:lnTo>
                    <a:pt x="409" y="495"/>
                  </a:lnTo>
                  <a:lnTo>
                    <a:pt x="417" y="487"/>
                  </a:lnTo>
                  <a:lnTo>
                    <a:pt x="423" y="480"/>
                  </a:lnTo>
                  <a:lnTo>
                    <a:pt x="432" y="473"/>
                  </a:lnTo>
                  <a:lnTo>
                    <a:pt x="440" y="467"/>
                  </a:lnTo>
                  <a:lnTo>
                    <a:pt x="449" y="462"/>
                  </a:lnTo>
                  <a:lnTo>
                    <a:pt x="458" y="457"/>
                  </a:lnTo>
                  <a:lnTo>
                    <a:pt x="468" y="453"/>
                  </a:lnTo>
                  <a:lnTo>
                    <a:pt x="478" y="451"/>
                  </a:lnTo>
                  <a:lnTo>
                    <a:pt x="478" y="860"/>
                  </a:lnTo>
                  <a:lnTo>
                    <a:pt x="478" y="860"/>
                  </a:lnTo>
                  <a:lnTo>
                    <a:pt x="478" y="869"/>
                  </a:lnTo>
                  <a:lnTo>
                    <a:pt x="476" y="879"/>
                  </a:lnTo>
                  <a:lnTo>
                    <a:pt x="473" y="888"/>
                  </a:lnTo>
                  <a:lnTo>
                    <a:pt x="470" y="896"/>
                  </a:lnTo>
                  <a:lnTo>
                    <a:pt x="466" y="905"/>
                  </a:lnTo>
                  <a:lnTo>
                    <a:pt x="462" y="912"/>
                  </a:lnTo>
                  <a:lnTo>
                    <a:pt x="456" y="920"/>
                  </a:lnTo>
                  <a:lnTo>
                    <a:pt x="450" y="927"/>
                  </a:lnTo>
                  <a:lnTo>
                    <a:pt x="443" y="933"/>
                  </a:lnTo>
                  <a:lnTo>
                    <a:pt x="436" y="938"/>
                  </a:lnTo>
                  <a:lnTo>
                    <a:pt x="427" y="943"/>
                  </a:lnTo>
                  <a:lnTo>
                    <a:pt x="420" y="948"/>
                  </a:lnTo>
                  <a:lnTo>
                    <a:pt x="410" y="951"/>
                  </a:lnTo>
                  <a:lnTo>
                    <a:pt x="402" y="953"/>
                  </a:lnTo>
                  <a:lnTo>
                    <a:pt x="392" y="954"/>
                  </a:lnTo>
                  <a:lnTo>
                    <a:pt x="382" y="955"/>
                  </a:lnTo>
                  <a:lnTo>
                    <a:pt x="382" y="955"/>
                  </a:lnTo>
                  <a:lnTo>
                    <a:pt x="373" y="954"/>
                  </a:lnTo>
                  <a:lnTo>
                    <a:pt x="363" y="953"/>
                  </a:lnTo>
                  <a:lnTo>
                    <a:pt x="354" y="951"/>
                  </a:lnTo>
                  <a:lnTo>
                    <a:pt x="345" y="948"/>
                  </a:lnTo>
                  <a:lnTo>
                    <a:pt x="337" y="943"/>
                  </a:lnTo>
                  <a:lnTo>
                    <a:pt x="329" y="938"/>
                  </a:lnTo>
                  <a:lnTo>
                    <a:pt x="322" y="933"/>
                  </a:lnTo>
                  <a:lnTo>
                    <a:pt x="315" y="927"/>
                  </a:lnTo>
                  <a:lnTo>
                    <a:pt x="308" y="920"/>
                  </a:lnTo>
                  <a:lnTo>
                    <a:pt x="303" y="912"/>
                  </a:lnTo>
                  <a:lnTo>
                    <a:pt x="299" y="905"/>
                  </a:lnTo>
                  <a:lnTo>
                    <a:pt x="294" y="896"/>
                  </a:lnTo>
                  <a:lnTo>
                    <a:pt x="291" y="888"/>
                  </a:lnTo>
                  <a:lnTo>
                    <a:pt x="289" y="879"/>
                  </a:lnTo>
                  <a:lnTo>
                    <a:pt x="288" y="869"/>
                  </a:lnTo>
                  <a:lnTo>
                    <a:pt x="287" y="860"/>
                  </a:lnTo>
                  <a:lnTo>
                    <a:pt x="287" y="860"/>
                  </a:lnTo>
                  <a:lnTo>
                    <a:pt x="287" y="853"/>
                  </a:lnTo>
                  <a:lnTo>
                    <a:pt x="285" y="847"/>
                  </a:lnTo>
                  <a:lnTo>
                    <a:pt x="281" y="841"/>
                  </a:lnTo>
                  <a:lnTo>
                    <a:pt x="277" y="837"/>
                  </a:lnTo>
                  <a:lnTo>
                    <a:pt x="273" y="833"/>
                  </a:lnTo>
                  <a:lnTo>
                    <a:pt x="267" y="830"/>
                  </a:lnTo>
                  <a:lnTo>
                    <a:pt x="261" y="828"/>
                  </a:lnTo>
                  <a:lnTo>
                    <a:pt x="255" y="827"/>
                  </a:lnTo>
                  <a:lnTo>
                    <a:pt x="255" y="827"/>
                  </a:lnTo>
                  <a:lnTo>
                    <a:pt x="249" y="828"/>
                  </a:lnTo>
                  <a:lnTo>
                    <a:pt x="243" y="830"/>
                  </a:lnTo>
                  <a:lnTo>
                    <a:pt x="237" y="833"/>
                  </a:lnTo>
                  <a:lnTo>
                    <a:pt x="233" y="837"/>
                  </a:lnTo>
                  <a:lnTo>
                    <a:pt x="229" y="841"/>
                  </a:lnTo>
                  <a:lnTo>
                    <a:pt x="226" y="847"/>
                  </a:lnTo>
                  <a:lnTo>
                    <a:pt x="223" y="853"/>
                  </a:lnTo>
                  <a:lnTo>
                    <a:pt x="223" y="860"/>
                  </a:lnTo>
                  <a:lnTo>
                    <a:pt x="223" y="860"/>
                  </a:lnTo>
                  <a:lnTo>
                    <a:pt x="224" y="876"/>
                  </a:lnTo>
                  <a:lnTo>
                    <a:pt x="227" y="892"/>
                  </a:lnTo>
                  <a:lnTo>
                    <a:pt x="231" y="907"/>
                  </a:lnTo>
                  <a:lnTo>
                    <a:pt x="236" y="921"/>
                  </a:lnTo>
                  <a:lnTo>
                    <a:pt x="243" y="935"/>
                  </a:lnTo>
                  <a:lnTo>
                    <a:pt x="250" y="949"/>
                  </a:lnTo>
                  <a:lnTo>
                    <a:pt x="260" y="960"/>
                  </a:lnTo>
                  <a:lnTo>
                    <a:pt x="270" y="972"/>
                  </a:lnTo>
                  <a:lnTo>
                    <a:pt x="281" y="982"/>
                  </a:lnTo>
                  <a:lnTo>
                    <a:pt x="293" y="992"/>
                  </a:lnTo>
                  <a:lnTo>
                    <a:pt x="306" y="999"/>
                  </a:lnTo>
                  <a:lnTo>
                    <a:pt x="320" y="1006"/>
                  </a:lnTo>
                  <a:lnTo>
                    <a:pt x="335" y="1011"/>
                  </a:lnTo>
                  <a:lnTo>
                    <a:pt x="350" y="1015"/>
                  </a:lnTo>
                  <a:lnTo>
                    <a:pt x="366" y="1017"/>
                  </a:lnTo>
                  <a:lnTo>
                    <a:pt x="382" y="1018"/>
                  </a:lnTo>
                  <a:lnTo>
                    <a:pt x="382" y="1018"/>
                  </a:lnTo>
                  <a:lnTo>
                    <a:pt x="398" y="1017"/>
                  </a:lnTo>
                  <a:lnTo>
                    <a:pt x="414" y="1015"/>
                  </a:lnTo>
                  <a:lnTo>
                    <a:pt x="429" y="1011"/>
                  </a:lnTo>
                  <a:lnTo>
                    <a:pt x="444" y="1006"/>
                  </a:lnTo>
                  <a:lnTo>
                    <a:pt x="458" y="999"/>
                  </a:lnTo>
                  <a:lnTo>
                    <a:pt x="471" y="992"/>
                  </a:lnTo>
                  <a:lnTo>
                    <a:pt x="483" y="982"/>
                  </a:lnTo>
                  <a:lnTo>
                    <a:pt x="495" y="972"/>
                  </a:lnTo>
                  <a:lnTo>
                    <a:pt x="505" y="960"/>
                  </a:lnTo>
                  <a:lnTo>
                    <a:pt x="514" y="949"/>
                  </a:lnTo>
                  <a:lnTo>
                    <a:pt x="522" y="935"/>
                  </a:lnTo>
                  <a:lnTo>
                    <a:pt x="529" y="921"/>
                  </a:lnTo>
                  <a:lnTo>
                    <a:pt x="535" y="907"/>
                  </a:lnTo>
                  <a:lnTo>
                    <a:pt x="538" y="892"/>
                  </a:lnTo>
                  <a:lnTo>
                    <a:pt x="540" y="876"/>
                  </a:lnTo>
                  <a:lnTo>
                    <a:pt x="541" y="860"/>
                  </a:lnTo>
                  <a:lnTo>
                    <a:pt x="541" y="451"/>
                  </a:lnTo>
                  <a:lnTo>
                    <a:pt x="541" y="451"/>
                  </a:lnTo>
                  <a:lnTo>
                    <a:pt x="552" y="453"/>
                  </a:lnTo>
                  <a:lnTo>
                    <a:pt x="561" y="457"/>
                  </a:lnTo>
                  <a:lnTo>
                    <a:pt x="570" y="462"/>
                  </a:lnTo>
                  <a:lnTo>
                    <a:pt x="580" y="467"/>
                  </a:lnTo>
                  <a:lnTo>
                    <a:pt x="587" y="473"/>
                  </a:lnTo>
                  <a:lnTo>
                    <a:pt x="596" y="480"/>
                  </a:lnTo>
                  <a:lnTo>
                    <a:pt x="603" y="487"/>
                  </a:lnTo>
                  <a:lnTo>
                    <a:pt x="610" y="495"/>
                  </a:lnTo>
                  <a:lnTo>
                    <a:pt x="615" y="503"/>
                  </a:lnTo>
                  <a:lnTo>
                    <a:pt x="621" y="512"/>
                  </a:lnTo>
                  <a:lnTo>
                    <a:pt x="626" y="522"/>
                  </a:lnTo>
                  <a:lnTo>
                    <a:pt x="629" y="531"/>
                  </a:lnTo>
                  <a:lnTo>
                    <a:pt x="632" y="541"/>
                  </a:lnTo>
                  <a:lnTo>
                    <a:pt x="634" y="552"/>
                  </a:lnTo>
                  <a:lnTo>
                    <a:pt x="636" y="562"/>
                  </a:lnTo>
                  <a:lnTo>
                    <a:pt x="636" y="573"/>
                  </a:lnTo>
                  <a:lnTo>
                    <a:pt x="636" y="573"/>
                  </a:lnTo>
                  <a:lnTo>
                    <a:pt x="638" y="580"/>
                  </a:lnTo>
                  <a:lnTo>
                    <a:pt x="640" y="586"/>
                  </a:lnTo>
                  <a:lnTo>
                    <a:pt x="642" y="591"/>
                  </a:lnTo>
                  <a:lnTo>
                    <a:pt x="646" y="596"/>
                  </a:lnTo>
                  <a:lnTo>
                    <a:pt x="650" y="600"/>
                  </a:lnTo>
                  <a:lnTo>
                    <a:pt x="656" y="602"/>
                  </a:lnTo>
                  <a:lnTo>
                    <a:pt x="662" y="604"/>
                  </a:lnTo>
                  <a:lnTo>
                    <a:pt x="669" y="605"/>
                  </a:lnTo>
                  <a:lnTo>
                    <a:pt x="669" y="605"/>
                  </a:lnTo>
                  <a:lnTo>
                    <a:pt x="675" y="604"/>
                  </a:lnTo>
                  <a:lnTo>
                    <a:pt x="680" y="602"/>
                  </a:lnTo>
                  <a:lnTo>
                    <a:pt x="686" y="600"/>
                  </a:lnTo>
                  <a:lnTo>
                    <a:pt x="691" y="596"/>
                  </a:lnTo>
                  <a:lnTo>
                    <a:pt x="694" y="591"/>
                  </a:lnTo>
                  <a:lnTo>
                    <a:pt x="698" y="586"/>
                  </a:lnTo>
                  <a:lnTo>
                    <a:pt x="700" y="580"/>
                  </a:lnTo>
                  <a:lnTo>
                    <a:pt x="700" y="573"/>
                  </a:lnTo>
                  <a:lnTo>
                    <a:pt x="700" y="573"/>
                  </a:lnTo>
                  <a:lnTo>
                    <a:pt x="701" y="560"/>
                  </a:lnTo>
                  <a:lnTo>
                    <a:pt x="703" y="547"/>
                  </a:lnTo>
                  <a:lnTo>
                    <a:pt x="706" y="536"/>
                  </a:lnTo>
                  <a:lnTo>
                    <a:pt x="711" y="524"/>
                  </a:lnTo>
                  <a:lnTo>
                    <a:pt x="716" y="513"/>
                  </a:lnTo>
                  <a:lnTo>
                    <a:pt x="722" y="502"/>
                  </a:lnTo>
                  <a:lnTo>
                    <a:pt x="730" y="493"/>
                  </a:lnTo>
                  <a:lnTo>
                    <a:pt x="737" y="483"/>
                  </a:lnTo>
                  <a:lnTo>
                    <a:pt x="747" y="476"/>
                  </a:lnTo>
                  <a:lnTo>
                    <a:pt x="757" y="468"/>
                  </a:lnTo>
                  <a:lnTo>
                    <a:pt x="767" y="462"/>
                  </a:lnTo>
                  <a:lnTo>
                    <a:pt x="778" y="456"/>
                  </a:lnTo>
                  <a:lnTo>
                    <a:pt x="790" y="452"/>
                  </a:lnTo>
                  <a:lnTo>
                    <a:pt x="802" y="449"/>
                  </a:lnTo>
                  <a:lnTo>
                    <a:pt x="815" y="447"/>
                  </a:lnTo>
                  <a:lnTo>
                    <a:pt x="827" y="445"/>
                  </a:lnTo>
                  <a:lnTo>
                    <a:pt x="827" y="445"/>
                  </a:lnTo>
                  <a:lnTo>
                    <a:pt x="840" y="447"/>
                  </a:lnTo>
                  <a:lnTo>
                    <a:pt x="853" y="449"/>
                  </a:lnTo>
                  <a:lnTo>
                    <a:pt x="865" y="452"/>
                  </a:lnTo>
                  <a:lnTo>
                    <a:pt x="877" y="456"/>
                  </a:lnTo>
                  <a:lnTo>
                    <a:pt x="889" y="462"/>
                  </a:lnTo>
                  <a:lnTo>
                    <a:pt x="898" y="468"/>
                  </a:lnTo>
                  <a:lnTo>
                    <a:pt x="908" y="476"/>
                  </a:lnTo>
                  <a:lnTo>
                    <a:pt x="918" y="483"/>
                  </a:lnTo>
                  <a:lnTo>
                    <a:pt x="926" y="493"/>
                  </a:lnTo>
                  <a:lnTo>
                    <a:pt x="933" y="502"/>
                  </a:lnTo>
                  <a:lnTo>
                    <a:pt x="939" y="513"/>
                  </a:lnTo>
                  <a:lnTo>
                    <a:pt x="944" y="524"/>
                  </a:lnTo>
                  <a:lnTo>
                    <a:pt x="949" y="536"/>
                  </a:lnTo>
                  <a:lnTo>
                    <a:pt x="952" y="547"/>
                  </a:lnTo>
                  <a:lnTo>
                    <a:pt x="954" y="560"/>
                  </a:lnTo>
                  <a:lnTo>
                    <a:pt x="955" y="573"/>
                  </a:lnTo>
                  <a:lnTo>
                    <a:pt x="955" y="573"/>
                  </a:lnTo>
                  <a:lnTo>
                    <a:pt x="955" y="580"/>
                  </a:lnTo>
                  <a:lnTo>
                    <a:pt x="957" y="586"/>
                  </a:lnTo>
                  <a:lnTo>
                    <a:pt x="961" y="591"/>
                  </a:lnTo>
                  <a:lnTo>
                    <a:pt x="964" y="596"/>
                  </a:lnTo>
                  <a:lnTo>
                    <a:pt x="969" y="600"/>
                  </a:lnTo>
                  <a:lnTo>
                    <a:pt x="974" y="602"/>
                  </a:lnTo>
                  <a:lnTo>
                    <a:pt x="980" y="604"/>
                  </a:lnTo>
                  <a:lnTo>
                    <a:pt x="986" y="605"/>
                  </a:lnTo>
                  <a:lnTo>
                    <a:pt x="986" y="605"/>
                  </a:lnTo>
                  <a:lnTo>
                    <a:pt x="993" y="604"/>
                  </a:lnTo>
                  <a:lnTo>
                    <a:pt x="999" y="602"/>
                  </a:lnTo>
                  <a:lnTo>
                    <a:pt x="1005" y="600"/>
                  </a:lnTo>
                  <a:lnTo>
                    <a:pt x="1009" y="596"/>
                  </a:lnTo>
                  <a:lnTo>
                    <a:pt x="1013" y="591"/>
                  </a:lnTo>
                  <a:lnTo>
                    <a:pt x="1016" y="586"/>
                  </a:lnTo>
                  <a:lnTo>
                    <a:pt x="1017" y="580"/>
                  </a:lnTo>
                  <a:lnTo>
                    <a:pt x="1018" y="573"/>
                  </a:lnTo>
                  <a:lnTo>
                    <a:pt x="1018" y="573"/>
                  </a:lnTo>
                  <a:lnTo>
                    <a:pt x="1017" y="554"/>
                  </a:lnTo>
                  <a:lnTo>
                    <a:pt x="1017" y="554"/>
                  </a:lnTo>
                  <a:close/>
                  <a:moveTo>
                    <a:pt x="827" y="382"/>
                  </a:moveTo>
                  <a:lnTo>
                    <a:pt x="827" y="382"/>
                  </a:lnTo>
                  <a:lnTo>
                    <a:pt x="816" y="383"/>
                  </a:lnTo>
                  <a:lnTo>
                    <a:pt x="803" y="384"/>
                  </a:lnTo>
                  <a:lnTo>
                    <a:pt x="791" y="385"/>
                  </a:lnTo>
                  <a:lnTo>
                    <a:pt x="779" y="389"/>
                  </a:lnTo>
                  <a:lnTo>
                    <a:pt x="768" y="392"/>
                  </a:lnTo>
                  <a:lnTo>
                    <a:pt x="757" y="396"/>
                  </a:lnTo>
                  <a:lnTo>
                    <a:pt x="746" y="400"/>
                  </a:lnTo>
                  <a:lnTo>
                    <a:pt x="736" y="406"/>
                  </a:lnTo>
                  <a:lnTo>
                    <a:pt x="726" y="412"/>
                  </a:lnTo>
                  <a:lnTo>
                    <a:pt x="716" y="419"/>
                  </a:lnTo>
                  <a:lnTo>
                    <a:pt x="707" y="425"/>
                  </a:lnTo>
                  <a:lnTo>
                    <a:pt x="699" y="433"/>
                  </a:lnTo>
                  <a:lnTo>
                    <a:pt x="690" y="441"/>
                  </a:lnTo>
                  <a:lnTo>
                    <a:pt x="683" y="450"/>
                  </a:lnTo>
                  <a:lnTo>
                    <a:pt x="675" y="458"/>
                  </a:lnTo>
                  <a:lnTo>
                    <a:pt x="669" y="468"/>
                  </a:lnTo>
                  <a:lnTo>
                    <a:pt x="669" y="468"/>
                  </a:lnTo>
                  <a:lnTo>
                    <a:pt x="662" y="458"/>
                  </a:lnTo>
                  <a:lnTo>
                    <a:pt x="655" y="450"/>
                  </a:lnTo>
                  <a:lnTo>
                    <a:pt x="647" y="441"/>
                  </a:lnTo>
                  <a:lnTo>
                    <a:pt x="639" y="433"/>
                  </a:lnTo>
                  <a:lnTo>
                    <a:pt x="630" y="425"/>
                  </a:lnTo>
                  <a:lnTo>
                    <a:pt x="620" y="419"/>
                  </a:lnTo>
                  <a:lnTo>
                    <a:pt x="611" y="412"/>
                  </a:lnTo>
                  <a:lnTo>
                    <a:pt x="601" y="406"/>
                  </a:lnTo>
                  <a:lnTo>
                    <a:pt x="590" y="400"/>
                  </a:lnTo>
                  <a:lnTo>
                    <a:pt x="580" y="396"/>
                  </a:lnTo>
                  <a:lnTo>
                    <a:pt x="569" y="392"/>
                  </a:lnTo>
                  <a:lnTo>
                    <a:pt x="557" y="389"/>
                  </a:lnTo>
                  <a:lnTo>
                    <a:pt x="546" y="385"/>
                  </a:lnTo>
                  <a:lnTo>
                    <a:pt x="533" y="384"/>
                  </a:lnTo>
                  <a:lnTo>
                    <a:pt x="522" y="383"/>
                  </a:lnTo>
                  <a:lnTo>
                    <a:pt x="510" y="382"/>
                  </a:lnTo>
                  <a:lnTo>
                    <a:pt x="510" y="382"/>
                  </a:lnTo>
                  <a:lnTo>
                    <a:pt x="497" y="383"/>
                  </a:lnTo>
                  <a:lnTo>
                    <a:pt x="485" y="384"/>
                  </a:lnTo>
                  <a:lnTo>
                    <a:pt x="473" y="385"/>
                  </a:lnTo>
                  <a:lnTo>
                    <a:pt x="462" y="389"/>
                  </a:lnTo>
                  <a:lnTo>
                    <a:pt x="450" y="392"/>
                  </a:lnTo>
                  <a:lnTo>
                    <a:pt x="439" y="396"/>
                  </a:lnTo>
                  <a:lnTo>
                    <a:pt x="428" y="400"/>
                  </a:lnTo>
                  <a:lnTo>
                    <a:pt x="418" y="406"/>
                  </a:lnTo>
                  <a:lnTo>
                    <a:pt x="408" y="412"/>
                  </a:lnTo>
                  <a:lnTo>
                    <a:pt x="398" y="419"/>
                  </a:lnTo>
                  <a:lnTo>
                    <a:pt x="389" y="425"/>
                  </a:lnTo>
                  <a:lnTo>
                    <a:pt x="380" y="433"/>
                  </a:lnTo>
                  <a:lnTo>
                    <a:pt x="373" y="441"/>
                  </a:lnTo>
                  <a:lnTo>
                    <a:pt x="364" y="450"/>
                  </a:lnTo>
                  <a:lnTo>
                    <a:pt x="358" y="458"/>
                  </a:lnTo>
                  <a:lnTo>
                    <a:pt x="350" y="468"/>
                  </a:lnTo>
                  <a:lnTo>
                    <a:pt x="350" y="468"/>
                  </a:lnTo>
                  <a:lnTo>
                    <a:pt x="344" y="458"/>
                  </a:lnTo>
                  <a:lnTo>
                    <a:pt x="336" y="450"/>
                  </a:lnTo>
                  <a:lnTo>
                    <a:pt x="329" y="441"/>
                  </a:lnTo>
                  <a:lnTo>
                    <a:pt x="320" y="433"/>
                  </a:lnTo>
                  <a:lnTo>
                    <a:pt x="311" y="425"/>
                  </a:lnTo>
                  <a:lnTo>
                    <a:pt x="303" y="419"/>
                  </a:lnTo>
                  <a:lnTo>
                    <a:pt x="293" y="412"/>
                  </a:lnTo>
                  <a:lnTo>
                    <a:pt x="283" y="406"/>
                  </a:lnTo>
                  <a:lnTo>
                    <a:pt x="273" y="400"/>
                  </a:lnTo>
                  <a:lnTo>
                    <a:pt x="262" y="396"/>
                  </a:lnTo>
                  <a:lnTo>
                    <a:pt x="251" y="392"/>
                  </a:lnTo>
                  <a:lnTo>
                    <a:pt x="239" y="389"/>
                  </a:lnTo>
                  <a:lnTo>
                    <a:pt x="228" y="385"/>
                  </a:lnTo>
                  <a:lnTo>
                    <a:pt x="216" y="384"/>
                  </a:lnTo>
                  <a:lnTo>
                    <a:pt x="204" y="383"/>
                  </a:lnTo>
                  <a:lnTo>
                    <a:pt x="191" y="382"/>
                  </a:lnTo>
                  <a:lnTo>
                    <a:pt x="191" y="382"/>
                  </a:lnTo>
                  <a:lnTo>
                    <a:pt x="178" y="383"/>
                  </a:lnTo>
                  <a:lnTo>
                    <a:pt x="165" y="384"/>
                  </a:lnTo>
                  <a:lnTo>
                    <a:pt x="154" y="386"/>
                  </a:lnTo>
                  <a:lnTo>
                    <a:pt x="142" y="389"/>
                  </a:lnTo>
                  <a:lnTo>
                    <a:pt x="130" y="393"/>
                  </a:lnTo>
                  <a:lnTo>
                    <a:pt x="118" y="397"/>
                  </a:lnTo>
                  <a:lnTo>
                    <a:pt x="108" y="403"/>
                  </a:lnTo>
                  <a:lnTo>
                    <a:pt x="97" y="408"/>
                  </a:lnTo>
                  <a:lnTo>
                    <a:pt x="97" y="408"/>
                  </a:lnTo>
                  <a:lnTo>
                    <a:pt x="110" y="378"/>
                  </a:lnTo>
                  <a:lnTo>
                    <a:pt x="126" y="349"/>
                  </a:lnTo>
                  <a:lnTo>
                    <a:pt x="143" y="321"/>
                  </a:lnTo>
                  <a:lnTo>
                    <a:pt x="162" y="295"/>
                  </a:lnTo>
                  <a:lnTo>
                    <a:pt x="184" y="271"/>
                  </a:lnTo>
                  <a:lnTo>
                    <a:pt x="206" y="247"/>
                  </a:lnTo>
                  <a:lnTo>
                    <a:pt x="231" y="226"/>
                  </a:lnTo>
                  <a:lnTo>
                    <a:pt x="258" y="206"/>
                  </a:lnTo>
                  <a:lnTo>
                    <a:pt x="285" y="189"/>
                  </a:lnTo>
                  <a:lnTo>
                    <a:pt x="314" y="173"/>
                  </a:lnTo>
                  <a:lnTo>
                    <a:pt x="344" y="160"/>
                  </a:lnTo>
                  <a:lnTo>
                    <a:pt x="375" y="148"/>
                  </a:lnTo>
                  <a:lnTo>
                    <a:pt x="408" y="140"/>
                  </a:lnTo>
                  <a:lnTo>
                    <a:pt x="424" y="136"/>
                  </a:lnTo>
                  <a:lnTo>
                    <a:pt x="441" y="133"/>
                  </a:lnTo>
                  <a:lnTo>
                    <a:pt x="457" y="131"/>
                  </a:lnTo>
                  <a:lnTo>
                    <a:pt x="474" y="129"/>
                  </a:lnTo>
                  <a:lnTo>
                    <a:pt x="492" y="128"/>
                  </a:lnTo>
                  <a:lnTo>
                    <a:pt x="510" y="128"/>
                  </a:lnTo>
                  <a:lnTo>
                    <a:pt x="510" y="128"/>
                  </a:lnTo>
                  <a:lnTo>
                    <a:pt x="527" y="128"/>
                  </a:lnTo>
                  <a:lnTo>
                    <a:pt x="544" y="129"/>
                  </a:lnTo>
                  <a:lnTo>
                    <a:pt x="561" y="131"/>
                  </a:lnTo>
                  <a:lnTo>
                    <a:pt x="579" y="133"/>
                  </a:lnTo>
                  <a:lnTo>
                    <a:pt x="595" y="136"/>
                  </a:lnTo>
                  <a:lnTo>
                    <a:pt x="612" y="140"/>
                  </a:lnTo>
                  <a:lnTo>
                    <a:pt x="644" y="148"/>
                  </a:lnTo>
                  <a:lnTo>
                    <a:pt x="675" y="160"/>
                  </a:lnTo>
                  <a:lnTo>
                    <a:pt x="705" y="173"/>
                  </a:lnTo>
                  <a:lnTo>
                    <a:pt x="734" y="189"/>
                  </a:lnTo>
                  <a:lnTo>
                    <a:pt x="762" y="206"/>
                  </a:lnTo>
                  <a:lnTo>
                    <a:pt x="788" y="226"/>
                  </a:lnTo>
                  <a:lnTo>
                    <a:pt x="812" y="247"/>
                  </a:lnTo>
                  <a:lnTo>
                    <a:pt x="835" y="271"/>
                  </a:lnTo>
                  <a:lnTo>
                    <a:pt x="856" y="295"/>
                  </a:lnTo>
                  <a:lnTo>
                    <a:pt x="876" y="321"/>
                  </a:lnTo>
                  <a:lnTo>
                    <a:pt x="894" y="349"/>
                  </a:lnTo>
                  <a:lnTo>
                    <a:pt x="909" y="378"/>
                  </a:lnTo>
                  <a:lnTo>
                    <a:pt x="923" y="408"/>
                  </a:lnTo>
                  <a:lnTo>
                    <a:pt x="923" y="408"/>
                  </a:lnTo>
                  <a:lnTo>
                    <a:pt x="912" y="403"/>
                  </a:lnTo>
                  <a:lnTo>
                    <a:pt x="900" y="397"/>
                  </a:lnTo>
                  <a:lnTo>
                    <a:pt x="890" y="393"/>
                  </a:lnTo>
                  <a:lnTo>
                    <a:pt x="878" y="389"/>
                  </a:lnTo>
                  <a:lnTo>
                    <a:pt x="865" y="386"/>
                  </a:lnTo>
                  <a:lnTo>
                    <a:pt x="853" y="384"/>
                  </a:lnTo>
                  <a:lnTo>
                    <a:pt x="840" y="383"/>
                  </a:lnTo>
                  <a:lnTo>
                    <a:pt x="827" y="382"/>
                  </a:lnTo>
                  <a:lnTo>
                    <a:pt x="827" y="382"/>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8" name="组合 7"/>
          <p:cNvGrpSpPr/>
          <p:nvPr/>
        </p:nvGrpSpPr>
        <p:grpSpPr>
          <a:xfrm>
            <a:off x="3518396" y="3247469"/>
            <a:ext cx="1147173" cy="1147322"/>
            <a:chOff x="3518059" y="3247469"/>
            <a:chExt cx="1147322" cy="1147322"/>
          </a:xfrm>
        </p:grpSpPr>
        <p:sp>
          <p:nvSpPr>
            <p:cNvPr id="58" name="椭圆 57"/>
            <p:cNvSpPr/>
            <p:nvPr/>
          </p:nvSpPr>
          <p:spPr>
            <a:xfrm>
              <a:off x="3518059" y="3247469"/>
              <a:ext cx="1147322" cy="1147322"/>
            </a:xfrm>
            <a:prstGeom prst="ellipse">
              <a:avLst/>
            </a:prstGeom>
            <a:solidFill>
              <a:schemeClr val="accent4"/>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7" name="Freeform 11"/>
            <p:cNvSpPr>
              <a:spLocks noEditPoints="1"/>
            </p:cNvSpPr>
            <p:nvPr/>
          </p:nvSpPr>
          <p:spPr bwMode="auto">
            <a:xfrm>
              <a:off x="3964238" y="3581832"/>
              <a:ext cx="253374" cy="478596"/>
            </a:xfrm>
            <a:custGeom>
              <a:avLst/>
              <a:gdLst>
                <a:gd name="T0" fmla="*/ 278 w 541"/>
                <a:gd name="T1" fmla="*/ 1 h 1018"/>
                <a:gd name="T2" fmla="*/ 243 w 541"/>
                <a:gd name="T3" fmla="*/ 13 h 1018"/>
                <a:gd name="T4" fmla="*/ 162 w 541"/>
                <a:gd name="T5" fmla="*/ 150 h 1018"/>
                <a:gd name="T6" fmla="*/ 55 w 541"/>
                <a:gd name="T7" fmla="*/ 394 h 1018"/>
                <a:gd name="T8" fmla="*/ 15 w 541"/>
                <a:gd name="T9" fmla="*/ 538 h 1018"/>
                <a:gd name="T10" fmla="*/ 0 w 541"/>
                <a:gd name="T11" fmla="*/ 684 h 1018"/>
                <a:gd name="T12" fmla="*/ 18 w 541"/>
                <a:gd name="T13" fmla="*/ 781 h 1018"/>
                <a:gd name="T14" fmla="*/ 86 w 541"/>
                <a:gd name="T15" fmla="*/ 881 h 1018"/>
                <a:gd name="T16" fmla="*/ 190 w 541"/>
                <a:gd name="T17" fmla="*/ 942 h 1018"/>
                <a:gd name="T18" fmla="*/ 239 w 541"/>
                <a:gd name="T19" fmla="*/ 993 h 1018"/>
                <a:gd name="T20" fmla="*/ 257 w 541"/>
                <a:gd name="T21" fmla="*/ 1015 h 1018"/>
                <a:gd name="T22" fmla="*/ 282 w 541"/>
                <a:gd name="T23" fmla="*/ 1015 h 1018"/>
                <a:gd name="T24" fmla="*/ 301 w 541"/>
                <a:gd name="T25" fmla="*/ 993 h 1018"/>
                <a:gd name="T26" fmla="*/ 351 w 541"/>
                <a:gd name="T27" fmla="*/ 942 h 1018"/>
                <a:gd name="T28" fmla="*/ 455 w 541"/>
                <a:gd name="T29" fmla="*/ 881 h 1018"/>
                <a:gd name="T30" fmla="*/ 522 w 541"/>
                <a:gd name="T31" fmla="*/ 781 h 1018"/>
                <a:gd name="T32" fmla="*/ 541 w 541"/>
                <a:gd name="T33" fmla="*/ 684 h 1018"/>
                <a:gd name="T34" fmla="*/ 525 w 541"/>
                <a:gd name="T35" fmla="*/ 538 h 1018"/>
                <a:gd name="T36" fmla="*/ 486 w 541"/>
                <a:gd name="T37" fmla="*/ 394 h 1018"/>
                <a:gd name="T38" fmla="*/ 378 w 541"/>
                <a:gd name="T39" fmla="*/ 150 h 1018"/>
                <a:gd name="T40" fmla="*/ 296 w 541"/>
                <a:gd name="T41" fmla="*/ 13 h 1018"/>
                <a:gd name="T42" fmla="*/ 392 w 541"/>
                <a:gd name="T43" fmla="*/ 686 h 1018"/>
                <a:gd name="T44" fmla="*/ 395 w 541"/>
                <a:gd name="T45" fmla="*/ 656 h 1018"/>
                <a:gd name="T46" fmla="*/ 378 w 541"/>
                <a:gd name="T47" fmla="*/ 639 h 1018"/>
                <a:gd name="T48" fmla="*/ 348 w 541"/>
                <a:gd name="T49" fmla="*/ 641 h 1018"/>
                <a:gd name="T50" fmla="*/ 388 w 541"/>
                <a:gd name="T51" fmla="*/ 467 h 1018"/>
                <a:gd name="T52" fmla="*/ 397 w 541"/>
                <a:gd name="T53" fmla="*/ 439 h 1018"/>
                <a:gd name="T54" fmla="*/ 383 w 541"/>
                <a:gd name="T55" fmla="*/ 419 h 1018"/>
                <a:gd name="T56" fmla="*/ 354 w 541"/>
                <a:gd name="T57" fmla="*/ 415 h 1018"/>
                <a:gd name="T58" fmla="*/ 301 w 541"/>
                <a:gd name="T59" fmla="*/ 286 h 1018"/>
                <a:gd name="T60" fmla="*/ 287 w 541"/>
                <a:gd name="T61" fmla="*/ 260 h 1018"/>
                <a:gd name="T62" fmla="*/ 264 w 541"/>
                <a:gd name="T63" fmla="*/ 254 h 1018"/>
                <a:gd name="T64" fmla="*/ 240 w 541"/>
                <a:gd name="T65" fmla="*/ 274 h 1018"/>
                <a:gd name="T66" fmla="*/ 197 w 541"/>
                <a:gd name="T67" fmla="*/ 423 h 1018"/>
                <a:gd name="T68" fmla="*/ 168 w 541"/>
                <a:gd name="T69" fmla="*/ 413 h 1018"/>
                <a:gd name="T70" fmla="*/ 148 w 541"/>
                <a:gd name="T71" fmla="*/ 427 h 1018"/>
                <a:gd name="T72" fmla="*/ 145 w 541"/>
                <a:gd name="T73" fmla="*/ 457 h 1018"/>
                <a:gd name="T74" fmla="*/ 197 w 541"/>
                <a:gd name="T75" fmla="*/ 645 h 1018"/>
                <a:gd name="T76" fmla="*/ 175 w 541"/>
                <a:gd name="T77" fmla="*/ 636 h 1018"/>
                <a:gd name="T78" fmla="*/ 152 w 541"/>
                <a:gd name="T79" fmla="*/ 645 h 1018"/>
                <a:gd name="T80" fmla="*/ 144 w 541"/>
                <a:gd name="T81" fmla="*/ 674 h 1018"/>
                <a:gd name="T82" fmla="*/ 238 w 541"/>
                <a:gd name="T83" fmla="*/ 888 h 1018"/>
                <a:gd name="T84" fmla="*/ 169 w 541"/>
                <a:gd name="T85" fmla="*/ 864 h 1018"/>
                <a:gd name="T86" fmla="*/ 103 w 541"/>
                <a:gd name="T87" fmla="*/ 805 h 1018"/>
                <a:gd name="T88" fmla="*/ 66 w 541"/>
                <a:gd name="T89" fmla="*/ 721 h 1018"/>
                <a:gd name="T90" fmla="*/ 65 w 541"/>
                <a:gd name="T91" fmla="*/ 641 h 1018"/>
                <a:gd name="T92" fmla="*/ 99 w 541"/>
                <a:gd name="T93" fmla="*/ 465 h 1018"/>
                <a:gd name="T94" fmla="*/ 178 w 541"/>
                <a:gd name="T95" fmla="*/ 262 h 1018"/>
                <a:gd name="T96" fmla="*/ 270 w 541"/>
                <a:gd name="T97" fmla="*/ 90 h 1018"/>
                <a:gd name="T98" fmla="*/ 380 w 541"/>
                <a:gd name="T99" fmla="*/ 300 h 1018"/>
                <a:gd name="T100" fmla="*/ 453 w 541"/>
                <a:gd name="T101" fmla="*/ 508 h 1018"/>
                <a:gd name="T102" fmla="*/ 476 w 541"/>
                <a:gd name="T103" fmla="*/ 662 h 1018"/>
                <a:gd name="T104" fmla="*/ 469 w 541"/>
                <a:gd name="T105" fmla="*/ 739 h 1018"/>
                <a:gd name="T106" fmla="*/ 426 w 541"/>
                <a:gd name="T107" fmla="*/ 819 h 1018"/>
                <a:gd name="T108" fmla="*/ 355 w 541"/>
                <a:gd name="T109" fmla="*/ 87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 h="1018">
                  <a:moveTo>
                    <a:pt x="296" y="13"/>
                  </a:moveTo>
                  <a:lnTo>
                    <a:pt x="296" y="13"/>
                  </a:lnTo>
                  <a:lnTo>
                    <a:pt x="291" y="8"/>
                  </a:lnTo>
                  <a:lnTo>
                    <a:pt x="284" y="3"/>
                  </a:lnTo>
                  <a:lnTo>
                    <a:pt x="278" y="1"/>
                  </a:lnTo>
                  <a:lnTo>
                    <a:pt x="270" y="0"/>
                  </a:lnTo>
                  <a:lnTo>
                    <a:pt x="263" y="1"/>
                  </a:lnTo>
                  <a:lnTo>
                    <a:pt x="255" y="3"/>
                  </a:lnTo>
                  <a:lnTo>
                    <a:pt x="249" y="8"/>
                  </a:lnTo>
                  <a:lnTo>
                    <a:pt x="243" y="13"/>
                  </a:lnTo>
                  <a:lnTo>
                    <a:pt x="243" y="13"/>
                  </a:lnTo>
                  <a:lnTo>
                    <a:pt x="231" y="33"/>
                  </a:lnTo>
                  <a:lnTo>
                    <a:pt x="202" y="81"/>
                  </a:lnTo>
                  <a:lnTo>
                    <a:pt x="182" y="113"/>
                  </a:lnTo>
                  <a:lnTo>
                    <a:pt x="162" y="150"/>
                  </a:lnTo>
                  <a:lnTo>
                    <a:pt x="140" y="192"/>
                  </a:lnTo>
                  <a:lnTo>
                    <a:pt x="118" y="238"/>
                  </a:lnTo>
                  <a:lnTo>
                    <a:pt x="95" y="288"/>
                  </a:lnTo>
                  <a:lnTo>
                    <a:pt x="74" y="339"/>
                  </a:lnTo>
                  <a:lnTo>
                    <a:pt x="55" y="394"/>
                  </a:lnTo>
                  <a:lnTo>
                    <a:pt x="45" y="422"/>
                  </a:lnTo>
                  <a:lnTo>
                    <a:pt x="36" y="451"/>
                  </a:lnTo>
                  <a:lnTo>
                    <a:pt x="29" y="480"/>
                  </a:lnTo>
                  <a:lnTo>
                    <a:pt x="21" y="509"/>
                  </a:lnTo>
                  <a:lnTo>
                    <a:pt x="15" y="538"/>
                  </a:lnTo>
                  <a:lnTo>
                    <a:pt x="10" y="567"/>
                  </a:lnTo>
                  <a:lnTo>
                    <a:pt x="5" y="596"/>
                  </a:lnTo>
                  <a:lnTo>
                    <a:pt x="2" y="626"/>
                  </a:lnTo>
                  <a:lnTo>
                    <a:pt x="0" y="655"/>
                  </a:lnTo>
                  <a:lnTo>
                    <a:pt x="0" y="684"/>
                  </a:lnTo>
                  <a:lnTo>
                    <a:pt x="0" y="684"/>
                  </a:lnTo>
                  <a:lnTo>
                    <a:pt x="1" y="709"/>
                  </a:lnTo>
                  <a:lnTo>
                    <a:pt x="4" y="734"/>
                  </a:lnTo>
                  <a:lnTo>
                    <a:pt x="11" y="759"/>
                  </a:lnTo>
                  <a:lnTo>
                    <a:pt x="18" y="781"/>
                  </a:lnTo>
                  <a:lnTo>
                    <a:pt x="28" y="804"/>
                  </a:lnTo>
                  <a:lnTo>
                    <a:pt x="40" y="825"/>
                  </a:lnTo>
                  <a:lnTo>
                    <a:pt x="54" y="846"/>
                  </a:lnTo>
                  <a:lnTo>
                    <a:pt x="69" y="864"/>
                  </a:lnTo>
                  <a:lnTo>
                    <a:pt x="86" y="881"/>
                  </a:lnTo>
                  <a:lnTo>
                    <a:pt x="104" y="897"/>
                  </a:lnTo>
                  <a:lnTo>
                    <a:pt x="123" y="911"/>
                  </a:lnTo>
                  <a:lnTo>
                    <a:pt x="145" y="923"/>
                  </a:lnTo>
                  <a:lnTo>
                    <a:pt x="166" y="934"/>
                  </a:lnTo>
                  <a:lnTo>
                    <a:pt x="190" y="942"/>
                  </a:lnTo>
                  <a:lnTo>
                    <a:pt x="213" y="949"/>
                  </a:lnTo>
                  <a:lnTo>
                    <a:pt x="238" y="952"/>
                  </a:lnTo>
                  <a:lnTo>
                    <a:pt x="238" y="986"/>
                  </a:lnTo>
                  <a:lnTo>
                    <a:pt x="238" y="986"/>
                  </a:lnTo>
                  <a:lnTo>
                    <a:pt x="239" y="993"/>
                  </a:lnTo>
                  <a:lnTo>
                    <a:pt x="240" y="998"/>
                  </a:lnTo>
                  <a:lnTo>
                    <a:pt x="243" y="1003"/>
                  </a:lnTo>
                  <a:lnTo>
                    <a:pt x="248" y="1009"/>
                  </a:lnTo>
                  <a:lnTo>
                    <a:pt x="252" y="1013"/>
                  </a:lnTo>
                  <a:lnTo>
                    <a:pt x="257" y="1015"/>
                  </a:lnTo>
                  <a:lnTo>
                    <a:pt x="264" y="1017"/>
                  </a:lnTo>
                  <a:lnTo>
                    <a:pt x="270" y="1018"/>
                  </a:lnTo>
                  <a:lnTo>
                    <a:pt x="270" y="1018"/>
                  </a:lnTo>
                  <a:lnTo>
                    <a:pt x="277" y="1017"/>
                  </a:lnTo>
                  <a:lnTo>
                    <a:pt x="282" y="1015"/>
                  </a:lnTo>
                  <a:lnTo>
                    <a:pt x="287" y="1013"/>
                  </a:lnTo>
                  <a:lnTo>
                    <a:pt x="293" y="1009"/>
                  </a:lnTo>
                  <a:lnTo>
                    <a:pt x="296" y="1003"/>
                  </a:lnTo>
                  <a:lnTo>
                    <a:pt x="299" y="998"/>
                  </a:lnTo>
                  <a:lnTo>
                    <a:pt x="301" y="993"/>
                  </a:lnTo>
                  <a:lnTo>
                    <a:pt x="301" y="986"/>
                  </a:lnTo>
                  <a:lnTo>
                    <a:pt x="301" y="952"/>
                  </a:lnTo>
                  <a:lnTo>
                    <a:pt x="301" y="952"/>
                  </a:lnTo>
                  <a:lnTo>
                    <a:pt x="326" y="949"/>
                  </a:lnTo>
                  <a:lnTo>
                    <a:pt x="351" y="942"/>
                  </a:lnTo>
                  <a:lnTo>
                    <a:pt x="373" y="934"/>
                  </a:lnTo>
                  <a:lnTo>
                    <a:pt x="396" y="923"/>
                  </a:lnTo>
                  <a:lnTo>
                    <a:pt x="416" y="911"/>
                  </a:lnTo>
                  <a:lnTo>
                    <a:pt x="437" y="897"/>
                  </a:lnTo>
                  <a:lnTo>
                    <a:pt x="455" y="881"/>
                  </a:lnTo>
                  <a:lnTo>
                    <a:pt x="471" y="864"/>
                  </a:lnTo>
                  <a:lnTo>
                    <a:pt x="487" y="846"/>
                  </a:lnTo>
                  <a:lnTo>
                    <a:pt x="500" y="825"/>
                  </a:lnTo>
                  <a:lnTo>
                    <a:pt x="512" y="804"/>
                  </a:lnTo>
                  <a:lnTo>
                    <a:pt x="522" y="781"/>
                  </a:lnTo>
                  <a:lnTo>
                    <a:pt x="530" y="759"/>
                  </a:lnTo>
                  <a:lnTo>
                    <a:pt x="535" y="734"/>
                  </a:lnTo>
                  <a:lnTo>
                    <a:pt x="540" y="709"/>
                  </a:lnTo>
                  <a:lnTo>
                    <a:pt x="541" y="684"/>
                  </a:lnTo>
                  <a:lnTo>
                    <a:pt x="541" y="684"/>
                  </a:lnTo>
                  <a:lnTo>
                    <a:pt x="540" y="655"/>
                  </a:lnTo>
                  <a:lnTo>
                    <a:pt x="537" y="626"/>
                  </a:lnTo>
                  <a:lnTo>
                    <a:pt x="534" y="596"/>
                  </a:lnTo>
                  <a:lnTo>
                    <a:pt x="530" y="567"/>
                  </a:lnTo>
                  <a:lnTo>
                    <a:pt x="525" y="538"/>
                  </a:lnTo>
                  <a:lnTo>
                    <a:pt x="519" y="509"/>
                  </a:lnTo>
                  <a:lnTo>
                    <a:pt x="512" y="480"/>
                  </a:lnTo>
                  <a:lnTo>
                    <a:pt x="503" y="451"/>
                  </a:lnTo>
                  <a:lnTo>
                    <a:pt x="495" y="422"/>
                  </a:lnTo>
                  <a:lnTo>
                    <a:pt x="486" y="394"/>
                  </a:lnTo>
                  <a:lnTo>
                    <a:pt x="466" y="339"/>
                  </a:lnTo>
                  <a:lnTo>
                    <a:pt x="444" y="288"/>
                  </a:lnTo>
                  <a:lnTo>
                    <a:pt x="422" y="238"/>
                  </a:lnTo>
                  <a:lnTo>
                    <a:pt x="400" y="192"/>
                  </a:lnTo>
                  <a:lnTo>
                    <a:pt x="378" y="150"/>
                  </a:lnTo>
                  <a:lnTo>
                    <a:pt x="357" y="113"/>
                  </a:lnTo>
                  <a:lnTo>
                    <a:pt x="339" y="81"/>
                  </a:lnTo>
                  <a:lnTo>
                    <a:pt x="310" y="33"/>
                  </a:lnTo>
                  <a:lnTo>
                    <a:pt x="296" y="13"/>
                  </a:lnTo>
                  <a:lnTo>
                    <a:pt x="296" y="13"/>
                  </a:lnTo>
                  <a:close/>
                  <a:moveTo>
                    <a:pt x="301" y="888"/>
                  </a:moveTo>
                  <a:lnTo>
                    <a:pt x="301" y="776"/>
                  </a:lnTo>
                  <a:lnTo>
                    <a:pt x="388" y="690"/>
                  </a:lnTo>
                  <a:lnTo>
                    <a:pt x="388" y="690"/>
                  </a:lnTo>
                  <a:lnTo>
                    <a:pt x="392" y="686"/>
                  </a:lnTo>
                  <a:lnTo>
                    <a:pt x="395" y="679"/>
                  </a:lnTo>
                  <a:lnTo>
                    <a:pt x="397" y="674"/>
                  </a:lnTo>
                  <a:lnTo>
                    <a:pt x="397" y="668"/>
                  </a:lnTo>
                  <a:lnTo>
                    <a:pt x="397" y="662"/>
                  </a:lnTo>
                  <a:lnTo>
                    <a:pt x="395" y="656"/>
                  </a:lnTo>
                  <a:lnTo>
                    <a:pt x="392" y="650"/>
                  </a:lnTo>
                  <a:lnTo>
                    <a:pt x="388" y="645"/>
                  </a:lnTo>
                  <a:lnTo>
                    <a:pt x="388" y="645"/>
                  </a:lnTo>
                  <a:lnTo>
                    <a:pt x="383" y="641"/>
                  </a:lnTo>
                  <a:lnTo>
                    <a:pt x="378" y="639"/>
                  </a:lnTo>
                  <a:lnTo>
                    <a:pt x="371" y="636"/>
                  </a:lnTo>
                  <a:lnTo>
                    <a:pt x="366" y="636"/>
                  </a:lnTo>
                  <a:lnTo>
                    <a:pt x="359" y="636"/>
                  </a:lnTo>
                  <a:lnTo>
                    <a:pt x="354" y="639"/>
                  </a:lnTo>
                  <a:lnTo>
                    <a:pt x="348" y="641"/>
                  </a:lnTo>
                  <a:lnTo>
                    <a:pt x="343" y="645"/>
                  </a:lnTo>
                  <a:lnTo>
                    <a:pt x="301" y="687"/>
                  </a:lnTo>
                  <a:lnTo>
                    <a:pt x="301" y="554"/>
                  </a:lnTo>
                  <a:lnTo>
                    <a:pt x="388" y="467"/>
                  </a:lnTo>
                  <a:lnTo>
                    <a:pt x="388" y="467"/>
                  </a:lnTo>
                  <a:lnTo>
                    <a:pt x="392" y="463"/>
                  </a:lnTo>
                  <a:lnTo>
                    <a:pt x="395" y="457"/>
                  </a:lnTo>
                  <a:lnTo>
                    <a:pt x="397" y="451"/>
                  </a:lnTo>
                  <a:lnTo>
                    <a:pt x="397" y="444"/>
                  </a:lnTo>
                  <a:lnTo>
                    <a:pt x="397" y="439"/>
                  </a:lnTo>
                  <a:lnTo>
                    <a:pt x="395" y="433"/>
                  </a:lnTo>
                  <a:lnTo>
                    <a:pt x="392" y="427"/>
                  </a:lnTo>
                  <a:lnTo>
                    <a:pt x="388" y="423"/>
                  </a:lnTo>
                  <a:lnTo>
                    <a:pt x="388" y="423"/>
                  </a:lnTo>
                  <a:lnTo>
                    <a:pt x="383" y="419"/>
                  </a:lnTo>
                  <a:lnTo>
                    <a:pt x="378" y="415"/>
                  </a:lnTo>
                  <a:lnTo>
                    <a:pt x="371" y="413"/>
                  </a:lnTo>
                  <a:lnTo>
                    <a:pt x="366" y="413"/>
                  </a:lnTo>
                  <a:lnTo>
                    <a:pt x="359" y="413"/>
                  </a:lnTo>
                  <a:lnTo>
                    <a:pt x="354" y="415"/>
                  </a:lnTo>
                  <a:lnTo>
                    <a:pt x="348" y="419"/>
                  </a:lnTo>
                  <a:lnTo>
                    <a:pt x="343" y="423"/>
                  </a:lnTo>
                  <a:lnTo>
                    <a:pt x="301" y="464"/>
                  </a:lnTo>
                  <a:lnTo>
                    <a:pt x="301" y="286"/>
                  </a:lnTo>
                  <a:lnTo>
                    <a:pt x="301" y="286"/>
                  </a:lnTo>
                  <a:lnTo>
                    <a:pt x="301" y="279"/>
                  </a:lnTo>
                  <a:lnTo>
                    <a:pt x="299" y="274"/>
                  </a:lnTo>
                  <a:lnTo>
                    <a:pt x="296" y="268"/>
                  </a:lnTo>
                  <a:lnTo>
                    <a:pt x="293" y="263"/>
                  </a:lnTo>
                  <a:lnTo>
                    <a:pt x="287" y="260"/>
                  </a:lnTo>
                  <a:lnTo>
                    <a:pt x="282" y="257"/>
                  </a:lnTo>
                  <a:lnTo>
                    <a:pt x="277" y="254"/>
                  </a:lnTo>
                  <a:lnTo>
                    <a:pt x="270" y="253"/>
                  </a:lnTo>
                  <a:lnTo>
                    <a:pt x="270" y="253"/>
                  </a:lnTo>
                  <a:lnTo>
                    <a:pt x="264" y="254"/>
                  </a:lnTo>
                  <a:lnTo>
                    <a:pt x="257" y="257"/>
                  </a:lnTo>
                  <a:lnTo>
                    <a:pt x="252" y="260"/>
                  </a:lnTo>
                  <a:lnTo>
                    <a:pt x="248" y="263"/>
                  </a:lnTo>
                  <a:lnTo>
                    <a:pt x="243" y="268"/>
                  </a:lnTo>
                  <a:lnTo>
                    <a:pt x="240" y="274"/>
                  </a:lnTo>
                  <a:lnTo>
                    <a:pt x="239" y="279"/>
                  </a:lnTo>
                  <a:lnTo>
                    <a:pt x="238" y="286"/>
                  </a:lnTo>
                  <a:lnTo>
                    <a:pt x="238" y="464"/>
                  </a:lnTo>
                  <a:lnTo>
                    <a:pt x="197" y="423"/>
                  </a:lnTo>
                  <a:lnTo>
                    <a:pt x="197" y="423"/>
                  </a:lnTo>
                  <a:lnTo>
                    <a:pt x="192" y="419"/>
                  </a:lnTo>
                  <a:lnTo>
                    <a:pt x="187" y="415"/>
                  </a:lnTo>
                  <a:lnTo>
                    <a:pt x="180" y="413"/>
                  </a:lnTo>
                  <a:lnTo>
                    <a:pt x="175" y="413"/>
                  </a:lnTo>
                  <a:lnTo>
                    <a:pt x="168" y="413"/>
                  </a:lnTo>
                  <a:lnTo>
                    <a:pt x="163" y="415"/>
                  </a:lnTo>
                  <a:lnTo>
                    <a:pt x="158" y="419"/>
                  </a:lnTo>
                  <a:lnTo>
                    <a:pt x="152" y="423"/>
                  </a:lnTo>
                  <a:lnTo>
                    <a:pt x="152" y="423"/>
                  </a:lnTo>
                  <a:lnTo>
                    <a:pt x="148" y="427"/>
                  </a:lnTo>
                  <a:lnTo>
                    <a:pt x="145" y="433"/>
                  </a:lnTo>
                  <a:lnTo>
                    <a:pt x="144" y="439"/>
                  </a:lnTo>
                  <a:lnTo>
                    <a:pt x="143" y="444"/>
                  </a:lnTo>
                  <a:lnTo>
                    <a:pt x="144" y="451"/>
                  </a:lnTo>
                  <a:lnTo>
                    <a:pt x="145" y="457"/>
                  </a:lnTo>
                  <a:lnTo>
                    <a:pt x="148" y="463"/>
                  </a:lnTo>
                  <a:lnTo>
                    <a:pt x="152" y="467"/>
                  </a:lnTo>
                  <a:lnTo>
                    <a:pt x="238" y="554"/>
                  </a:lnTo>
                  <a:lnTo>
                    <a:pt x="238" y="687"/>
                  </a:lnTo>
                  <a:lnTo>
                    <a:pt x="197" y="645"/>
                  </a:lnTo>
                  <a:lnTo>
                    <a:pt x="197" y="645"/>
                  </a:lnTo>
                  <a:lnTo>
                    <a:pt x="192" y="641"/>
                  </a:lnTo>
                  <a:lnTo>
                    <a:pt x="187" y="639"/>
                  </a:lnTo>
                  <a:lnTo>
                    <a:pt x="180" y="636"/>
                  </a:lnTo>
                  <a:lnTo>
                    <a:pt x="175" y="636"/>
                  </a:lnTo>
                  <a:lnTo>
                    <a:pt x="168" y="636"/>
                  </a:lnTo>
                  <a:lnTo>
                    <a:pt x="163" y="639"/>
                  </a:lnTo>
                  <a:lnTo>
                    <a:pt x="158" y="641"/>
                  </a:lnTo>
                  <a:lnTo>
                    <a:pt x="152" y="645"/>
                  </a:lnTo>
                  <a:lnTo>
                    <a:pt x="152" y="645"/>
                  </a:lnTo>
                  <a:lnTo>
                    <a:pt x="148" y="650"/>
                  </a:lnTo>
                  <a:lnTo>
                    <a:pt x="145" y="656"/>
                  </a:lnTo>
                  <a:lnTo>
                    <a:pt x="144" y="662"/>
                  </a:lnTo>
                  <a:lnTo>
                    <a:pt x="143" y="668"/>
                  </a:lnTo>
                  <a:lnTo>
                    <a:pt x="144" y="674"/>
                  </a:lnTo>
                  <a:lnTo>
                    <a:pt x="145" y="679"/>
                  </a:lnTo>
                  <a:lnTo>
                    <a:pt x="148" y="686"/>
                  </a:lnTo>
                  <a:lnTo>
                    <a:pt x="152" y="690"/>
                  </a:lnTo>
                  <a:lnTo>
                    <a:pt x="238" y="776"/>
                  </a:lnTo>
                  <a:lnTo>
                    <a:pt x="238" y="888"/>
                  </a:lnTo>
                  <a:lnTo>
                    <a:pt x="238" y="888"/>
                  </a:lnTo>
                  <a:lnTo>
                    <a:pt x="220" y="884"/>
                  </a:lnTo>
                  <a:lnTo>
                    <a:pt x="203" y="879"/>
                  </a:lnTo>
                  <a:lnTo>
                    <a:pt x="186" y="872"/>
                  </a:lnTo>
                  <a:lnTo>
                    <a:pt x="169" y="864"/>
                  </a:lnTo>
                  <a:lnTo>
                    <a:pt x="153" y="854"/>
                  </a:lnTo>
                  <a:lnTo>
                    <a:pt x="139" y="844"/>
                  </a:lnTo>
                  <a:lnTo>
                    <a:pt x="125" y="832"/>
                  </a:lnTo>
                  <a:lnTo>
                    <a:pt x="114" y="819"/>
                  </a:lnTo>
                  <a:lnTo>
                    <a:pt x="103" y="805"/>
                  </a:lnTo>
                  <a:lnTo>
                    <a:pt x="92" y="790"/>
                  </a:lnTo>
                  <a:lnTo>
                    <a:pt x="84" y="774"/>
                  </a:lnTo>
                  <a:lnTo>
                    <a:pt x="77" y="757"/>
                  </a:lnTo>
                  <a:lnTo>
                    <a:pt x="71" y="739"/>
                  </a:lnTo>
                  <a:lnTo>
                    <a:pt x="66" y="721"/>
                  </a:lnTo>
                  <a:lnTo>
                    <a:pt x="64" y="703"/>
                  </a:lnTo>
                  <a:lnTo>
                    <a:pt x="63" y="684"/>
                  </a:lnTo>
                  <a:lnTo>
                    <a:pt x="63" y="684"/>
                  </a:lnTo>
                  <a:lnTo>
                    <a:pt x="63" y="662"/>
                  </a:lnTo>
                  <a:lnTo>
                    <a:pt x="65" y="641"/>
                  </a:lnTo>
                  <a:lnTo>
                    <a:pt x="66" y="618"/>
                  </a:lnTo>
                  <a:lnTo>
                    <a:pt x="70" y="597"/>
                  </a:lnTo>
                  <a:lnTo>
                    <a:pt x="77" y="553"/>
                  </a:lnTo>
                  <a:lnTo>
                    <a:pt x="87" y="508"/>
                  </a:lnTo>
                  <a:lnTo>
                    <a:pt x="99" y="465"/>
                  </a:lnTo>
                  <a:lnTo>
                    <a:pt x="113" y="422"/>
                  </a:lnTo>
                  <a:lnTo>
                    <a:pt x="128" y="379"/>
                  </a:lnTo>
                  <a:lnTo>
                    <a:pt x="144" y="338"/>
                  </a:lnTo>
                  <a:lnTo>
                    <a:pt x="161" y="300"/>
                  </a:lnTo>
                  <a:lnTo>
                    <a:pt x="178" y="262"/>
                  </a:lnTo>
                  <a:lnTo>
                    <a:pt x="195" y="227"/>
                  </a:lnTo>
                  <a:lnTo>
                    <a:pt x="212" y="193"/>
                  </a:lnTo>
                  <a:lnTo>
                    <a:pt x="243" y="135"/>
                  </a:lnTo>
                  <a:lnTo>
                    <a:pt x="270" y="90"/>
                  </a:lnTo>
                  <a:lnTo>
                    <a:pt x="270" y="90"/>
                  </a:lnTo>
                  <a:lnTo>
                    <a:pt x="296" y="135"/>
                  </a:lnTo>
                  <a:lnTo>
                    <a:pt x="328" y="193"/>
                  </a:lnTo>
                  <a:lnTo>
                    <a:pt x="345" y="227"/>
                  </a:lnTo>
                  <a:lnTo>
                    <a:pt x="363" y="262"/>
                  </a:lnTo>
                  <a:lnTo>
                    <a:pt x="380" y="300"/>
                  </a:lnTo>
                  <a:lnTo>
                    <a:pt x="396" y="338"/>
                  </a:lnTo>
                  <a:lnTo>
                    <a:pt x="412" y="379"/>
                  </a:lnTo>
                  <a:lnTo>
                    <a:pt x="427" y="422"/>
                  </a:lnTo>
                  <a:lnTo>
                    <a:pt x="441" y="465"/>
                  </a:lnTo>
                  <a:lnTo>
                    <a:pt x="453" y="508"/>
                  </a:lnTo>
                  <a:lnTo>
                    <a:pt x="463" y="553"/>
                  </a:lnTo>
                  <a:lnTo>
                    <a:pt x="470" y="597"/>
                  </a:lnTo>
                  <a:lnTo>
                    <a:pt x="473" y="618"/>
                  </a:lnTo>
                  <a:lnTo>
                    <a:pt x="475" y="641"/>
                  </a:lnTo>
                  <a:lnTo>
                    <a:pt x="476" y="662"/>
                  </a:lnTo>
                  <a:lnTo>
                    <a:pt x="476" y="684"/>
                  </a:lnTo>
                  <a:lnTo>
                    <a:pt x="476" y="684"/>
                  </a:lnTo>
                  <a:lnTo>
                    <a:pt x="476" y="703"/>
                  </a:lnTo>
                  <a:lnTo>
                    <a:pt x="473" y="721"/>
                  </a:lnTo>
                  <a:lnTo>
                    <a:pt x="469" y="739"/>
                  </a:lnTo>
                  <a:lnTo>
                    <a:pt x="463" y="757"/>
                  </a:lnTo>
                  <a:lnTo>
                    <a:pt x="456" y="774"/>
                  </a:lnTo>
                  <a:lnTo>
                    <a:pt x="447" y="790"/>
                  </a:lnTo>
                  <a:lnTo>
                    <a:pt x="438" y="805"/>
                  </a:lnTo>
                  <a:lnTo>
                    <a:pt x="426" y="819"/>
                  </a:lnTo>
                  <a:lnTo>
                    <a:pt x="414" y="832"/>
                  </a:lnTo>
                  <a:lnTo>
                    <a:pt x="400" y="844"/>
                  </a:lnTo>
                  <a:lnTo>
                    <a:pt x="386" y="854"/>
                  </a:lnTo>
                  <a:lnTo>
                    <a:pt x="371" y="864"/>
                  </a:lnTo>
                  <a:lnTo>
                    <a:pt x="355" y="872"/>
                  </a:lnTo>
                  <a:lnTo>
                    <a:pt x="338" y="879"/>
                  </a:lnTo>
                  <a:lnTo>
                    <a:pt x="320" y="884"/>
                  </a:lnTo>
                  <a:lnTo>
                    <a:pt x="301" y="888"/>
                  </a:lnTo>
                  <a:lnTo>
                    <a:pt x="301" y="888"/>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3" name="标题 2"/>
          <p:cNvSpPr>
            <a:spLocks noGrp="1"/>
          </p:cNvSpPr>
          <p:nvPr>
            <p:ph type="title"/>
          </p:nvPr>
        </p:nvSpPr>
        <p:spPr/>
        <p:txBody>
          <a:bodyPr>
            <a:normAutofit fontScale="90000"/>
          </a:bodyPr>
          <a:lstStyle/>
          <a:p>
            <a:r>
              <a:rPr lang="zh-CN" altLang="en-US" dirty="0">
                <a:cs typeface="+mn-ea"/>
              </a:rPr>
              <a:t>项目团队组织人员分工（</a:t>
            </a:r>
            <a:r>
              <a:rPr lang="en-US" altLang="zh-CN" dirty="0">
                <a:cs typeface="+mn-ea"/>
              </a:rPr>
              <a:t>OBS</a:t>
            </a:r>
            <a:r>
              <a:rPr lang="zh-CN" altLang="en-US" dirty="0">
                <a:cs typeface="+mn-ea"/>
              </a:rPr>
              <a:t>）</a:t>
            </a:r>
            <a:endParaRPr lang="zh-CN" altLang="en-US" dirty="0">
              <a:cs typeface="+mn-ea"/>
            </a:endParaRPr>
          </a:p>
        </p:txBody>
      </p:sp>
      <p:pic>
        <p:nvPicPr>
          <p:cNvPr id="2" name="图片 1"/>
          <p:cNvPicPr>
            <a:picLocks noChangeAspect="1"/>
          </p:cNvPicPr>
          <p:nvPr/>
        </p:nvPicPr>
        <p:blipFill>
          <a:blip r:embed="rId2"/>
          <a:stretch>
            <a:fillRect/>
          </a:stretch>
        </p:blipFill>
        <p:spPr>
          <a:xfrm>
            <a:off x="148590" y="1056640"/>
            <a:ext cx="4442460" cy="209550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360"/>
                                          </p:val>
                                        </p:tav>
                                        <p:tav tm="100000">
                                          <p:val>
                                            <p:fltVal val="0"/>
                                          </p:val>
                                        </p:tav>
                                      </p:tavLst>
                                    </p:anim>
                                    <p:animEffect transition="in" filter="fade">
                                      <p:cBhvr>
                                        <p:cTn id="10" dur="500"/>
                                        <p:tgtEl>
                                          <p:spTgt spid="22"/>
                                        </p:tgtEl>
                                      </p:cBhvr>
                                    </p:animEffect>
                                  </p:childTnLst>
                                </p:cTn>
                              </p:par>
                            </p:childTnLst>
                          </p:cTn>
                        </p:par>
                        <p:par>
                          <p:cTn id="11" fill="hold">
                            <p:stCondLst>
                              <p:cond delay="500"/>
                            </p:stCondLst>
                            <p:childTnLst>
                              <p:par>
                                <p:cTn id="12" presetID="53" presetClass="entr" presetSubtype="52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25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anim calcmode="lin" valueType="num">
                                      <p:cBhvr>
                                        <p:cTn id="24" dur="500" fill="hold"/>
                                        <p:tgtEl>
                                          <p:spTgt spid="5"/>
                                        </p:tgtEl>
                                        <p:attrNameLst>
                                          <p:attrName>ppt_x</p:attrName>
                                        </p:attrNameLst>
                                      </p:cBhvr>
                                      <p:tavLst>
                                        <p:tav tm="0">
                                          <p:val>
                                            <p:fltVal val="0.5"/>
                                          </p:val>
                                        </p:tav>
                                        <p:tav tm="100000">
                                          <p:val>
                                            <p:strVal val="#ppt_x"/>
                                          </p:val>
                                        </p:tav>
                                      </p:tavLst>
                                    </p:anim>
                                    <p:anim calcmode="lin" valueType="num">
                                      <p:cBhvr>
                                        <p:cTn id="25" dur="500" fill="hold"/>
                                        <p:tgtEl>
                                          <p:spTgt spid="5"/>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50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anim calcmode="lin" valueType="num">
                                      <p:cBhvr>
                                        <p:cTn id="31" dur="500" fill="hold"/>
                                        <p:tgtEl>
                                          <p:spTgt spid="6"/>
                                        </p:tgtEl>
                                        <p:attrNameLst>
                                          <p:attrName>ppt_x</p:attrName>
                                        </p:attrNameLst>
                                      </p:cBhvr>
                                      <p:tavLst>
                                        <p:tav tm="0">
                                          <p:val>
                                            <p:fltVal val="0.5"/>
                                          </p:val>
                                        </p:tav>
                                        <p:tav tm="100000">
                                          <p:val>
                                            <p:strVal val="#ppt_x"/>
                                          </p:val>
                                        </p:tav>
                                      </p:tavLst>
                                    </p:anim>
                                    <p:anim calcmode="lin" valueType="num">
                                      <p:cBhvr>
                                        <p:cTn id="32" dur="500" fill="hold"/>
                                        <p:tgtEl>
                                          <p:spTgt spid="6"/>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75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anim calcmode="lin" valueType="num">
                                      <p:cBhvr>
                                        <p:cTn id="38" dur="500" fill="hold"/>
                                        <p:tgtEl>
                                          <p:spTgt spid="8"/>
                                        </p:tgtEl>
                                        <p:attrNameLst>
                                          <p:attrName>ppt_x</p:attrName>
                                        </p:attrNameLst>
                                      </p:cBhvr>
                                      <p:tavLst>
                                        <p:tav tm="0">
                                          <p:val>
                                            <p:fltVal val="0.5"/>
                                          </p:val>
                                        </p:tav>
                                        <p:tav tm="100000">
                                          <p:val>
                                            <p:strVal val="#ppt_x"/>
                                          </p:val>
                                        </p:tav>
                                      </p:tavLst>
                                    </p:anim>
                                    <p:anim calcmode="lin" valueType="num">
                                      <p:cBhvr>
                                        <p:cTn id="39" dur="500" fill="hold"/>
                                        <p:tgtEl>
                                          <p:spTgt spid="8"/>
                                        </p:tgtEl>
                                        <p:attrNameLst>
                                          <p:attrName>ppt_y</p:attrName>
                                        </p:attrNameLst>
                                      </p:cBhvr>
                                      <p:tavLst>
                                        <p:tav tm="0">
                                          <p:val>
                                            <p:fltVal val="0.5"/>
                                          </p:val>
                                        </p:tav>
                                        <p:tav tm="100000">
                                          <p:val>
                                            <p:strVal val="#ppt_y"/>
                                          </p:val>
                                        </p:tav>
                                      </p:tavLst>
                                    </p:anim>
                                  </p:childTnLst>
                                </p:cTn>
                              </p:par>
                            </p:childTnLst>
                          </p:cTn>
                        </p:par>
                        <p:par>
                          <p:cTn id="40" fill="hold">
                            <p:stCondLst>
                              <p:cond delay="1000"/>
                            </p:stCondLst>
                            <p:childTnLst>
                              <p:par>
                                <p:cTn id="41" presetID="2" presetClass="entr" presetSubtype="2"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1+#ppt_w/2"/>
                                          </p:val>
                                        </p:tav>
                                        <p:tav tm="100000">
                                          <p:val>
                                            <p:strVal val="#ppt_x"/>
                                          </p:val>
                                        </p:tav>
                                      </p:tavLst>
                                    </p:anim>
                                    <p:anim calcmode="lin" valueType="num">
                                      <p:cBhvr additive="base">
                                        <p:cTn id="44" dur="500" fill="hold"/>
                                        <p:tgtEl>
                                          <p:spTgt spid="5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25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1+#ppt_w/2"/>
                                          </p:val>
                                        </p:tav>
                                        <p:tav tm="100000">
                                          <p:val>
                                            <p:strVal val="#ppt_x"/>
                                          </p:val>
                                        </p:tav>
                                      </p:tavLst>
                                    </p:anim>
                                    <p:anim calcmode="lin" valueType="num">
                                      <p:cBhvr additive="base">
                                        <p:cTn id="48" dur="500" fill="hold"/>
                                        <p:tgtEl>
                                          <p:spTgt spid="3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50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fill="hold"/>
                                        <p:tgtEl>
                                          <p:spTgt spid="66"/>
                                        </p:tgtEl>
                                        <p:attrNameLst>
                                          <p:attrName>ppt_x</p:attrName>
                                        </p:attrNameLst>
                                      </p:cBhvr>
                                      <p:tavLst>
                                        <p:tav tm="0">
                                          <p:val>
                                            <p:strVal val="0-#ppt_w/2"/>
                                          </p:val>
                                        </p:tav>
                                        <p:tav tm="100000">
                                          <p:val>
                                            <p:strVal val="#ppt_x"/>
                                          </p:val>
                                        </p:tav>
                                      </p:tavLst>
                                    </p:anim>
                                    <p:anim calcmode="lin" valueType="num">
                                      <p:cBhvr additive="base">
                                        <p:cTn id="52" dur="500" fill="hold"/>
                                        <p:tgtEl>
                                          <p:spTgt spid="6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75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0-#ppt_w/2"/>
                                          </p:val>
                                        </p:tav>
                                        <p:tav tm="100000">
                                          <p:val>
                                            <p:strVal val="#ppt_x"/>
                                          </p:val>
                                        </p:tav>
                                      </p:tavLst>
                                    </p:anim>
                                    <p:anim calcmode="lin" valueType="num">
                                      <p:cBhvr additive="base">
                                        <p:cTn id="56" dur="500" fill="hold"/>
                                        <p:tgtEl>
                                          <p:spTgt spid="61"/>
                                        </p:tgtEl>
                                        <p:attrNameLst>
                                          <p:attrName>ppt_y</p:attrName>
                                        </p:attrNameLst>
                                      </p:cBhvr>
                                      <p:tavLst>
                                        <p:tav tm="0">
                                          <p:val>
                                            <p:strVal val="#ppt_y"/>
                                          </p:val>
                                        </p:tav>
                                        <p:tav tm="100000">
                                          <p:val>
                                            <p:strVal val="#ppt_y"/>
                                          </p:val>
                                        </p:tav>
                                      </p:tavLst>
                                    </p:anim>
                                  </p:childTnLst>
                                </p:cTn>
                              </p:par>
                            </p:childTnLst>
                          </p:cTn>
                        </p:par>
                        <p:par>
                          <p:cTn id="57" fill="hold">
                            <p:stCondLst>
                              <p:cond delay="1500"/>
                            </p:stCondLst>
                            <p:childTnLst>
                              <p:par>
                                <p:cTn id="58" presetID="2" presetClass="entr" presetSubtype="4"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500" fill="hold"/>
                                        <p:tgtEl>
                                          <p:spTgt spid="2"/>
                                        </p:tgtEl>
                                        <p:attrNameLst>
                                          <p:attrName>ppt_x</p:attrName>
                                        </p:attrNameLst>
                                      </p:cBhvr>
                                      <p:tavLst>
                                        <p:tav tm="0">
                                          <p:val>
                                            <p:strVal val="#ppt_x"/>
                                          </p:val>
                                        </p:tav>
                                        <p:tav tm="100000">
                                          <p:val>
                                            <p:strVal val="#ppt_x"/>
                                          </p:val>
                                        </p:tav>
                                      </p:tavLst>
                                    </p:anim>
                                    <p:anim calcmode="lin" valueType="num">
                                      <p:cBhvr additive="base">
                                        <p:cTn id="6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1" grpId="0"/>
      <p:bldP spid="66" grpId="0"/>
      <p:bldP spid="56"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1937453" y="2817234"/>
            <a:ext cx="2332174" cy="2153285"/>
          </a:xfrm>
          <a:prstGeom prst="rect">
            <a:avLst/>
          </a:prstGeom>
        </p:spPr>
        <p:txBody>
          <a:bodyPr wrap="square">
            <a:spAutoFit/>
          </a:bodyPr>
          <a:lstStyle/>
          <a:p>
            <a:pPr algn="ctr">
              <a:lnSpc>
                <a:spcPct val="150000"/>
              </a:lnSpc>
              <a:spcAft>
                <a:spcPts val="600"/>
              </a:spcAft>
            </a:pPr>
            <a:r>
              <a:rPr lang="zh-CN" altLang="en-US" sz="1400" b="1" dirty="0">
                <a:solidFill>
                  <a:schemeClr val="tx1">
                    <a:lumMod val="50000"/>
                    <a:lumOff val="50000"/>
                  </a:schemeClr>
                </a:solidFill>
                <a:latin typeface="+mj-ea"/>
                <a:ea typeface="+mj-ea"/>
              </a:rPr>
              <a:t>市场风险</a:t>
            </a:r>
            <a:endParaRPr lang="en-US" altLang="zh-CN" sz="1400" dirty="0">
              <a:solidFill>
                <a:schemeClr val="tx1">
                  <a:lumMod val="50000"/>
                  <a:lumOff val="50000"/>
                </a:schemeClr>
              </a:solidFill>
              <a:latin typeface="+mj-ea"/>
              <a:ea typeface="+mj-ea"/>
            </a:endParaRPr>
          </a:p>
          <a:p>
            <a:pPr algn="ctr">
              <a:lnSpc>
                <a:spcPct val="150000"/>
              </a:lnSpc>
              <a:spcAft>
                <a:spcPts val="600"/>
              </a:spcAft>
            </a:pPr>
            <a:r>
              <a:rPr lang="en-US" altLang="zh-CN" sz="1000" dirty="0">
                <a:solidFill>
                  <a:schemeClr val="tx1">
                    <a:lumMod val="50000"/>
                    <a:lumOff val="50000"/>
                  </a:schemeClr>
                </a:solidFill>
                <a:latin typeface="+mn-ea"/>
              </a:rPr>
              <a:t>1.APP缺乏不可替代性</a:t>
            </a:r>
            <a:endParaRPr lang="en-US" altLang="zh-CN" sz="1000" dirty="0">
              <a:solidFill>
                <a:schemeClr val="tx1">
                  <a:lumMod val="50000"/>
                  <a:lumOff val="50000"/>
                </a:schemeClr>
              </a:solidFill>
              <a:latin typeface="+mn-ea"/>
            </a:endParaRPr>
          </a:p>
          <a:p>
            <a:pPr algn="ctr">
              <a:lnSpc>
                <a:spcPct val="150000"/>
              </a:lnSpc>
              <a:spcAft>
                <a:spcPts val="600"/>
              </a:spcAft>
            </a:pPr>
            <a:r>
              <a:rPr lang="en-US" altLang="zh-CN" sz="1000" dirty="0">
                <a:solidFill>
                  <a:schemeClr val="tx1">
                    <a:lumMod val="50000"/>
                    <a:lumOff val="50000"/>
                  </a:schemeClr>
                </a:solidFill>
                <a:latin typeface="+mn-ea"/>
              </a:rPr>
              <a:t>2.缺乏有效的盈利模式</a:t>
            </a:r>
            <a:endParaRPr lang="en-US" altLang="zh-CN" sz="1000" dirty="0">
              <a:solidFill>
                <a:schemeClr val="tx1">
                  <a:lumMod val="50000"/>
                  <a:lumOff val="50000"/>
                </a:schemeClr>
              </a:solidFill>
              <a:latin typeface="+mn-ea"/>
            </a:endParaRPr>
          </a:p>
          <a:p>
            <a:pPr algn="ctr">
              <a:lnSpc>
                <a:spcPct val="150000"/>
              </a:lnSpc>
              <a:spcAft>
                <a:spcPts val="600"/>
              </a:spcAft>
            </a:pPr>
            <a:r>
              <a:rPr lang="zh-CN" altLang="en-US" sz="1200" b="1" dirty="0">
                <a:solidFill>
                  <a:schemeClr val="tx1">
                    <a:lumMod val="50000"/>
                    <a:lumOff val="50000"/>
                  </a:schemeClr>
                </a:solidFill>
                <a:latin typeface="+mn-ea"/>
              </a:rPr>
              <a:t>解决方案</a:t>
            </a:r>
            <a:endParaRPr lang="zh-CN" altLang="en-US" sz="1000" dirty="0">
              <a:solidFill>
                <a:schemeClr val="tx1">
                  <a:lumMod val="50000"/>
                  <a:lumOff val="50000"/>
                </a:schemeClr>
              </a:solidFill>
              <a:latin typeface="+mn-ea"/>
            </a:endParaRPr>
          </a:p>
          <a:p>
            <a:pPr algn="ctr">
              <a:lnSpc>
                <a:spcPct val="150000"/>
              </a:lnSpc>
              <a:spcAft>
                <a:spcPts val="600"/>
              </a:spcAft>
            </a:pPr>
            <a:r>
              <a:rPr lang="zh-CN" altLang="en-US" sz="1000" dirty="0">
                <a:solidFill>
                  <a:schemeClr val="tx1">
                    <a:lumMod val="50000"/>
                    <a:lumOff val="50000"/>
                  </a:schemeClr>
                </a:solidFill>
                <a:latin typeface="+mn-ea"/>
              </a:rPr>
              <a:t>大力开拓市场，广发宣传和广告，研究可行的营销策略，推出有效的营销方式，迅速占领客户。</a:t>
            </a:r>
            <a:endParaRPr lang="zh-CN" altLang="en-US" sz="1000" dirty="0">
              <a:solidFill>
                <a:schemeClr val="tx1">
                  <a:lumMod val="50000"/>
                  <a:lumOff val="50000"/>
                </a:schemeClr>
              </a:solidFill>
              <a:latin typeface="+mn-ea"/>
            </a:endParaRPr>
          </a:p>
        </p:txBody>
      </p:sp>
      <p:grpSp>
        <p:nvGrpSpPr>
          <p:cNvPr id="74" name="组合 73"/>
          <p:cNvGrpSpPr/>
          <p:nvPr/>
        </p:nvGrpSpPr>
        <p:grpSpPr>
          <a:xfrm>
            <a:off x="2529955" y="1458610"/>
            <a:ext cx="1147173" cy="1147322"/>
            <a:chOff x="1291078" y="2506585"/>
            <a:chExt cx="1147322" cy="1147322"/>
          </a:xfrm>
        </p:grpSpPr>
        <p:sp>
          <p:nvSpPr>
            <p:cNvPr id="63" name="椭圆 62"/>
            <p:cNvSpPr/>
            <p:nvPr/>
          </p:nvSpPr>
          <p:spPr>
            <a:xfrm>
              <a:off x="1291078" y="2506585"/>
              <a:ext cx="1147322" cy="11473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6"/>
            <p:cNvSpPr>
              <a:spLocks noEditPoints="1"/>
            </p:cNvSpPr>
            <p:nvPr/>
          </p:nvSpPr>
          <p:spPr bwMode="auto">
            <a:xfrm>
              <a:off x="1622943" y="2838450"/>
              <a:ext cx="483592" cy="483592"/>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endParaRPr>
            </a:p>
          </p:txBody>
        </p:sp>
      </p:grpSp>
      <p:sp>
        <p:nvSpPr>
          <p:cNvPr id="66" name="矩形 65"/>
          <p:cNvSpPr/>
          <p:nvPr/>
        </p:nvSpPr>
        <p:spPr>
          <a:xfrm>
            <a:off x="4757927" y="2817234"/>
            <a:ext cx="2332174" cy="2106930"/>
          </a:xfrm>
          <a:prstGeom prst="rect">
            <a:avLst/>
          </a:prstGeom>
        </p:spPr>
        <p:txBody>
          <a:bodyPr wrap="square">
            <a:spAutoFit/>
          </a:bodyPr>
          <a:lstStyle/>
          <a:p>
            <a:pPr algn="ctr">
              <a:lnSpc>
                <a:spcPct val="150000"/>
              </a:lnSpc>
              <a:spcAft>
                <a:spcPts val="600"/>
              </a:spcAft>
            </a:pPr>
            <a:r>
              <a:rPr lang="zh-CN" sz="1400" b="1" dirty="0">
                <a:solidFill>
                  <a:schemeClr val="tx1">
                    <a:lumMod val="50000"/>
                    <a:lumOff val="50000"/>
                  </a:schemeClr>
                </a:solidFill>
                <a:latin typeface="+mj-ea"/>
                <a:ea typeface="+mj-ea"/>
              </a:rPr>
              <a:t>财务风险</a:t>
            </a:r>
            <a:endParaRPr lang="zh-CN" sz="1400" dirty="0">
              <a:solidFill>
                <a:schemeClr val="tx1">
                  <a:lumMod val="50000"/>
                  <a:lumOff val="50000"/>
                </a:schemeClr>
              </a:solidFill>
              <a:latin typeface="+mj-ea"/>
              <a:ea typeface="+mj-ea"/>
            </a:endParaRPr>
          </a:p>
          <a:p>
            <a:pPr algn="ctr">
              <a:lnSpc>
                <a:spcPct val="150000"/>
              </a:lnSpc>
              <a:spcAft>
                <a:spcPts val="600"/>
              </a:spcAft>
            </a:pPr>
            <a:r>
              <a:rPr lang="en-US" altLang="zh-CN" sz="1000" dirty="0">
                <a:solidFill>
                  <a:schemeClr val="tx1">
                    <a:lumMod val="50000"/>
                    <a:lumOff val="50000"/>
                  </a:schemeClr>
                </a:solidFill>
                <a:latin typeface="+mn-ea"/>
                <a:sym typeface="+mn-ea"/>
              </a:rPr>
              <a:t>维护可能会造成资金不足</a:t>
            </a:r>
            <a:endParaRPr lang="en-US" altLang="zh-CN" sz="1000" dirty="0">
              <a:solidFill>
                <a:schemeClr val="tx1">
                  <a:lumMod val="50000"/>
                  <a:lumOff val="50000"/>
                </a:schemeClr>
              </a:solidFill>
              <a:latin typeface="+mn-ea"/>
              <a:sym typeface="+mn-ea"/>
            </a:endParaRPr>
          </a:p>
          <a:p>
            <a:pPr algn="ctr">
              <a:lnSpc>
                <a:spcPct val="150000"/>
              </a:lnSpc>
              <a:spcAft>
                <a:spcPts val="600"/>
              </a:spcAft>
            </a:pPr>
            <a:r>
              <a:rPr lang="zh-CN" altLang="en-US" sz="1000" b="1" dirty="0">
                <a:solidFill>
                  <a:schemeClr val="tx1">
                    <a:lumMod val="50000"/>
                    <a:lumOff val="50000"/>
                  </a:schemeClr>
                </a:solidFill>
                <a:latin typeface="+mn-ea"/>
                <a:sym typeface="+mn-ea"/>
              </a:rPr>
              <a:t>解决方案</a:t>
            </a:r>
            <a:endParaRPr lang="zh-CN" altLang="en-US" sz="1000" dirty="0">
              <a:solidFill>
                <a:schemeClr val="tx1">
                  <a:lumMod val="50000"/>
                  <a:lumOff val="50000"/>
                </a:schemeClr>
              </a:solidFill>
              <a:latin typeface="+mn-ea"/>
            </a:endParaRPr>
          </a:p>
          <a:p>
            <a:pPr algn="ctr">
              <a:lnSpc>
                <a:spcPct val="150000"/>
              </a:lnSpc>
              <a:spcAft>
                <a:spcPts val="600"/>
              </a:spcAft>
            </a:pPr>
            <a:r>
              <a:rPr lang="zh-CN" altLang="en-US" sz="1000" dirty="0">
                <a:solidFill>
                  <a:schemeClr val="tx1">
                    <a:lumMod val="50000"/>
                    <a:lumOff val="50000"/>
                  </a:schemeClr>
                </a:solidFill>
                <a:latin typeface="+mn-ea"/>
                <a:sym typeface="+mn-ea"/>
              </a:rPr>
              <a:t>关注现金流的平衡。</a:t>
            </a:r>
            <a:endParaRPr lang="zh-CN" altLang="en-US" sz="1000" dirty="0">
              <a:solidFill>
                <a:schemeClr val="tx1">
                  <a:lumMod val="50000"/>
                  <a:lumOff val="50000"/>
                </a:schemeClr>
              </a:solidFill>
              <a:latin typeface="+mn-ea"/>
              <a:sym typeface="+mn-ea"/>
            </a:endParaRPr>
          </a:p>
          <a:p>
            <a:pPr algn="ctr">
              <a:lnSpc>
                <a:spcPct val="150000"/>
              </a:lnSpc>
              <a:spcAft>
                <a:spcPts val="600"/>
              </a:spcAft>
            </a:pPr>
            <a:r>
              <a:rPr lang="zh-CN" altLang="en-US" sz="1000" dirty="0">
                <a:solidFill>
                  <a:schemeClr val="tx1">
                    <a:lumMod val="50000"/>
                    <a:lumOff val="50000"/>
                  </a:schemeClr>
                </a:solidFill>
                <a:latin typeface="+mn-ea"/>
                <a:sym typeface="+mn-ea"/>
              </a:rPr>
              <a:t>高薪聘请有经验的会计人员，工作负责、有职业道德并且每个项目都能精确计算。</a:t>
            </a:r>
            <a:endParaRPr lang="zh-CN" altLang="en-US" sz="1000" dirty="0">
              <a:solidFill>
                <a:schemeClr val="tx1">
                  <a:lumMod val="50000"/>
                  <a:lumOff val="50000"/>
                </a:schemeClr>
              </a:solidFill>
              <a:latin typeface="+mn-ea"/>
              <a:sym typeface="+mn-ea"/>
            </a:endParaRPr>
          </a:p>
        </p:txBody>
      </p:sp>
      <p:grpSp>
        <p:nvGrpSpPr>
          <p:cNvPr id="75" name="组合 74"/>
          <p:cNvGrpSpPr/>
          <p:nvPr/>
        </p:nvGrpSpPr>
        <p:grpSpPr>
          <a:xfrm>
            <a:off x="5350429" y="1458610"/>
            <a:ext cx="1147173" cy="1147322"/>
            <a:chOff x="4111919" y="2506585"/>
            <a:chExt cx="1147322" cy="1147322"/>
          </a:xfrm>
        </p:grpSpPr>
        <p:sp>
          <p:nvSpPr>
            <p:cNvPr id="68" name="椭圆 67"/>
            <p:cNvSpPr/>
            <p:nvPr/>
          </p:nvSpPr>
          <p:spPr>
            <a:xfrm>
              <a:off x="4111919" y="2506585"/>
              <a:ext cx="1147322" cy="11473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37"/>
            <p:cNvSpPr>
              <a:spLocks noEditPoints="1"/>
            </p:cNvSpPr>
            <p:nvPr/>
          </p:nvSpPr>
          <p:spPr bwMode="auto">
            <a:xfrm>
              <a:off x="4444175" y="2828925"/>
              <a:ext cx="481224" cy="483592"/>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endParaRPr>
            </a:p>
          </p:txBody>
        </p:sp>
      </p:grpSp>
      <p:sp>
        <p:nvSpPr>
          <p:cNvPr id="38" name="矩形 37"/>
          <p:cNvSpPr/>
          <p:nvPr/>
        </p:nvSpPr>
        <p:spPr>
          <a:xfrm>
            <a:off x="7585189" y="2807709"/>
            <a:ext cx="2332174" cy="3646170"/>
          </a:xfrm>
          <a:prstGeom prst="rect">
            <a:avLst/>
          </a:prstGeom>
        </p:spPr>
        <p:txBody>
          <a:bodyPr wrap="square">
            <a:spAutoFit/>
          </a:bodyPr>
          <a:lstStyle/>
          <a:p>
            <a:pPr algn="ctr">
              <a:lnSpc>
                <a:spcPct val="150000"/>
              </a:lnSpc>
              <a:spcAft>
                <a:spcPts val="600"/>
              </a:spcAft>
            </a:pPr>
            <a:r>
              <a:rPr lang="zh-CN" altLang="en-US" sz="1400" b="1" dirty="0">
                <a:solidFill>
                  <a:schemeClr val="tx1">
                    <a:lumMod val="50000"/>
                    <a:lumOff val="50000"/>
                  </a:schemeClr>
                </a:solidFill>
                <a:latin typeface="+mj-ea"/>
                <a:ea typeface="+mj-ea"/>
              </a:rPr>
              <a:t>技术风险</a:t>
            </a:r>
            <a:endParaRPr lang="en-US" altLang="zh-CN" sz="1400" dirty="0">
              <a:solidFill>
                <a:schemeClr val="tx1">
                  <a:lumMod val="50000"/>
                  <a:lumOff val="50000"/>
                </a:schemeClr>
              </a:solidFill>
              <a:latin typeface="+mj-ea"/>
              <a:ea typeface="+mj-ea"/>
            </a:endParaRPr>
          </a:p>
          <a:p>
            <a:pPr algn="ctr">
              <a:lnSpc>
                <a:spcPct val="150000"/>
              </a:lnSpc>
              <a:spcAft>
                <a:spcPts val="600"/>
              </a:spcAft>
            </a:pPr>
            <a:r>
              <a:rPr lang="en-US" altLang="zh-CN" sz="1000" dirty="0">
                <a:solidFill>
                  <a:schemeClr val="tx1">
                    <a:lumMod val="50000"/>
                    <a:lumOff val="50000"/>
                  </a:schemeClr>
                </a:solidFill>
                <a:latin typeface="+mn-ea"/>
                <a:sym typeface="+mn-ea"/>
              </a:rPr>
              <a:t>1.软件结构体系存在问题，使完成的软件产品未能实现项目预定目标。</a:t>
            </a:r>
            <a:endParaRPr lang="en-US" altLang="zh-CN" sz="1000" dirty="0">
              <a:solidFill>
                <a:schemeClr val="tx1">
                  <a:lumMod val="50000"/>
                  <a:lumOff val="50000"/>
                </a:schemeClr>
              </a:solidFill>
              <a:latin typeface="+mn-ea"/>
              <a:sym typeface="+mn-ea"/>
            </a:endParaRPr>
          </a:p>
          <a:p>
            <a:pPr algn="ctr">
              <a:lnSpc>
                <a:spcPct val="150000"/>
              </a:lnSpc>
              <a:spcAft>
                <a:spcPts val="600"/>
              </a:spcAft>
            </a:pPr>
            <a:r>
              <a:rPr lang="en-US" altLang="zh-CN" sz="1000" dirty="0">
                <a:solidFill>
                  <a:schemeClr val="tx1">
                    <a:lumMod val="50000"/>
                    <a:lumOff val="50000"/>
                  </a:schemeClr>
                </a:solidFill>
                <a:latin typeface="+mn-ea"/>
                <a:sym typeface="+mn-ea"/>
              </a:rPr>
              <a:t>2.项目实施过程中采用全新技术，由于技术本身存在缺陷或对技术的在掌握不够深入，造成开发出的产品性能以及质量低劣。</a:t>
            </a:r>
            <a:endParaRPr lang="en-US" altLang="zh-CN" sz="1000" dirty="0">
              <a:solidFill>
                <a:schemeClr val="tx1">
                  <a:lumMod val="50000"/>
                  <a:lumOff val="50000"/>
                </a:schemeClr>
              </a:solidFill>
              <a:latin typeface="+mn-ea"/>
              <a:sym typeface="+mn-ea"/>
            </a:endParaRPr>
          </a:p>
          <a:p>
            <a:pPr algn="ctr">
              <a:lnSpc>
                <a:spcPct val="150000"/>
              </a:lnSpc>
              <a:spcAft>
                <a:spcPts val="600"/>
              </a:spcAft>
            </a:pPr>
            <a:r>
              <a:rPr lang="zh-CN" altLang="en-US" sz="1000" b="1" dirty="0">
                <a:solidFill>
                  <a:schemeClr val="tx1">
                    <a:lumMod val="50000"/>
                    <a:lumOff val="50000"/>
                  </a:schemeClr>
                </a:solidFill>
                <a:latin typeface="+mn-ea"/>
                <a:sym typeface="+mn-ea"/>
              </a:rPr>
              <a:t>解决方案</a:t>
            </a:r>
            <a:endParaRPr lang="zh-CN" altLang="en-US" sz="1000" dirty="0">
              <a:solidFill>
                <a:schemeClr val="tx1">
                  <a:lumMod val="50000"/>
                  <a:lumOff val="50000"/>
                </a:schemeClr>
              </a:solidFill>
              <a:latin typeface="+mn-ea"/>
            </a:endParaRPr>
          </a:p>
          <a:p>
            <a:pPr algn="ctr">
              <a:lnSpc>
                <a:spcPct val="150000"/>
              </a:lnSpc>
              <a:spcAft>
                <a:spcPts val="600"/>
              </a:spcAft>
            </a:pPr>
            <a:r>
              <a:rPr lang="zh-CN" altLang="en-US" sz="1000" dirty="0">
                <a:solidFill>
                  <a:schemeClr val="tx1">
                    <a:lumMod val="50000"/>
                    <a:lumOff val="50000"/>
                  </a:schemeClr>
                </a:solidFill>
                <a:latin typeface="+mn-ea"/>
                <a:sym typeface="+mn-ea"/>
              </a:rPr>
              <a:t>1.储备高素质人才</a:t>
            </a:r>
            <a:endParaRPr lang="zh-CN" altLang="en-US" sz="1000" dirty="0">
              <a:solidFill>
                <a:schemeClr val="tx1">
                  <a:lumMod val="50000"/>
                  <a:lumOff val="50000"/>
                </a:schemeClr>
              </a:solidFill>
              <a:latin typeface="+mn-ea"/>
              <a:sym typeface="+mn-ea"/>
            </a:endParaRPr>
          </a:p>
          <a:p>
            <a:pPr algn="ctr">
              <a:lnSpc>
                <a:spcPct val="150000"/>
              </a:lnSpc>
              <a:spcAft>
                <a:spcPts val="600"/>
              </a:spcAft>
            </a:pPr>
            <a:r>
              <a:rPr lang="zh-CN" altLang="en-US" sz="1000" dirty="0">
                <a:solidFill>
                  <a:schemeClr val="tx1">
                    <a:lumMod val="50000"/>
                    <a:lumOff val="50000"/>
                  </a:schemeClr>
                </a:solidFill>
                <a:latin typeface="+mn-ea"/>
                <a:sym typeface="+mn-ea"/>
              </a:rPr>
              <a:t>2.加强项目运营管理能力</a:t>
            </a:r>
            <a:endParaRPr lang="zh-CN" altLang="en-US" sz="1000" dirty="0">
              <a:solidFill>
                <a:schemeClr val="tx1">
                  <a:lumMod val="50000"/>
                  <a:lumOff val="50000"/>
                </a:schemeClr>
              </a:solidFill>
              <a:latin typeface="+mn-ea"/>
              <a:sym typeface="+mn-ea"/>
            </a:endParaRPr>
          </a:p>
          <a:p>
            <a:pPr algn="ctr">
              <a:lnSpc>
                <a:spcPct val="150000"/>
              </a:lnSpc>
              <a:spcAft>
                <a:spcPts val="600"/>
              </a:spcAft>
            </a:pPr>
            <a:r>
              <a:rPr lang="en-US" altLang="zh-CN" sz="1000" dirty="0">
                <a:solidFill>
                  <a:schemeClr val="tx1">
                    <a:lumMod val="50000"/>
                    <a:lumOff val="50000"/>
                  </a:schemeClr>
                </a:solidFill>
                <a:latin typeface="+mn-ea"/>
                <a:sym typeface="+mn-ea"/>
              </a:rPr>
              <a:t>3.请专业人员进行指导，建立健全管理体系，公司制定健全的管理制度，奖励和惩罚制度明确。</a:t>
            </a:r>
            <a:endParaRPr lang="en-US" altLang="zh-CN" sz="1000" dirty="0">
              <a:solidFill>
                <a:schemeClr val="tx1">
                  <a:lumMod val="50000"/>
                  <a:lumOff val="50000"/>
                </a:schemeClr>
              </a:solidFill>
              <a:latin typeface="+mn-ea"/>
              <a:sym typeface="+mn-ea"/>
            </a:endParaRPr>
          </a:p>
        </p:txBody>
      </p:sp>
      <p:grpSp>
        <p:nvGrpSpPr>
          <p:cNvPr id="77" name="组合 76"/>
          <p:cNvGrpSpPr/>
          <p:nvPr/>
        </p:nvGrpSpPr>
        <p:grpSpPr>
          <a:xfrm>
            <a:off x="8177690" y="1449085"/>
            <a:ext cx="1147173" cy="1147322"/>
            <a:chOff x="9753600" y="2506585"/>
            <a:chExt cx="1147322" cy="1147322"/>
          </a:xfrm>
        </p:grpSpPr>
        <p:sp>
          <p:nvSpPr>
            <p:cNvPr id="40" name="椭圆 39"/>
            <p:cNvSpPr/>
            <p:nvPr/>
          </p:nvSpPr>
          <p:spPr>
            <a:xfrm>
              <a:off x="9753600" y="2506585"/>
              <a:ext cx="1147322" cy="11473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98"/>
            <p:cNvSpPr>
              <a:spLocks noEditPoints="1"/>
            </p:cNvSpPr>
            <p:nvPr/>
          </p:nvSpPr>
          <p:spPr bwMode="auto">
            <a:xfrm>
              <a:off x="10085855" y="2838450"/>
              <a:ext cx="481224" cy="483592"/>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endParaRPr>
            </a:p>
          </p:txBody>
        </p:sp>
      </p:grpSp>
      <p:sp>
        <p:nvSpPr>
          <p:cNvPr id="3" name="标题 2"/>
          <p:cNvSpPr>
            <a:spLocks noGrp="1"/>
          </p:cNvSpPr>
          <p:nvPr>
            <p:ph type="title"/>
          </p:nvPr>
        </p:nvSpPr>
        <p:spPr/>
        <p:txBody>
          <a:bodyPr>
            <a:normAutofit fontScale="90000"/>
          </a:bodyPr>
          <a:lstStyle/>
          <a:p>
            <a:r>
              <a:rPr lang="zh-CN" altLang="en-US" dirty="0">
                <a:cs typeface="+mn-ea"/>
              </a:rPr>
              <a:t>风险评估及对策</a:t>
            </a:r>
            <a:endParaRPr lang="zh-CN" altLang="en-US" dirty="0">
              <a:cs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par>
                          <p:cTn id="14" fill="hold">
                            <p:stCondLst>
                              <p:cond delay="1000"/>
                            </p:stCondLst>
                            <p:childTnLst>
                              <p:par>
                                <p:cTn id="15" presetID="37" presetClass="entr" presetSubtype="0" fill="hold"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1000"/>
                                        <p:tgtEl>
                                          <p:spTgt spid="75"/>
                                        </p:tgtEl>
                                      </p:cBhvr>
                                    </p:animEffect>
                                    <p:anim calcmode="lin" valueType="num">
                                      <p:cBhvr>
                                        <p:cTn id="18" dur="1000" fill="hold"/>
                                        <p:tgtEl>
                                          <p:spTgt spid="75"/>
                                        </p:tgtEl>
                                        <p:attrNameLst>
                                          <p:attrName>ppt_x</p:attrName>
                                        </p:attrNameLst>
                                      </p:cBhvr>
                                      <p:tavLst>
                                        <p:tav tm="0">
                                          <p:val>
                                            <p:strVal val="#ppt_x"/>
                                          </p:val>
                                        </p:tav>
                                        <p:tav tm="100000">
                                          <p:val>
                                            <p:strVal val="#ppt_x"/>
                                          </p:val>
                                        </p:tav>
                                      </p:tavLst>
                                    </p:anim>
                                    <p:anim calcmode="lin" valueType="num">
                                      <p:cBhvr>
                                        <p:cTn id="19" dur="900" decel="100000" fill="hold"/>
                                        <p:tgtEl>
                                          <p:spTgt spid="75"/>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2000"/>
                            </p:stCondLst>
                            <p:childTnLst>
                              <p:par>
                                <p:cTn id="25" presetID="37"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000"/>
                                        <p:tgtEl>
                                          <p:spTgt spid="77"/>
                                        </p:tgtEl>
                                      </p:cBhvr>
                                    </p:animEffect>
                                    <p:anim calcmode="lin" valueType="num">
                                      <p:cBhvr>
                                        <p:cTn id="28" dur="1000" fill="hold"/>
                                        <p:tgtEl>
                                          <p:spTgt spid="77"/>
                                        </p:tgtEl>
                                        <p:attrNameLst>
                                          <p:attrName>ppt_x</p:attrName>
                                        </p:attrNameLst>
                                      </p:cBhvr>
                                      <p:tavLst>
                                        <p:tav tm="0">
                                          <p:val>
                                            <p:strVal val="#ppt_x"/>
                                          </p:val>
                                        </p:tav>
                                        <p:tav tm="100000">
                                          <p:val>
                                            <p:strVal val="#ppt_x"/>
                                          </p:val>
                                        </p:tav>
                                      </p:tavLst>
                                    </p:anim>
                                    <p:anim calcmode="lin" valueType="num">
                                      <p:cBhvr>
                                        <p:cTn id="29" dur="900" decel="100000" fill="hold"/>
                                        <p:tgtEl>
                                          <p:spTgt spid="7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77"/>
                                        </p:tgtEl>
                                        <p:attrNameLst>
                                          <p:attrName>ppt_y</p:attrName>
                                        </p:attrNameLst>
                                      </p:cBhvr>
                                      <p:tavLst>
                                        <p:tav tm="0">
                                          <p:val>
                                            <p:strVal val="#ppt_y-.03"/>
                                          </p:val>
                                        </p:tav>
                                        <p:tav tm="100000">
                                          <p:val>
                                            <p:strVal val="#ppt_y"/>
                                          </p:val>
                                        </p:tav>
                                      </p:tavLst>
                                    </p:anim>
                                  </p:childTnLst>
                                </p:cTn>
                              </p:par>
                              <p:par>
                                <p:cTn id="31" presetID="10" presetClass="entr" presetSubtype="0" fill="hold" grpId="0" nodeType="with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6"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工作分解结构（WBS）</a:t>
            </a:r>
            <a:endParaRPr lang="en-US" dirty="0">
              <a:cs typeface="+mn-ea"/>
            </a:endParaRPr>
          </a:p>
        </p:txBody>
      </p:sp>
      <p:pic>
        <p:nvPicPr>
          <p:cNvPr id="7" name="图片 6"/>
          <p:cNvPicPr>
            <a:picLocks noChangeAspect="1"/>
          </p:cNvPicPr>
          <p:nvPr/>
        </p:nvPicPr>
        <p:blipFill>
          <a:blip r:embed="rId1"/>
          <a:stretch>
            <a:fillRect/>
          </a:stretch>
        </p:blipFill>
        <p:spPr>
          <a:xfrm>
            <a:off x="722630" y="1174750"/>
            <a:ext cx="10746740" cy="4864735"/>
          </a:xfrm>
          <a:prstGeom prst="rect">
            <a:avLst/>
          </a:prstGeom>
        </p:spPr>
      </p:pic>
      <p:pic>
        <p:nvPicPr>
          <p:cNvPr id="8" name="图片 7"/>
          <p:cNvPicPr>
            <a:picLocks noChangeAspect="1"/>
          </p:cNvPicPr>
          <p:nvPr/>
        </p:nvPicPr>
        <p:blipFill>
          <a:blip r:embed="rId2"/>
          <a:stretch>
            <a:fillRect/>
          </a:stretch>
        </p:blipFill>
        <p:spPr>
          <a:xfrm>
            <a:off x="167005" y="1476375"/>
            <a:ext cx="11857355" cy="39046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cs typeface="+mn-ea"/>
              </a:rPr>
              <a:t>总体进度计划（甘特图）</a:t>
            </a:r>
            <a:endParaRPr lang="zh-CN" altLang="en-US" dirty="0">
              <a:cs typeface="+mn-ea"/>
            </a:endParaRPr>
          </a:p>
        </p:txBody>
      </p:sp>
      <p:pic>
        <p:nvPicPr>
          <p:cNvPr id="5" name="图片 4"/>
          <p:cNvPicPr>
            <a:picLocks noChangeAspect="1"/>
          </p:cNvPicPr>
          <p:nvPr/>
        </p:nvPicPr>
        <p:blipFill>
          <a:blip r:embed="rId1"/>
          <a:stretch>
            <a:fillRect/>
          </a:stretch>
        </p:blipFill>
        <p:spPr>
          <a:xfrm>
            <a:off x="737235" y="871220"/>
            <a:ext cx="9792335" cy="1790700"/>
          </a:xfrm>
          <a:prstGeom prst="rect">
            <a:avLst/>
          </a:prstGeom>
        </p:spPr>
      </p:pic>
      <p:pic>
        <p:nvPicPr>
          <p:cNvPr id="6" name="图片 5" descr="E91NF1I{{})`]~[T`HU@J)0"/>
          <p:cNvPicPr>
            <a:picLocks noChangeAspect="1"/>
          </p:cNvPicPr>
          <p:nvPr/>
        </p:nvPicPr>
        <p:blipFill>
          <a:blip r:embed="rId2"/>
          <a:stretch>
            <a:fillRect/>
          </a:stretch>
        </p:blipFill>
        <p:spPr>
          <a:xfrm>
            <a:off x="737235" y="2661920"/>
            <a:ext cx="9779635" cy="40697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cs typeface="+mn-ea"/>
              </a:rPr>
              <a:t>总体进度计划（甘特图）</a:t>
            </a:r>
            <a:endParaRPr lang="zh-CN" altLang="en-US" dirty="0">
              <a:cs typeface="+mn-ea"/>
            </a:endParaRPr>
          </a:p>
        </p:txBody>
      </p:sp>
      <p:pic>
        <p:nvPicPr>
          <p:cNvPr id="5" name="图片 4" descr="_0G98S{OWYB(E~C3NITO7)S"/>
          <p:cNvPicPr>
            <a:picLocks noChangeAspect="1"/>
          </p:cNvPicPr>
          <p:nvPr/>
        </p:nvPicPr>
        <p:blipFill>
          <a:blip r:embed="rId1"/>
          <a:stretch>
            <a:fillRect/>
          </a:stretch>
        </p:blipFill>
        <p:spPr>
          <a:xfrm>
            <a:off x="1068705" y="929640"/>
            <a:ext cx="9595485" cy="54229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611347" y="585970"/>
            <a:ext cx="6081797" cy="720000"/>
            <a:chOff x="1944266" y="1040501"/>
            <a:chExt cx="4561348" cy="540000"/>
          </a:xfrm>
        </p:grpSpPr>
        <p:grpSp>
          <p:nvGrpSpPr>
            <p:cNvPr id="20" name="组合 19"/>
            <p:cNvGrpSpPr/>
            <p:nvPr/>
          </p:nvGrpSpPr>
          <p:grpSpPr>
            <a:xfrm>
              <a:off x="1944266" y="1040501"/>
              <a:ext cx="4561348" cy="540000"/>
              <a:chOff x="1944266" y="1040501"/>
              <a:chExt cx="4561348" cy="540000"/>
            </a:xfrm>
          </p:grpSpPr>
          <p:sp>
            <p:nvSpPr>
              <p:cNvPr id="23" name="圆角矩形 22"/>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圆角矩形 23"/>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椭圆 24"/>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TextBox 13"/>
            <p:cNvSpPr txBox="1"/>
            <p:nvPr/>
          </p:nvSpPr>
          <p:spPr>
            <a:xfrm>
              <a:off x="2091441" y="1125835"/>
              <a:ext cx="274354" cy="346249"/>
            </a:xfrm>
            <a:prstGeom prst="rect">
              <a:avLst/>
            </a:prstGeom>
            <a:noFill/>
          </p:spPr>
          <p:txBody>
            <a:bodyPr wrap="none" rtlCol="0">
              <a:spAutoFit/>
            </a:bodyPr>
            <a:lstStyle/>
            <a:p>
              <a:pPr algn="ctr"/>
              <a:r>
                <a:rPr lang="en-US" altLang="zh-CN" sz="2400" dirty="0">
                  <a:solidFill>
                    <a:schemeClr val="tx1">
                      <a:lumMod val="85000"/>
                      <a:lumOff val="15000"/>
                    </a:schemeClr>
                  </a:solidFill>
                  <a:latin typeface="+mn-ea"/>
                </a:rPr>
                <a:t>1</a:t>
              </a:r>
              <a:endParaRPr lang="zh-CN" altLang="en-US" sz="2400" dirty="0">
                <a:solidFill>
                  <a:schemeClr val="tx1">
                    <a:lumMod val="85000"/>
                    <a:lumOff val="15000"/>
                  </a:schemeClr>
                </a:solidFill>
                <a:latin typeface="+mn-ea"/>
              </a:endParaRPr>
            </a:p>
          </p:txBody>
        </p:sp>
        <p:sp>
          <p:nvSpPr>
            <p:cNvPr id="22"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项目简介</a:t>
              </a:r>
              <a:endParaRPr lang="zh-CN" altLang="en-US" sz="2400" dirty="0">
                <a:solidFill>
                  <a:schemeClr val="bg1"/>
                </a:solidFill>
                <a:latin typeface="+mn-ea"/>
              </a:endParaRPr>
            </a:p>
          </p:txBody>
        </p:sp>
      </p:grpSp>
      <p:grpSp>
        <p:nvGrpSpPr>
          <p:cNvPr id="26" name="组合 25"/>
          <p:cNvGrpSpPr/>
          <p:nvPr/>
        </p:nvGrpSpPr>
        <p:grpSpPr>
          <a:xfrm>
            <a:off x="5611347" y="1652770"/>
            <a:ext cx="6081797" cy="720000"/>
            <a:chOff x="1944266" y="1040501"/>
            <a:chExt cx="4561348" cy="540000"/>
          </a:xfrm>
        </p:grpSpPr>
        <p:grpSp>
          <p:nvGrpSpPr>
            <p:cNvPr id="27" name="组合 26"/>
            <p:cNvGrpSpPr/>
            <p:nvPr/>
          </p:nvGrpSpPr>
          <p:grpSpPr>
            <a:xfrm>
              <a:off x="1944266" y="1040501"/>
              <a:ext cx="4561348" cy="540000"/>
              <a:chOff x="1944266" y="1040501"/>
              <a:chExt cx="4561348" cy="540000"/>
            </a:xfrm>
          </p:grpSpPr>
          <p:sp>
            <p:nvSpPr>
              <p:cNvPr id="30" name="圆角矩形 29"/>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圆角矩形 30"/>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8" name="TextBox 13"/>
            <p:cNvSpPr txBox="1"/>
            <p:nvPr/>
          </p:nvSpPr>
          <p:spPr>
            <a:xfrm>
              <a:off x="2091441" y="1125835"/>
              <a:ext cx="274354" cy="346249"/>
            </a:xfrm>
            <a:prstGeom prst="rect">
              <a:avLst/>
            </a:prstGeom>
            <a:noFill/>
          </p:spPr>
          <p:txBody>
            <a:bodyPr wrap="none" rtlCol="0">
              <a:spAutoFit/>
            </a:bodyPr>
            <a:lstStyle/>
            <a:p>
              <a:pPr algn="ctr"/>
              <a:r>
                <a:rPr lang="en-US" altLang="zh-CN" sz="2400">
                  <a:solidFill>
                    <a:schemeClr val="tx1">
                      <a:lumMod val="85000"/>
                      <a:lumOff val="15000"/>
                    </a:schemeClr>
                  </a:solidFill>
                  <a:latin typeface="+mn-ea"/>
                </a:rPr>
                <a:t>2</a:t>
              </a:r>
              <a:endParaRPr lang="zh-CN" altLang="en-US" sz="2400" dirty="0">
                <a:solidFill>
                  <a:schemeClr val="tx1">
                    <a:lumMod val="85000"/>
                    <a:lumOff val="15000"/>
                  </a:schemeClr>
                </a:solidFill>
                <a:latin typeface="+mn-ea"/>
              </a:endParaRPr>
            </a:p>
          </p:txBody>
        </p:sp>
        <p:sp>
          <p:nvSpPr>
            <p:cNvPr id="29"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项目计划</a:t>
              </a:r>
              <a:endParaRPr lang="zh-CN" altLang="en-US" sz="2400" dirty="0">
                <a:solidFill>
                  <a:schemeClr val="bg1"/>
                </a:solidFill>
                <a:latin typeface="+mn-ea"/>
              </a:endParaRPr>
            </a:p>
          </p:txBody>
        </p:sp>
      </p:grpSp>
      <p:grpSp>
        <p:nvGrpSpPr>
          <p:cNvPr id="33" name="组合 32"/>
          <p:cNvGrpSpPr/>
          <p:nvPr/>
        </p:nvGrpSpPr>
        <p:grpSpPr>
          <a:xfrm>
            <a:off x="5611347" y="4797682"/>
            <a:ext cx="6081797" cy="720000"/>
            <a:chOff x="1944266" y="1040501"/>
            <a:chExt cx="4561348" cy="540000"/>
          </a:xfrm>
        </p:grpSpPr>
        <p:grpSp>
          <p:nvGrpSpPr>
            <p:cNvPr id="34" name="组合 33"/>
            <p:cNvGrpSpPr/>
            <p:nvPr/>
          </p:nvGrpSpPr>
          <p:grpSpPr>
            <a:xfrm>
              <a:off x="1944266" y="1040501"/>
              <a:ext cx="4561348" cy="540000"/>
              <a:chOff x="1944266" y="1040501"/>
              <a:chExt cx="4561348" cy="540000"/>
            </a:xfrm>
          </p:grpSpPr>
          <p:sp>
            <p:nvSpPr>
              <p:cNvPr id="37" name="圆角矩形 36"/>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圆角矩形 37"/>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椭圆 38"/>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TextBox 13"/>
            <p:cNvSpPr txBox="1"/>
            <p:nvPr/>
          </p:nvSpPr>
          <p:spPr>
            <a:xfrm>
              <a:off x="2093125" y="1125835"/>
              <a:ext cx="270986" cy="345281"/>
            </a:xfrm>
            <a:prstGeom prst="rect">
              <a:avLst/>
            </a:prstGeom>
            <a:noFill/>
          </p:spPr>
          <p:txBody>
            <a:bodyPr wrap="none" rtlCol="0">
              <a:spAutoFit/>
            </a:bodyPr>
            <a:lstStyle/>
            <a:p>
              <a:pPr algn="ctr"/>
              <a:r>
                <a:rPr lang="en-US" altLang="zh-CN" sz="2400" dirty="0">
                  <a:solidFill>
                    <a:schemeClr val="tx1">
                      <a:lumMod val="85000"/>
                      <a:lumOff val="15000"/>
                    </a:schemeClr>
                  </a:solidFill>
                  <a:latin typeface="+mn-ea"/>
                </a:rPr>
                <a:t>5</a:t>
              </a:r>
              <a:endParaRPr lang="zh-CN" altLang="en-US" sz="2400" dirty="0">
                <a:solidFill>
                  <a:schemeClr val="tx1">
                    <a:lumMod val="85000"/>
                    <a:lumOff val="15000"/>
                  </a:schemeClr>
                </a:solidFill>
                <a:latin typeface="+mn-ea"/>
              </a:endParaRPr>
            </a:p>
          </p:txBody>
        </p:sp>
        <p:sp>
          <p:nvSpPr>
            <p:cNvPr id="36"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测试、实现代码展示</a:t>
              </a:r>
              <a:endParaRPr lang="zh-CN" altLang="en-US" sz="2400" dirty="0">
                <a:solidFill>
                  <a:schemeClr val="bg1"/>
                </a:solidFill>
                <a:latin typeface="+mn-ea"/>
              </a:endParaRPr>
            </a:p>
          </p:txBody>
        </p:sp>
      </p:grpSp>
      <p:grpSp>
        <p:nvGrpSpPr>
          <p:cNvPr id="40" name="组合 39"/>
          <p:cNvGrpSpPr/>
          <p:nvPr/>
        </p:nvGrpSpPr>
        <p:grpSpPr>
          <a:xfrm>
            <a:off x="5611347" y="2714490"/>
            <a:ext cx="6081797" cy="720000"/>
            <a:chOff x="1944266" y="1040501"/>
            <a:chExt cx="4561348" cy="540000"/>
          </a:xfrm>
        </p:grpSpPr>
        <p:grpSp>
          <p:nvGrpSpPr>
            <p:cNvPr id="41" name="组合 40"/>
            <p:cNvGrpSpPr/>
            <p:nvPr/>
          </p:nvGrpSpPr>
          <p:grpSpPr>
            <a:xfrm>
              <a:off x="1944266" y="1040501"/>
              <a:ext cx="4561348" cy="540000"/>
              <a:chOff x="1944266" y="1040501"/>
              <a:chExt cx="4561348" cy="540000"/>
            </a:xfrm>
          </p:grpSpPr>
          <p:sp>
            <p:nvSpPr>
              <p:cNvPr id="44" name="圆角矩形 43"/>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圆角矩形 44"/>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 name="TextBox 13"/>
            <p:cNvSpPr txBox="1"/>
            <p:nvPr/>
          </p:nvSpPr>
          <p:spPr>
            <a:xfrm>
              <a:off x="2091441" y="1125835"/>
              <a:ext cx="274354" cy="346249"/>
            </a:xfrm>
            <a:prstGeom prst="rect">
              <a:avLst/>
            </a:prstGeom>
            <a:noFill/>
          </p:spPr>
          <p:txBody>
            <a:bodyPr wrap="none" rtlCol="0">
              <a:spAutoFit/>
            </a:bodyPr>
            <a:lstStyle/>
            <a:p>
              <a:pPr algn="ctr"/>
              <a:r>
                <a:rPr lang="en-US" altLang="zh-CN" sz="2400" dirty="0">
                  <a:latin typeface="+mn-ea"/>
                </a:rPr>
                <a:t>3</a:t>
              </a:r>
              <a:endParaRPr lang="zh-CN" altLang="en-US" sz="2400" dirty="0">
                <a:latin typeface="+mn-ea"/>
              </a:endParaRPr>
            </a:p>
          </p:txBody>
        </p:sp>
        <p:sp>
          <p:nvSpPr>
            <p:cNvPr id="43"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可行性分析、需求分析</a:t>
              </a:r>
              <a:endParaRPr lang="en-US" altLang="zh-CN" sz="2400" dirty="0">
                <a:solidFill>
                  <a:schemeClr val="bg1"/>
                </a:solidFill>
                <a:latin typeface="+mn-ea"/>
              </a:endParaRPr>
            </a:p>
          </p:txBody>
        </p:sp>
      </p:grpSp>
      <p:sp>
        <p:nvSpPr>
          <p:cNvPr id="47" name="椭圆 46"/>
          <p:cNvSpPr/>
          <p:nvPr/>
        </p:nvSpPr>
        <p:spPr>
          <a:xfrm>
            <a:off x="282303" y="381819"/>
            <a:ext cx="1315961" cy="1315961"/>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252525"/>
              </a:solidFill>
            </a:endParaRPr>
          </a:p>
        </p:txBody>
      </p:sp>
      <p:sp>
        <p:nvSpPr>
          <p:cNvPr id="48" name="椭圆 47"/>
          <p:cNvSpPr/>
          <p:nvPr/>
        </p:nvSpPr>
        <p:spPr>
          <a:xfrm>
            <a:off x="282303" y="2020336"/>
            <a:ext cx="1315961" cy="1315961"/>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252525"/>
              </a:solidFill>
            </a:endParaRPr>
          </a:p>
        </p:txBody>
      </p:sp>
      <p:sp>
        <p:nvSpPr>
          <p:cNvPr id="49" name="TextBox 16"/>
          <p:cNvSpPr txBox="1"/>
          <p:nvPr/>
        </p:nvSpPr>
        <p:spPr>
          <a:xfrm>
            <a:off x="437613" y="580609"/>
            <a:ext cx="1005340" cy="2415084"/>
          </a:xfrm>
          <a:prstGeom prst="rect">
            <a:avLst/>
          </a:prstGeom>
          <a:noFill/>
        </p:spPr>
        <p:txBody>
          <a:bodyPr vert="eaVert" wrap="none" rtlCol="0">
            <a:spAutoFit/>
          </a:bodyPr>
          <a:lstStyle/>
          <a:p>
            <a:pPr algn="ctr"/>
            <a:r>
              <a:rPr lang="zh-CN" altLang="en-US" sz="5335" b="1" dirty="0">
                <a:solidFill>
                  <a:srgbClr val="252525"/>
                </a:solidFill>
              </a:rPr>
              <a:t>目     录</a:t>
            </a:r>
            <a:endParaRPr lang="zh-CN" altLang="en-US" sz="5335" b="1" dirty="0">
              <a:solidFill>
                <a:srgbClr val="252525"/>
              </a:solidFill>
            </a:endParaRPr>
          </a:p>
        </p:txBody>
      </p:sp>
      <p:grpSp>
        <p:nvGrpSpPr>
          <p:cNvPr id="2" name="组合 1"/>
          <p:cNvGrpSpPr/>
          <p:nvPr/>
        </p:nvGrpSpPr>
        <p:grpSpPr>
          <a:xfrm>
            <a:off x="5611347" y="3756917"/>
            <a:ext cx="6081797" cy="720000"/>
            <a:chOff x="1944266" y="1040501"/>
            <a:chExt cx="4561348" cy="540000"/>
          </a:xfrm>
        </p:grpSpPr>
        <p:grpSp>
          <p:nvGrpSpPr>
            <p:cNvPr id="3" name="组合 2"/>
            <p:cNvGrpSpPr/>
            <p:nvPr/>
          </p:nvGrpSpPr>
          <p:grpSpPr>
            <a:xfrm>
              <a:off x="1944266" y="1040501"/>
              <a:ext cx="4561348" cy="540000"/>
              <a:chOff x="1944266" y="1040501"/>
              <a:chExt cx="4561348" cy="540000"/>
            </a:xfrm>
          </p:grpSpPr>
          <p:sp>
            <p:nvSpPr>
              <p:cNvPr id="4" name="圆角矩形 3"/>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圆角矩形 4"/>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TextBox 13"/>
            <p:cNvSpPr txBox="1"/>
            <p:nvPr/>
          </p:nvSpPr>
          <p:spPr>
            <a:xfrm>
              <a:off x="2091441" y="1125835"/>
              <a:ext cx="274354" cy="346249"/>
            </a:xfrm>
            <a:prstGeom prst="rect">
              <a:avLst/>
            </a:prstGeom>
            <a:noFill/>
          </p:spPr>
          <p:txBody>
            <a:bodyPr wrap="none" rtlCol="0">
              <a:spAutoFit/>
            </a:bodyPr>
            <a:lstStyle/>
            <a:p>
              <a:pPr algn="ctr"/>
              <a:r>
                <a:rPr lang="en-US" altLang="zh-CN" sz="2400" dirty="0">
                  <a:solidFill>
                    <a:schemeClr val="tx1">
                      <a:lumMod val="85000"/>
                      <a:lumOff val="15000"/>
                    </a:schemeClr>
                  </a:solidFill>
                  <a:latin typeface="+mn-ea"/>
                </a:rPr>
                <a:t>4</a:t>
              </a:r>
              <a:endParaRPr lang="zh-CN" altLang="en-US" sz="2400" dirty="0">
                <a:solidFill>
                  <a:schemeClr val="tx1">
                    <a:lumMod val="85000"/>
                    <a:lumOff val="15000"/>
                  </a:schemeClr>
                </a:solidFill>
                <a:latin typeface="+mn-ea"/>
              </a:endParaRPr>
            </a:p>
          </p:txBody>
        </p:sp>
        <p:sp>
          <p:nvSpPr>
            <p:cNvPr id="8"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总体设计、详细设计</a:t>
              </a:r>
              <a:endParaRPr lang="zh-CN" altLang="en-US" sz="2400" dirty="0">
                <a:solidFill>
                  <a:schemeClr val="bg1"/>
                </a:solidFill>
                <a:latin typeface="+mn-ea"/>
              </a:endParaRPr>
            </a:p>
          </p:txBody>
        </p:sp>
      </p:grpSp>
      <p:grpSp>
        <p:nvGrpSpPr>
          <p:cNvPr id="9" name="组合 8"/>
          <p:cNvGrpSpPr/>
          <p:nvPr/>
        </p:nvGrpSpPr>
        <p:grpSpPr>
          <a:xfrm>
            <a:off x="5611347" y="5853052"/>
            <a:ext cx="6081797" cy="720000"/>
            <a:chOff x="1944266" y="1040501"/>
            <a:chExt cx="4561348" cy="540000"/>
          </a:xfrm>
        </p:grpSpPr>
        <p:grpSp>
          <p:nvGrpSpPr>
            <p:cNvPr id="10" name="组合 9"/>
            <p:cNvGrpSpPr/>
            <p:nvPr/>
          </p:nvGrpSpPr>
          <p:grpSpPr>
            <a:xfrm>
              <a:off x="1944266" y="1040501"/>
              <a:ext cx="4561348" cy="540000"/>
              <a:chOff x="1944266" y="1040501"/>
              <a:chExt cx="4561348" cy="540000"/>
            </a:xfrm>
          </p:grpSpPr>
          <p:sp>
            <p:nvSpPr>
              <p:cNvPr id="11" name="圆角矩形 10"/>
              <p:cNvSpPr/>
              <p:nvPr/>
            </p:nvSpPr>
            <p:spPr>
              <a:xfrm>
                <a:off x="1944266" y="1040501"/>
                <a:ext cx="1187574" cy="540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圆角矩形 11"/>
              <p:cNvSpPr/>
              <p:nvPr/>
            </p:nvSpPr>
            <p:spPr>
              <a:xfrm>
                <a:off x="2513821" y="1040501"/>
                <a:ext cx="3991793" cy="540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2030618" y="1112501"/>
                <a:ext cx="396000" cy="3960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4" name="TextBox 13"/>
            <p:cNvSpPr txBox="1"/>
            <p:nvPr/>
          </p:nvSpPr>
          <p:spPr>
            <a:xfrm>
              <a:off x="2093125" y="1125835"/>
              <a:ext cx="270986" cy="345281"/>
            </a:xfrm>
            <a:prstGeom prst="rect">
              <a:avLst/>
            </a:prstGeom>
            <a:noFill/>
          </p:spPr>
          <p:txBody>
            <a:bodyPr wrap="none" rtlCol="0">
              <a:spAutoFit/>
            </a:bodyPr>
            <a:lstStyle/>
            <a:p>
              <a:pPr algn="ctr"/>
              <a:r>
                <a:rPr lang="en-US" altLang="zh-CN" sz="2400" dirty="0">
                  <a:solidFill>
                    <a:schemeClr val="tx1">
                      <a:lumMod val="85000"/>
                      <a:lumOff val="15000"/>
                    </a:schemeClr>
                  </a:solidFill>
                  <a:latin typeface="+mn-ea"/>
                </a:rPr>
                <a:t>6</a:t>
              </a:r>
              <a:endParaRPr lang="zh-CN" altLang="en-US" sz="2400" dirty="0">
                <a:solidFill>
                  <a:schemeClr val="tx1">
                    <a:lumMod val="85000"/>
                    <a:lumOff val="15000"/>
                  </a:schemeClr>
                </a:solidFill>
                <a:latin typeface="+mn-ea"/>
              </a:endParaRPr>
            </a:p>
          </p:txBody>
        </p:sp>
        <p:sp>
          <p:nvSpPr>
            <p:cNvPr id="15" name="TextBox 63"/>
            <p:cNvSpPr txBox="1"/>
            <p:nvPr/>
          </p:nvSpPr>
          <p:spPr>
            <a:xfrm>
              <a:off x="2683768" y="1160460"/>
              <a:ext cx="3196249" cy="345281"/>
            </a:xfrm>
            <a:prstGeom prst="rect">
              <a:avLst/>
            </a:prstGeom>
            <a:noFill/>
          </p:spPr>
          <p:txBody>
            <a:bodyPr wrap="square" rtlCol="0">
              <a:spAutoFit/>
            </a:bodyPr>
            <a:lstStyle/>
            <a:p>
              <a:pPr algn="ctr"/>
              <a:r>
                <a:rPr lang="zh-CN" altLang="en-US" sz="2400" dirty="0">
                  <a:solidFill>
                    <a:schemeClr val="bg1"/>
                  </a:solidFill>
                  <a:latin typeface="+mn-ea"/>
                </a:rPr>
                <a:t>项目总结</a:t>
              </a:r>
              <a:endParaRPr lang="zh-CN" altLang="en-US" sz="2400" dirty="0">
                <a:solidFill>
                  <a:schemeClr val="bg1"/>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300"/>
                                        <p:tgtEl>
                                          <p:spTgt spid="47"/>
                                        </p:tgtEl>
                                      </p:cBhvr>
                                    </p:animEffect>
                                    <p:anim calcmode="lin" valueType="num">
                                      <p:cBhvr>
                                        <p:cTn id="8" dur="300" fill="hold"/>
                                        <p:tgtEl>
                                          <p:spTgt spid="47"/>
                                        </p:tgtEl>
                                        <p:attrNameLst>
                                          <p:attrName>ppt_x</p:attrName>
                                        </p:attrNameLst>
                                      </p:cBhvr>
                                      <p:tavLst>
                                        <p:tav tm="0">
                                          <p:val>
                                            <p:strVal val="#ppt_x"/>
                                          </p:val>
                                        </p:tav>
                                        <p:tav tm="100000">
                                          <p:val>
                                            <p:strVal val="#ppt_x"/>
                                          </p:val>
                                        </p:tav>
                                      </p:tavLst>
                                    </p:anim>
                                    <p:anim calcmode="lin" valueType="num">
                                      <p:cBhvr>
                                        <p:cTn id="9" dur="300" fill="hold"/>
                                        <p:tgtEl>
                                          <p:spTgt spid="4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300"/>
                                        <p:tgtEl>
                                          <p:spTgt spid="48"/>
                                        </p:tgtEl>
                                      </p:cBhvr>
                                    </p:animEffect>
                                    <p:anim calcmode="lin" valueType="num">
                                      <p:cBhvr>
                                        <p:cTn id="13" dur="300" fill="hold"/>
                                        <p:tgtEl>
                                          <p:spTgt spid="48"/>
                                        </p:tgtEl>
                                        <p:attrNameLst>
                                          <p:attrName>ppt_x</p:attrName>
                                        </p:attrNameLst>
                                      </p:cBhvr>
                                      <p:tavLst>
                                        <p:tav tm="0">
                                          <p:val>
                                            <p:strVal val="#ppt_x"/>
                                          </p:val>
                                        </p:tav>
                                        <p:tav tm="100000">
                                          <p:val>
                                            <p:strVal val="#ppt_x"/>
                                          </p:val>
                                        </p:tav>
                                      </p:tavLst>
                                    </p:anim>
                                    <p:anim calcmode="lin" valueType="num">
                                      <p:cBhvr>
                                        <p:cTn id="14" dur="300" fill="hold"/>
                                        <p:tgtEl>
                                          <p:spTgt spid="4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8"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0-#ppt_w/2"/>
                                          </p:val>
                                        </p:tav>
                                        <p:tav tm="100000">
                                          <p:val>
                                            <p:strVal val="#ppt_x"/>
                                          </p:val>
                                        </p:tav>
                                      </p:tavLst>
                                    </p:anim>
                                    <p:anim calcmode="lin" valueType="num">
                                      <p:cBhvr additive="base">
                                        <p:cTn id="33" dur="500" fill="hold"/>
                                        <p:tgtEl>
                                          <p:spTgt spid="40"/>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8"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 presetClass="entr" presetSubtype="8"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0-#ppt_w/2"/>
                                          </p:val>
                                        </p:tav>
                                        <p:tav tm="100000">
                                          <p:val>
                                            <p:strVal val="#ppt_x"/>
                                          </p:val>
                                        </p:tav>
                                      </p:tavLst>
                                    </p:anim>
                                    <p:anim calcmode="lin" valueType="num">
                                      <p:cBhvr additive="base">
                                        <p:cTn id="43" dur="500" fill="hold"/>
                                        <p:tgtEl>
                                          <p:spTgt spid="33"/>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cs typeface="+mn-ea"/>
              </a:rPr>
              <a:t>总体进度计划（甘特图）</a:t>
            </a:r>
            <a:endParaRPr lang="zh-CN" altLang="en-US" dirty="0">
              <a:cs typeface="+mn-ea"/>
            </a:endParaRPr>
          </a:p>
        </p:txBody>
      </p:sp>
      <p:pic>
        <p:nvPicPr>
          <p:cNvPr id="2" name="图片 1" descr="YI{(`SMMM7R_9H%XF`J3]0C"/>
          <p:cNvPicPr>
            <a:picLocks noChangeAspect="1"/>
          </p:cNvPicPr>
          <p:nvPr/>
        </p:nvPicPr>
        <p:blipFill>
          <a:blip r:embed="rId1"/>
          <a:stretch>
            <a:fillRect/>
          </a:stretch>
        </p:blipFill>
        <p:spPr>
          <a:xfrm>
            <a:off x="953135" y="1192530"/>
            <a:ext cx="10716895" cy="52120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7886"/>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a:t>
            </a:r>
            <a:r>
              <a:rPr lang="en-US" altLang="zh-CN" sz="4000" dirty="0" smtClean="0">
                <a:solidFill>
                  <a:srgbClr val="252525"/>
                </a:solidFill>
                <a:latin typeface="Impact" panose="020B0806030902050204" pitchFamily="34" charset="0"/>
              </a:rPr>
              <a:t>3</a:t>
            </a:r>
            <a:endParaRPr lang="zh-CN" altLang="en-US" sz="4000" dirty="0">
              <a:solidFill>
                <a:srgbClr val="252525"/>
              </a:solidFill>
              <a:latin typeface="Impact" panose="020B0806030902050204" pitchFamily="34" charset="0"/>
            </a:endParaRPr>
          </a:p>
        </p:txBody>
      </p:sp>
      <p:sp>
        <p:nvSpPr>
          <p:cNvPr id="4" name="矩形 3"/>
          <p:cNvSpPr/>
          <p:nvPr/>
        </p:nvSpPr>
        <p:spPr>
          <a:xfrm>
            <a:off x="4639945" y="2438400"/>
            <a:ext cx="6652895" cy="829945"/>
          </a:xfrm>
          <a:prstGeom prst="rect">
            <a:avLst/>
          </a:prstGeom>
        </p:spPr>
        <p:txBody>
          <a:bodyPr wrap="square">
            <a:spAutoFit/>
          </a:bodyPr>
          <a:lstStyle/>
          <a:p>
            <a:pPr algn="ctr"/>
            <a:r>
              <a:rPr lang="zh-CN" altLang="en-US" sz="4800" b="1" dirty="0">
                <a:solidFill>
                  <a:srgbClr val="252525"/>
                </a:solidFill>
                <a:latin typeface="+mn-ea"/>
              </a:rPr>
              <a:t>可行性分析、需求分析</a:t>
            </a:r>
            <a:endParaRPr lang="zh-CN" altLang="en-US" sz="4800" b="1" dirty="0">
              <a:solidFill>
                <a:srgbClr val="252525"/>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处理流程和数据流程 //</a:t>
            </a:r>
            <a:r>
              <a:rPr lang="zh-CN" altLang="en-US" dirty="0">
                <a:cs typeface="+mn-ea"/>
              </a:rPr>
              <a:t>可行性分析</a:t>
            </a:r>
            <a:endParaRPr lang="en-US" altLang="zh-CN" dirty="0">
              <a:cs typeface="+mn-ea"/>
            </a:endParaRPr>
          </a:p>
        </p:txBody>
      </p:sp>
      <p:sp>
        <p:nvSpPr>
          <p:cNvPr id="4" name="文本框 3"/>
          <p:cNvSpPr txBox="1"/>
          <p:nvPr/>
        </p:nvSpPr>
        <p:spPr>
          <a:xfrm>
            <a:off x="5433060" y="1087120"/>
            <a:ext cx="1325880" cy="368300"/>
          </a:xfrm>
          <a:prstGeom prst="rect">
            <a:avLst/>
          </a:prstGeom>
          <a:noFill/>
        </p:spPr>
        <p:txBody>
          <a:bodyPr wrap="none" rtlCol="0">
            <a:spAutoFit/>
          </a:bodyPr>
          <a:lstStyle/>
          <a:p>
            <a:r>
              <a:rPr lang="zh-CN" altLang="en-US"/>
              <a:t>系统流程图</a:t>
            </a:r>
            <a:endParaRPr lang="zh-CN" altLang="en-US"/>
          </a:p>
        </p:txBody>
      </p:sp>
      <p:sp>
        <p:nvSpPr>
          <p:cNvPr id="5" name="文本框 4"/>
          <p:cNvSpPr txBox="1"/>
          <p:nvPr/>
        </p:nvSpPr>
        <p:spPr>
          <a:xfrm>
            <a:off x="5318760" y="5071745"/>
            <a:ext cx="1554480" cy="368300"/>
          </a:xfrm>
          <a:prstGeom prst="rect">
            <a:avLst/>
          </a:prstGeom>
          <a:noFill/>
        </p:spPr>
        <p:txBody>
          <a:bodyPr wrap="none" rtlCol="0">
            <a:spAutoFit/>
          </a:bodyPr>
          <a:lstStyle/>
          <a:p>
            <a:r>
              <a:rPr lang="zh-CN" altLang="en-US"/>
              <a:t>系统总统设计</a:t>
            </a:r>
            <a:endParaRPr lang="zh-CN" altLang="en-US"/>
          </a:p>
        </p:txBody>
      </p:sp>
      <p:pic>
        <p:nvPicPr>
          <p:cNvPr id="6" name="图片 4"/>
          <p:cNvPicPr>
            <a:picLocks noChangeAspect="1"/>
          </p:cNvPicPr>
          <p:nvPr/>
        </p:nvPicPr>
        <p:blipFill>
          <a:blip r:embed="rId1"/>
          <a:stretch>
            <a:fillRect/>
          </a:stretch>
        </p:blipFill>
        <p:spPr>
          <a:xfrm>
            <a:off x="4034790" y="5511800"/>
            <a:ext cx="4122420" cy="533400"/>
          </a:xfrm>
          <a:prstGeom prst="rect">
            <a:avLst/>
          </a:prstGeom>
        </p:spPr>
      </p:pic>
      <p:pic>
        <p:nvPicPr>
          <p:cNvPr id="9" name="图片 8"/>
          <p:cNvPicPr>
            <a:picLocks noChangeAspect="1"/>
          </p:cNvPicPr>
          <p:nvPr/>
        </p:nvPicPr>
        <p:blipFill>
          <a:blip r:embed="rId2"/>
          <a:stretch>
            <a:fillRect/>
          </a:stretch>
        </p:blipFill>
        <p:spPr>
          <a:xfrm>
            <a:off x="2860040" y="1515745"/>
            <a:ext cx="6471285" cy="309499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cs typeface="+mn-ea"/>
              </a:rPr>
              <a:t>数据流图</a:t>
            </a:r>
            <a:endParaRPr lang="zh-CN" altLang="en-US" dirty="0">
              <a:cs typeface="+mn-ea"/>
            </a:endParaRPr>
          </a:p>
        </p:txBody>
      </p:sp>
      <p:pic>
        <p:nvPicPr>
          <p:cNvPr id="2" name="图片 5" descr="RF`0O]P%QP4OQ9[5X4C$WZX"/>
          <p:cNvPicPr>
            <a:picLocks noChangeAspect="1"/>
          </p:cNvPicPr>
          <p:nvPr/>
        </p:nvPicPr>
        <p:blipFill>
          <a:blip r:embed="rId1"/>
          <a:stretch>
            <a:fillRect/>
          </a:stretch>
        </p:blipFill>
        <p:spPr>
          <a:xfrm>
            <a:off x="734695" y="1478280"/>
            <a:ext cx="10099675" cy="51396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E-R</a:t>
            </a:r>
            <a:r>
              <a:rPr lang="zh-CN" altLang="en-US" dirty="0">
                <a:cs typeface="+mn-ea"/>
              </a:rPr>
              <a:t>图</a:t>
            </a:r>
            <a:endParaRPr lang="zh-CN" altLang="en-US" dirty="0">
              <a:cs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954" y="1182565"/>
            <a:ext cx="11049000" cy="53721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50"/>
          <p:cNvSpPr>
            <a:spLocks noChangeArrowheads="1"/>
          </p:cNvSpPr>
          <p:nvPr/>
        </p:nvSpPr>
        <p:spPr bwMode="auto">
          <a:xfrm>
            <a:off x="1925320" y="2251710"/>
            <a:ext cx="191897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22" tIns="45712" rIns="91422" bIns="45712">
            <a:spAutoFit/>
          </a:bodyPr>
          <a:lstStyle/>
          <a:p>
            <a:pPr algn="ctr" defTabSz="1218565">
              <a:defRPr/>
            </a:pPr>
            <a:r>
              <a:rPr lang="zh-CN" altLang="en-US" sz="2900" kern="0" dirty="0">
                <a:solidFill>
                  <a:srgbClr val="7F7F7F"/>
                </a:solidFill>
                <a:latin typeface="+mn-ea"/>
                <a:cs typeface="+mn-ea"/>
              </a:rPr>
              <a:t>前端信息聚集和检索模块</a:t>
            </a:r>
            <a:endParaRPr lang="zh-CN" altLang="en-US" sz="2900" kern="0" dirty="0">
              <a:solidFill>
                <a:srgbClr val="7F7F7F"/>
              </a:solidFill>
              <a:latin typeface="+mn-ea"/>
              <a:cs typeface="+mn-ea"/>
            </a:endParaRPr>
          </a:p>
        </p:txBody>
      </p:sp>
      <p:sp>
        <p:nvSpPr>
          <p:cNvPr id="24" name="矩形 17"/>
          <p:cNvSpPr>
            <a:spLocks noChangeArrowheads="1"/>
          </p:cNvSpPr>
          <p:nvPr/>
        </p:nvSpPr>
        <p:spPr bwMode="auto">
          <a:xfrm>
            <a:off x="1815072" y="4435476"/>
            <a:ext cx="2139671" cy="208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22" tIns="45712" rIns="91422" bIns="45712">
            <a:spAutoFit/>
          </a:bodyPr>
          <a:lstStyle/>
          <a:p>
            <a:pPr algn="l" defTabSz="1218565">
              <a:lnSpc>
                <a:spcPct val="120000"/>
              </a:lnSpc>
              <a:defRPr/>
            </a:pPr>
            <a:r>
              <a:rPr lang="en-US" altLang="zh-CN" sz="1200" kern="0" dirty="0">
                <a:solidFill>
                  <a:srgbClr val="7F7F7F"/>
                </a:solidFill>
                <a:latin typeface="+mn-ea"/>
                <a:cs typeface="+mn-ea"/>
                <a:sym typeface="方正兰亭黑_GBK" pitchFamily="2" charset="-122"/>
              </a:rPr>
              <a:t>       </a:t>
            </a:r>
            <a:r>
              <a:rPr lang="zh-CN" altLang="en-US" sz="1200" kern="0" dirty="0">
                <a:solidFill>
                  <a:srgbClr val="7F7F7F"/>
                </a:solidFill>
                <a:latin typeface="+mn-ea"/>
                <a:cs typeface="+mn-ea"/>
                <a:sym typeface="方正兰亭黑_GBK" pitchFamily="2" charset="-122"/>
              </a:rPr>
              <a:t>前端信息聚集和检索模块是程序的核心模块之一，它会呈现管理员所要给用户展现的内容以及检索用户需要的信息。</a:t>
            </a:r>
            <a:endParaRPr lang="zh-CN" altLang="en-US" sz="1200" kern="0" dirty="0">
              <a:solidFill>
                <a:srgbClr val="7F7F7F"/>
              </a:solidFill>
              <a:latin typeface="+mn-ea"/>
              <a:cs typeface="+mn-ea"/>
              <a:sym typeface="方正兰亭黑_GBK" pitchFamily="2" charset="-122"/>
            </a:endParaRPr>
          </a:p>
          <a:p>
            <a:pPr algn="l" defTabSz="1218565">
              <a:lnSpc>
                <a:spcPct val="120000"/>
              </a:lnSpc>
              <a:defRPr/>
            </a:pPr>
            <a:r>
              <a:rPr lang="zh-CN" altLang="en-US" sz="1200" kern="0" dirty="0">
                <a:solidFill>
                  <a:srgbClr val="7F7F7F"/>
                </a:solidFill>
                <a:latin typeface="+mn-ea"/>
                <a:cs typeface="+mn-ea"/>
                <a:sym typeface="方正兰亭黑_GBK" pitchFamily="2" charset="-122"/>
              </a:rPr>
              <a:t>       它分为三个部分</a:t>
            </a:r>
            <a:r>
              <a:rPr lang="en-US" altLang="zh-CN" sz="1200" kern="0" dirty="0">
                <a:solidFill>
                  <a:srgbClr val="7F7F7F"/>
                </a:solidFill>
                <a:latin typeface="+mn-ea"/>
                <a:cs typeface="+mn-ea"/>
                <a:sym typeface="方正兰亭黑_GBK" pitchFamily="2" charset="-122"/>
              </a:rPr>
              <a:t>:</a:t>
            </a:r>
            <a:endParaRPr lang="en-US" altLang="zh-CN" sz="1200" kern="0" dirty="0">
              <a:solidFill>
                <a:srgbClr val="7F7F7F"/>
              </a:solidFill>
              <a:latin typeface="+mn-ea"/>
              <a:cs typeface="+mn-ea"/>
              <a:sym typeface="方正兰亭黑_GBK" pitchFamily="2" charset="-122"/>
            </a:endParaRPr>
          </a:p>
          <a:p>
            <a:pPr algn="l" defTabSz="1218565">
              <a:lnSpc>
                <a:spcPct val="120000"/>
              </a:lnSpc>
              <a:defRPr/>
            </a:pPr>
            <a:r>
              <a:rPr lang="zh-CN" altLang="en-US" sz="1200" kern="0" dirty="0">
                <a:solidFill>
                  <a:srgbClr val="7F7F7F"/>
                </a:solidFill>
                <a:latin typeface="+mn-ea"/>
                <a:cs typeface="+mn-ea"/>
                <a:sym typeface="方正兰亭黑_GBK" pitchFamily="2" charset="-122"/>
              </a:rPr>
              <a:t>1</a:t>
            </a:r>
            <a:r>
              <a:rPr lang="en-US" altLang="zh-CN" sz="1200" kern="0" dirty="0">
                <a:solidFill>
                  <a:srgbClr val="7F7F7F"/>
                </a:solidFill>
                <a:latin typeface="+mn-ea"/>
                <a:cs typeface="+mn-ea"/>
                <a:sym typeface="方正兰亭黑_GBK" pitchFamily="2" charset="-122"/>
              </a:rPr>
              <a:t>.</a:t>
            </a:r>
            <a:r>
              <a:rPr lang="zh-CN" altLang="en-US" sz="1200" kern="0" dirty="0">
                <a:solidFill>
                  <a:srgbClr val="7F7F7F"/>
                </a:solidFill>
                <a:latin typeface="+mn-ea"/>
                <a:cs typeface="+mn-ea"/>
                <a:sym typeface="方正兰亭黑_GBK" pitchFamily="2" charset="-122"/>
              </a:rPr>
              <a:t>信息推送</a:t>
            </a:r>
            <a:endParaRPr lang="zh-CN" altLang="en-US" sz="1200" kern="0" dirty="0">
              <a:solidFill>
                <a:srgbClr val="7F7F7F"/>
              </a:solidFill>
              <a:latin typeface="+mn-ea"/>
              <a:cs typeface="+mn-ea"/>
              <a:sym typeface="方正兰亭黑_GBK" pitchFamily="2" charset="-122"/>
            </a:endParaRPr>
          </a:p>
          <a:p>
            <a:pPr algn="l" defTabSz="1218565">
              <a:lnSpc>
                <a:spcPct val="120000"/>
              </a:lnSpc>
              <a:defRPr/>
            </a:pPr>
            <a:r>
              <a:rPr lang="zh-CN" altLang="en-US" sz="1200" kern="0" dirty="0">
                <a:solidFill>
                  <a:srgbClr val="7F7F7F"/>
                </a:solidFill>
                <a:latin typeface="+mn-ea"/>
                <a:cs typeface="+mn-ea"/>
                <a:sym typeface="方正兰亭黑_GBK" pitchFamily="2" charset="-122"/>
              </a:rPr>
              <a:t>2</a:t>
            </a:r>
            <a:r>
              <a:rPr lang="en-US" altLang="zh-CN" sz="1200" kern="0" dirty="0">
                <a:solidFill>
                  <a:srgbClr val="7F7F7F"/>
                </a:solidFill>
                <a:latin typeface="+mn-ea"/>
                <a:cs typeface="+mn-ea"/>
                <a:sym typeface="方正兰亭黑_GBK" pitchFamily="2" charset="-122"/>
              </a:rPr>
              <a:t>.</a:t>
            </a:r>
            <a:r>
              <a:rPr lang="zh-CN" altLang="en-US" sz="1200" kern="0" dirty="0">
                <a:solidFill>
                  <a:srgbClr val="7F7F7F"/>
                </a:solidFill>
                <a:latin typeface="+mn-ea"/>
                <a:cs typeface="+mn-ea"/>
                <a:sym typeface="方正兰亭黑_GBK" pitchFamily="2" charset="-122"/>
              </a:rPr>
              <a:t>信息搜索</a:t>
            </a:r>
            <a:endParaRPr lang="zh-CN" altLang="en-US" sz="1200" kern="0" dirty="0">
              <a:solidFill>
                <a:srgbClr val="7F7F7F"/>
              </a:solidFill>
              <a:latin typeface="+mn-ea"/>
              <a:cs typeface="+mn-ea"/>
              <a:sym typeface="方正兰亭黑_GBK" pitchFamily="2" charset="-122"/>
            </a:endParaRPr>
          </a:p>
          <a:p>
            <a:pPr algn="l" defTabSz="1218565">
              <a:lnSpc>
                <a:spcPct val="120000"/>
              </a:lnSpc>
              <a:defRPr/>
            </a:pPr>
            <a:r>
              <a:rPr lang="zh-CN" altLang="en-US" sz="1200" kern="0" dirty="0">
                <a:solidFill>
                  <a:srgbClr val="7F7F7F"/>
                </a:solidFill>
                <a:latin typeface="+mn-ea"/>
                <a:cs typeface="+mn-ea"/>
                <a:sym typeface="方正兰亭黑_GBK" pitchFamily="2" charset="-122"/>
              </a:rPr>
              <a:t>3</a:t>
            </a:r>
            <a:r>
              <a:rPr lang="en-US" altLang="zh-CN" sz="1200" kern="0" dirty="0">
                <a:solidFill>
                  <a:srgbClr val="7F7F7F"/>
                </a:solidFill>
                <a:latin typeface="+mn-ea"/>
                <a:cs typeface="+mn-ea"/>
                <a:sym typeface="方正兰亭黑_GBK" pitchFamily="2" charset="-122"/>
              </a:rPr>
              <a:t>.</a:t>
            </a:r>
            <a:r>
              <a:rPr lang="zh-CN" altLang="en-US" sz="1200" kern="0" dirty="0">
                <a:solidFill>
                  <a:srgbClr val="7F7F7F"/>
                </a:solidFill>
                <a:latin typeface="+mn-ea"/>
                <a:cs typeface="+mn-ea"/>
                <a:sym typeface="方正兰亭黑_GBK" pitchFamily="2" charset="-122"/>
              </a:rPr>
              <a:t>功能展示</a:t>
            </a:r>
            <a:endParaRPr lang="zh-CN" altLang="en-US" sz="1200" kern="0" dirty="0">
              <a:solidFill>
                <a:srgbClr val="7F7F7F"/>
              </a:solidFill>
              <a:latin typeface="+mn-ea"/>
              <a:cs typeface="+mn-ea"/>
              <a:sym typeface="方正兰亭黑_GBK" pitchFamily="2" charset="-122"/>
            </a:endParaRPr>
          </a:p>
        </p:txBody>
      </p:sp>
      <p:sp>
        <p:nvSpPr>
          <p:cNvPr id="25" name="矩形 59"/>
          <p:cNvSpPr>
            <a:spLocks noChangeArrowheads="1"/>
          </p:cNvSpPr>
          <p:nvPr/>
        </p:nvSpPr>
        <p:spPr bwMode="auto">
          <a:xfrm>
            <a:off x="5159375" y="2698115"/>
            <a:ext cx="1873250"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22" tIns="45712" rIns="91422" bIns="45712">
            <a:spAutoFit/>
          </a:bodyPr>
          <a:lstStyle/>
          <a:p>
            <a:pPr algn="ctr">
              <a:defRPr/>
            </a:pPr>
            <a:r>
              <a:rPr lang="zh-CN" altLang="en-US" sz="2900" kern="0" dirty="0">
                <a:solidFill>
                  <a:srgbClr val="7F7F7F"/>
                </a:solidFill>
                <a:latin typeface="+mn-ea"/>
                <a:cs typeface="+mn-ea"/>
              </a:rPr>
              <a:t>用户模块</a:t>
            </a:r>
            <a:endParaRPr lang="zh-CN" altLang="en-US" sz="2900" kern="0" dirty="0">
              <a:solidFill>
                <a:srgbClr val="7F7F7F"/>
              </a:solidFill>
              <a:latin typeface="+mn-ea"/>
              <a:cs typeface="+mn-ea"/>
            </a:endParaRPr>
          </a:p>
        </p:txBody>
      </p:sp>
      <p:sp>
        <p:nvSpPr>
          <p:cNvPr id="26" name="矩形 62"/>
          <p:cNvSpPr>
            <a:spLocks noChangeArrowheads="1"/>
          </p:cNvSpPr>
          <p:nvPr/>
        </p:nvSpPr>
        <p:spPr bwMode="auto">
          <a:xfrm>
            <a:off x="8143240" y="2698115"/>
            <a:ext cx="2181860" cy="53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22" tIns="45712" rIns="91422" bIns="45712">
            <a:spAutoFit/>
          </a:bodyPr>
          <a:lstStyle/>
          <a:p>
            <a:pPr algn="ctr">
              <a:defRPr/>
            </a:pPr>
            <a:r>
              <a:rPr lang="zh-CN" altLang="en-US" sz="2900" kern="0" dirty="0">
                <a:solidFill>
                  <a:srgbClr val="7F7F7F"/>
                </a:solidFill>
                <a:latin typeface="+mn-ea"/>
                <a:cs typeface="+mn-ea"/>
              </a:rPr>
              <a:t>信息库模块</a:t>
            </a:r>
            <a:endParaRPr lang="zh-CN" altLang="en-US" sz="2900" kern="0" dirty="0">
              <a:solidFill>
                <a:srgbClr val="7F7F7F"/>
              </a:solidFill>
              <a:latin typeface="+mn-ea"/>
              <a:cs typeface="+mn-ea"/>
            </a:endParaRPr>
          </a:p>
        </p:txBody>
      </p:sp>
      <p:sp>
        <p:nvSpPr>
          <p:cNvPr id="27" name="矩形 17"/>
          <p:cNvSpPr>
            <a:spLocks noChangeArrowheads="1"/>
          </p:cNvSpPr>
          <p:nvPr/>
        </p:nvSpPr>
        <p:spPr bwMode="auto">
          <a:xfrm>
            <a:off x="5016643" y="4435476"/>
            <a:ext cx="2158719"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22" tIns="45712" rIns="91422" bIns="45712">
            <a:spAutoFit/>
          </a:bodyPr>
          <a:lstStyle/>
          <a:p>
            <a:pPr algn="l" defTabSz="1218565">
              <a:lnSpc>
                <a:spcPct val="120000"/>
              </a:lnSpc>
              <a:defRPr/>
            </a:pPr>
            <a:r>
              <a:rPr lang="en-US" altLang="zh-CN" sz="1200" kern="0">
                <a:solidFill>
                  <a:srgbClr val="7F7F7F"/>
                </a:solidFill>
                <a:latin typeface="+mn-ea"/>
                <a:cs typeface="+mn-ea"/>
                <a:sym typeface="方正兰亭黑_GBK" pitchFamily="2" charset="-122"/>
              </a:rPr>
              <a:t>       </a:t>
            </a:r>
            <a:r>
              <a:rPr lang="zh-CN" altLang="en-US" sz="1200" kern="0">
                <a:solidFill>
                  <a:srgbClr val="7F7F7F"/>
                </a:solidFill>
                <a:latin typeface="+mn-ea"/>
                <a:cs typeface="+mn-ea"/>
                <a:sym typeface="方正兰亭黑_GBK" pitchFamily="2" charset="-122"/>
              </a:rPr>
              <a:t>程序会根据用户的信息匹配信息库中的数据，并展示相应的页面。</a:t>
            </a:r>
            <a:endParaRPr lang="zh-CN" altLang="en-US" sz="1200" kern="0">
              <a:solidFill>
                <a:srgbClr val="7F7F7F"/>
              </a:solidFill>
              <a:latin typeface="+mn-ea"/>
              <a:cs typeface="+mn-ea"/>
              <a:sym typeface="方正兰亭黑_GBK" pitchFamily="2" charset="-122"/>
            </a:endParaRPr>
          </a:p>
          <a:p>
            <a:pPr algn="l" defTabSz="1218565">
              <a:lnSpc>
                <a:spcPct val="120000"/>
              </a:lnSpc>
              <a:defRPr/>
            </a:pPr>
            <a:r>
              <a:rPr lang="zh-CN" altLang="en-US" sz="1200" kern="0">
                <a:solidFill>
                  <a:srgbClr val="7F7F7F"/>
                </a:solidFill>
                <a:latin typeface="+mn-ea"/>
                <a:cs typeface="+mn-ea"/>
                <a:sym typeface="方正兰亭黑_GBK" pitchFamily="2" charset="-122"/>
              </a:rPr>
              <a:t>       用户模块包括两个部分</a:t>
            </a:r>
            <a:r>
              <a:rPr lang="en-US" altLang="zh-CN" sz="1200" kern="0">
                <a:solidFill>
                  <a:srgbClr val="7F7F7F"/>
                </a:solidFill>
                <a:latin typeface="+mn-ea"/>
                <a:cs typeface="+mn-ea"/>
                <a:sym typeface="方正兰亭黑_GBK" pitchFamily="2" charset="-122"/>
              </a:rPr>
              <a:t>:</a:t>
            </a:r>
            <a:endParaRPr lang="en-US" altLang="zh-CN" sz="1200" kern="0">
              <a:solidFill>
                <a:srgbClr val="7F7F7F"/>
              </a:solidFill>
              <a:latin typeface="+mn-ea"/>
              <a:cs typeface="+mn-ea"/>
              <a:sym typeface="方正兰亭黑_GBK" pitchFamily="2" charset="-122"/>
            </a:endParaRPr>
          </a:p>
          <a:p>
            <a:pPr algn="l" defTabSz="1218565">
              <a:lnSpc>
                <a:spcPct val="120000"/>
              </a:lnSpc>
              <a:defRPr/>
            </a:pPr>
            <a:r>
              <a:rPr lang="zh-CN" altLang="en-US" sz="1200" kern="0">
                <a:solidFill>
                  <a:srgbClr val="7F7F7F"/>
                </a:solidFill>
                <a:latin typeface="+mn-ea"/>
                <a:cs typeface="+mn-ea"/>
                <a:sym typeface="方正兰亭黑_GBK" pitchFamily="2" charset="-122"/>
              </a:rPr>
              <a:t>1</a:t>
            </a:r>
            <a:r>
              <a:rPr lang="en-US" altLang="zh-CN" sz="1200" kern="0">
                <a:solidFill>
                  <a:srgbClr val="7F7F7F"/>
                </a:solidFill>
                <a:latin typeface="+mn-ea"/>
                <a:cs typeface="+mn-ea"/>
                <a:sym typeface="方正兰亭黑_GBK" pitchFamily="2" charset="-122"/>
              </a:rPr>
              <a:t>.</a:t>
            </a:r>
            <a:r>
              <a:rPr lang="zh-CN" altLang="en-US" sz="1200" kern="0">
                <a:solidFill>
                  <a:srgbClr val="7F7F7F"/>
                </a:solidFill>
                <a:latin typeface="+mn-ea"/>
                <a:cs typeface="+mn-ea"/>
                <a:sym typeface="方正兰亭黑_GBK" pitchFamily="2" charset="-122"/>
              </a:rPr>
              <a:t>登录、注册 </a:t>
            </a:r>
            <a:r>
              <a:rPr lang="en-US" altLang="zh-CN" sz="1200" kern="0">
                <a:solidFill>
                  <a:srgbClr val="7F7F7F"/>
                </a:solidFill>
                <a:latin typeface="+mn-ea"/>
                <a:cs typeface="+mn-ea"/>
                <a:sym typeface="方正兰亭黑_GBK" pitchFamily="2" charset="-122"/>
              </a:rPr>
              <a:t>(</a:t>
            </a:r>
            <a:r>
              <a:rPr lang="zh-CN" altLang="en-US" sz="1200" kern="0">
                <a:solidFill>
                  <a:srgbClr val="7F7F7F"/>
                </a:solidFill>
                <a:latin typeface="+mn-ea"/>
                <a:cs typeface="+mn-ea"/>
                <a:sym typeface="方正兰亭黑_GBK" pitchFamily="2" charset="-122"/>
              </a:rPr>
              <a:t>*暂时无法支持学号注册</a:t>
            </a:r>
            <a:r>
              <a:rPr lang="en-US" altLang="zh-CN" sz="1200" kern="0">
                <a:solidFill>
                  <a:srgbClr val="7F7F7F"/>
                </a:solidFill>
                <a:latin typeface="+mn-ea"/>
                <a:cs typeface="+mn-ea"/>
                <a:sym typeface="方正兰亭黑_GBK" pitchFamily="2" charset="-122"/>
              </a:rPr>
              <a:t>)</a:t>
            </a:r>
            <a:endParaRPr lang="en-US" altLang="zh-CN" sz="1200" kern="0">
              <a:solidFill>
                <a:srgbClr val="7F7F7F"/>
              </a:solidFill>
              <a:latin typeface="+mn-ea"/>
              <a:cs typeface="+mn-ea"/>
              <a:sym typeface="方正兰亭黑_GBK" pitchFamily="2" charset="-122"/>
            </a:endParaRPr>
          </a:p>
          <a:p>
            <a:pPr algn="l" defTabSz="1218565">
              <a:lnSpc>
                <a:spcPct val="120000"/>
              </a:lnSpc>
              <a:defRPr/>
            </a:pPr>
            <a:r>
              <a:rPr lang="zh-CN" altLang="en-US" sz="1200" kern="0">
                <a:solidFill>
                  <a:srgbClr val="7F7F7F"/>
                </a:solidFill>
                <a:latin typeface="+mn-ea"/>
                <a:cs typeface="+mn-ea"/>
                <a:sym typeface="方正兰亭黑_GBK" pitchFamily="2" charset="-122"/>
              </a:rPr>
              <a:t>2</a:t>
            </a:r>
            <a:r>
              <a:rPr lang="en-US" altLang="zh-CN" sz="1200" kern="0">
                <a:solidFill>
                  <a:srgbClr val="7F7F7F"/>
                </a:solidFill>
                <a:latin typeface="+mn-ea"/>
                <a:cs typeface="+mn-ea"/>
                <a:sym typeface="方正兰亭黑_GBK" pitchFamily="2" charset="-122"/>
              </a:rPr>
              <a:t>.</a:t>
            </a:r>
            <a:r>
              <a:rPr lang="zh-CN" altLang="en-US" sz="1200" kern="0">
                <a:solidFill>
                  <a:srgbClr val="7F7F7F"/>
                </a:solidFill>
                <a:latin typeface="+mn-ea"/>
                <a:cs typeface="+mn-ea"/>
                <a:sym typeface="方正兰亭黑_GBK" pitchFamily="2" charset="-122"/>
              </a:rPr>
              <a:t>用户设置</a:t>
            </a:r>
            <a:endParaRPr lang="zh-CN" altLang="en-US" sz="1200" kern="0">
              <a:solidFill>
                <a:srgbClr val="7F7F7F"/>
              </a:solidFill>
              <a:latin typeface="+mn-ea"/>
              <a:cs typeface="+mn-ea"/>
              <a:sym typeface="方正兰亭黑_GBK" pitchFamily="2" charset="-122"/>
            </a:endParaRPr>
          </a:p>
        </p:txBody>
      </p:sp>
      <p:sp>
        <p:nvSpPr>
          <p:cNvPr id="28" name="矩形 17"/>
          <p:cNvSpPr>
            <a:spLocks noChangeArrowheads="1"/>
          </p:cNvSpPr>
          <p:nvPr/>
        </p:nvSpPr>
        <p:spPr bwMode="auto">
          <a:xfrm>
            <a:off x="8181704" y="4435476"/>
            <a:ext cx="2255544"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22" tIns="45712" rIns="91422" bIns="45712">
            <a:spAutoFit/>
          </a:bodyPr>
          <a:lstStyle/>
          <a:p>
            <a:pPr algn="l" defTabSz="1218565">
              <a:lnSpc>
                <a:spcPct val="120000"/>
              </a:lnSpc>
              <a:defRPr/>
            </a:pPr>
            <a:r>
              <a:rPr lang="en-US" altLang="zh-CN" sz="1200" kern="0">
                <a:solidFill>
                  <a:srgbClr val="7F7F7F"/>
                </a:solidFill>
                <a:latin typeface="+mn-ea"/>
                <a:cs typeface="+mn-ea"/>
                <a:sym typeface="方正兰亭黑_GBK" pitchFamily="2" charset="-122"/>
              </a:rPr>
              <a:t>      </a:t>
            </a:r>
            <a:r>
              <a:rPr lang="zh-CN" altLang="en-US" sz="1200" kern="0">
                <a:solidFill>
                  <a:srgbClr val="7F7F7F"/>
                </a:solidFill>
                <a:latin typeface="+mn-ea"/>
                <a:cs typeface="+mn-ea"/>
                <a:sym typeface="方正兰亭黑_GBK" pitchFamily="2" charset="-122"/>
              </a:rPr>
              <a:t>信息库模块是程序的另一个核心模块。它的功能是储存管理员和用户所要用到的数据，</a:t>
            </a:r>
            <a:endParaRPr lang="zh-CN" altLang="en-US" sz="1200" kern="0">
              <a:solidFill>
                <a:srgbClr val="7F7F7F"/>
              </a:solidFill>
              <a:latin typeface="+mn-ea"/>
              <a:cs typeface="+mn-ea"/>
              <a:sym typeface="方正兰亭黑_GBK" pitchFamily="2" charset="-122"/>
            </a:endParaRPr>
          </a:p>
          <a:p>
            <a:pPr algn="l" defTabSz="1218565">
              <a:lnSpc>
                <a:spcPct val="120000"/>
              </a:lnSpc>
              <a:defRPr/>
            </a:pPr>
            <a:r>
              <a:rPr lang="zh-CN" altLang="en-US" sz="1200" kern="0">
                <a:solidFill>
                  <a:srgbClr val="7F7F7F"/>
                </a:solidFill>
                <a:latin typeface="+mn-ea"/>
                <a:cs typeface="+mn-ea"/>
                <a:sym typeface="方正兰亭黑_GBK" pitchFamily="2" charset="-122"/>
              </a:rPr>
              <a:t>      该模块被分为两个部分：</a:t>
            </a:r>
            <a:endParaRPr lang="zh-CN" altLang="en-US" sz="1200" kern="0">
              <a:solidFill>
                <a:srgbClr val="7F7F7F"/>
              </a:solidFill>
              <a:latin typeface="+mn-ea"/>
              <a:cs typeface="+mn-ea"/>
              <a:sym typeface="方正兰亭黑_GBK" pitchFamily="2" charset="-122"/>
            </a:endParaRPr>
          </a:p>
          <a:p>
            <a:pPr algn="l" defTabSz="1218565">
              <a:lnSpc>
                <a:spcPct val="120000"/>
              </a:lnSpc>
              <a:defRPr/>
            </a:pPr>
            <a:r>
              <a:rPr lang="zh-CN" altLang="en-US" sz="1200" kern="0">
                <a:solidFill>
                  <a:srgbClr val="7F7F7F"/>
                </a:solidFill>
                <a:latin typeface="+mn-ea"/>
                <a:cs typeface="+mn-ea"/>
                <a:sym typeface="方正兰亭黑_GBK" pitchFamily="2" charset="-122"/>
              </a:rPr>
              <a:t>1)用户信息</a:t>
            </a:r>
            <a:endParaRPr lang="zh-CN" altLang="en-US" sz="1200" kern="0">
              <a:solidFill>
                <a:srgbClr val="7F7F7F"/>
              </a:solidFill>
              <a:latin typeface="+mn-ea"/>
              <a:cs typeface="+mn-ea"/>
              <a:sym typeface="方正兰亭黑_GBK" pitchFamily="2" charset="-122"/>
            </a:endParaRPr>
          </a:p>
          <a:p>
            <a:pPr algn="l" defTabSz="1218565">
              <a:lnSpc>
                <a:spcPct val="120000"/>
              </a:lnSpc>
              <a:defRPr/>
            </a:pPr>
            <a:r>
              <a:rPr lang="zh-CN" altLang="en-US" sz="1200" kern="0">
                <a:solidFill>
                  <a:srgbClr val="7F7F7F"/>
                </a:solidFill>
                <a:latin typeface="+mn-ea"/>
                <a:cs typeface="+mn-ea"/>
                <a:sym typeface="方正兰亭黑_GBK" pitchFamily="2" charset="-122"/>
              </a:rPr>
              <a:t>2)商品信息</a:t>
            </a:r>
            <a:endParaRPr lang="zh-CN" altLang="en-US" sz="1200" kern="0">
              <a:solidFill>
                <a:srgbClr val="7F7F7F"/>
              </a:solidFill>
              <a:latin typeface="+mn-ea"/>
              <a:cs typeface="+mn-ea"/>
              <a:sym typeface="方正兰亭黑_GBK" pitchFamily="2" charset="-122"/>
            </a:endParaRPr>
          </a:p>
          <a:p>
            <a:pPr algn="l" defTabSz="1218565">
              <a:lnSpc>
                <a:spcPct val="120000"/>
              </a:lnSpc>
              <a:defRPr/>
            </a:pPr>
            <a:r>
              <a:rPr lang="zh-CN" altLang="en-US" sz="1200" kern="0">
                <a:solidFill>
                  <a:srgbClr val="7F7F7F"/>
                </a:solidFill>
                <a:latin typeface="+mn-ea"/>
                <a:cs typeface="+mn-ea"/>
                <a:sym typeface="方正兰亭黑_GBK" pitchFamily="2" charset="-122"/>
              </a:rPr>
              <a:t>3)历史数据</a:t>
            </a:r>
            <a:endParaRPr lang="zh-CN" altLang="en-US" sz="1200" kern="0">
              <a:solidFill>
                <a:srgbClr val="7F7F7F"/>
              </a:solidFill>
              <a:latin typeface="+mn-ea"/>
              <a:cs typeface="+mn-ea"/>
              <a:sym typeface="方正兰亭黑_GBK" pitchFamily="2" charset="-122"/>
            </a:endParaRPr>
          </a:p>
        </p:txBody>
      </p:sp>
      <p:grpSp>
        <p:nvGrpSpPr>
          <p:cNvPr id="29" name="组合 40"/>
          <p:cNvGrpSpPr/>
          <p:nvPr/>
        </p:nvGrpSpPr>
        <p:grpSpPr bwMode="auto">
          <a:xfrm>
            <a:off x="4946801" y="1862140"/>
            <a:ext cx="2298400" cy="2289175"/>
            <a:chOff x="0" y="0"/>
            <a:chExt cx="2882188" cy="2872143"/>
          </a:xfrm>
        </p:grpSpPr>
        <p:sp>
          <p:nvSpPr>
            <p:cNvPr id="30" name="新月形 41"/>
            <p:cNvSpPr>
              <a:spLocks noChangeArrowheads="1"/>
            </p:cNvSpPr>
            <p:nvPr/>
          </p:nvSpPr>
          <p:spPr bwMode="auto">
            <a:xfrm rot="20751297">
              <a:off x="0" y="201607"/>
              <a:ext cx="1331655" cy="2663312"/>
            </a:xfrm>
            <a:prstGeom prst="moon">
              <a:avLst>
                <a:gd name="adj" fmla="val 15190"/>
              </a:avLst>
            </a:prstGeom>
            <a:solidFill>
              <a:schemeClr val="tx2"/>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1" name="新月形 42"/>
            <p:cNvSpPr>
              <a:spLocks noChangeArrowheads="1"/>
            </p:cNvSpPr>
            <p:nvPr/>
          </p:nvSpPr>
          <p:spPr bwMode="auto">
            <a:xfrm rot="4551297">
              <a:off x="681991" y="-665827"/>
              <a:ext cx="1331655" cy="2663310"/>
            </a:xfrm>
            <a:prstGeom prst="moon">
              <a:avLst>
                <a:gd name="adj" fmla="val 15190"/>
              </a:avLst>
            </a:prstGeom>
            <a:solidFill>
              <a:schemeClr val="tx2">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2" name="新月形 43"/>
            <p:cNvSpPr>
              <a:spLocks noChangeArrowheads="1"/>
            </p:cNvSpPr>
            <p:nvPr/>
          </p:nvSpPr>
          <p:spPr bwMode="auto">
            <a:xfrm rot="9951297">
              <a:off x="1550533" y="16873"/>
              <a:ext cx="1331655" cy="2663311"/>
            </a:xfrm>
            <a:prstGeom prst="moon">
              <a:avLst>
                <a:gd name="adj" fmla="val 15190"/>
              </a:avLst>
            </a:prstGeom>
            <a:solidFill>
              <a:schemeClr val="tx2"/>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3" name="新月形 44"/>
            <p:cNvSpPr>
              <a:spLocks noChangeArrowheads="1"/>
            </p:cNvSpPr>
            <p:nvPr/>
          </p:nvSpPr>
          <p:spPr bwMode="auto">
            <a:xfrm rot="15351297">
              <a:off x="879962" y="874661"/>
              <a:ext cx="1331655" cy="2663310"/>
            </a:xfrm>
            <a:prstGeom prst="moon">
              <a:avLst>
                <a:gd name="adj" fmla="val 15190"/>
              </a:avLst>
            </a:prstGeom>
            <a:solidFill>
              <a:schemeClr val="tx2">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grpSp>
      <p:grpSp>
        <p:nvGrpSpPr>
          <p:cNvPr id="34" name="组合 45"/>
          <p:cNvGrpSpPr/>
          <p:nvPr/>
        </p:nvGrpSpPr>
        <p:grpSpPr bwMode="auto">
          <a:xfrm>
            <a:off x="1737293" y="1862140"/>
            <a:ext cx="2296814" cy="2289175"/>
            <a:chOff x="0" y="0"/>
            <a:chExt cx="2882188" cy="2872143"/>
          </a:xfrm>
        </p:grpSpPr>
        <p:sp>
          <p:nvSpPr>
            <p:cNvPr id="35" name="新月形 46"/>
            <p:cNvSpPr>
              <a:spLocks noChangeArrowheads="1"/>
            </p:cNvSpPr>
            <p:nvPr/>
          </p:nvSpPr>
          <p:spPr bwMode="auto">
            <a:xfrm rot="20751297">
              <a:off x="0" y="201607"/>
              <a:ext cx="1331655" cy="2663312"/>
            </a:xfrm>
            <a:prstGeom prst="moon">
              <a:avLst>
                <a:gd name="adj" fmla="val 15190"/>
              </a:avLst>
            </a:prstGeom>
            <a:solidFill>
              <a:schemeClr val="accent1"/>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6" name="新月形 47"/>
            <p:cNvSpPr>
              <a:spLocks noChangeArrowheads="1"/>
            </p:cNvSpPr>
            <p:nvPr/>
          </p:nvSpPr>
          <p:spPr bwMode="auto">
            <a:xfrm rot="4551297">
              <a:off x="681991" y="-665827"/>
              <a:ext cx="1331655" cy="2663310"/>
            </a:xfrm>
            <a:prstGeom prst="moon">
              <a:avLst>
                <a:gd name="adj" fmla="val 15190"/>
              </a:avLst>
            </a:prstGeom>
            <a:solidFill>
              <a:schemeClr val="accent1">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7" name="新月形 48"/>
            <p:cNvSpPr>
              <a:spLocks noChangeArrowheads="1"/>
            </p:cNvSpPr>
            <p:nvPr/>
          </p:nvSpPr>
          <p:spPr bwMode="auto">
            <a:xfrm rot="9951297">
              <a:off x="1550533" y="16873"/>
              <a:ext cx="1331655" cy="2663311"/>
            </a:xfrm>
            <a:prstGeom prst="moon">
              <a:avLst>
                <a:gd name="adj" fmla="val 15190"/>
              </a:avLst>
            </a:prstGeom>
            <a:solidFill>
              <a:schemeClr val="accent1"/>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38" name="新月形 49"/>
            <p:cNvSpPr>
              <a:spLocks noChangeArrowheads="1"/>
            </p:cNvSpPr>
            <p:nvPr/>
          </p:nvSpPr>
          <p:spPr bwMode="auto">
            <a:xfrm rot="15351297">
              <a:off x="879962" y="874661"/>
              <a:ext cx="1331655" cy="2663310"/>
            </a:xfrm>
            <a:prstGeom prst="moon">
              <a:avLst>
                <a:gd name="adj" fmla="val 15190"/>
              </a:avLst>
            </a:prstGeom>
            <a:solidFill>
              <a:schemeClr val="accent1">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grpSp>
      <p:grpSp>
        <p:nvGrpSpPr>
          <p:cNvPr id="39" name="组合 50"/>
          <p:cNvGrpSpPr/>
          <p:nvPr/>
        </p:nvGrpSpPr>
        <p:grpSpPr bwMode="auto">
          <a:xfrm>
            <a:off x="8159483" y="1862140"/>
            <a:ext cx="2298400" cy="2289175"/>
            <a:chOff x="0" y="0"/>
            <a:chExt cx="2882188" cy="2872143"/>
          </a:xfrm>
        </p:grpSpPr>
        <p:sp>
          <p:nvSpPr>
            <p:cNvPr id="40" name="新月形 51"/>
            <p:cNvSpPr>
              <a:spLocks noChangeArrowheads="1"/>
            </p:cNvSpPr>
            <p:nvPr/>
          </p:nvSpPr>
          <p:spPr bwMode="auto">
            <a:xfrm rot="20751297">
              <a:off x="0" y="201607"/>
              <a:ext cx="1331655" cy="2663312"/>
            </a:xfrm>
            <a:prstGeom prst="moon">
              <a:avLst>
                <a:gd name="adj" fmla="val 15190"/>
              </a:avLst>
            </a:prstGeom>
            <a:solidFill>
              <a:schemeClr val="accent1"/>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41" name="新月形 52"/>
            <p:cNvSpPr>
              <a:spLocks noChangeArrowheads="1"/>
            </p:cNvSpPr>
            <p:nvPr/>
          </p:nvSpPr>
          <p:spPr bwMode="auto">
            <a:xfrm rot="4551297">
              <a:off x="681991" y="-665827"/>
              <a:ext cx="1331655" cy="2663310"/>
            </a:xfrm>
            <a:prstGeom prst="moon">
              <a:avLst>
                <a:gd name="adj" fmla="val 15190"/>
              </a:avLst>
            </a:prstGeom>
            <a:solidFill>
              <a:schemeClr val="accent1">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42" name="新月形 53"/>
            <p:cNvSpPr>
              <a:spLocks noChangeArrowheads="1"/>
            </p:cNvSpPr>
            <p:nvPr/>
          </p:nvSpPr>
          <p:spPr bwMode="auto">
            <a:xfrm rot="9951297">
              <a:off x="1550533" y="16873"/>
              <a:ext cx="1331655" cy="2663311"/>
            </a:xfrm>
            <a:prstGeom prst="moon">
              <a:avLst>
                <a:gd name="adj" fmla="val 15190"/>
              </a:avLst>
            </a:prstGeom>
            <a:solidFill>
              <a:schemeClr val="accent1"/>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sp>
          <p:nvSpPr>
            <p:cNvPr id="43" name="新月形 54"/>
            <p:cNvSpPr>
              <a:spLocks noChangeArrowheads="1"/>
            </p:cNvSpPr>
            <p:nvPr/>
          </p:nvSpPr>
          <p:spPr bwMode="auto">
            <a:xfrm rot="15351297">
              <a:off x="879962" y="874661"/>
              <a:ext cx="1331655" cy="2663310"/>
            </a:xfrm>
            <a:prstGeom prst="moon">
              <a:avLst>
                <a:gd name="adj" fmla="val 15190"/>
              </a:avLst>
            </a:prstGeom>
            <a:solidFill>
              <a:schemeClr val="accent1">
                <a:lumMod val="75000"/>
              </a:schemeClr>
            </a:solidFill>
            <a:ln w="12700" cap="flat" cmpd="sng">
              <a:solidFill>
                <a:srgbClr val="FFFFFF"/>
              </a:solidFill>
              <a:bevel/>
            </a:ln>
          </p:spPr>
          <p:txBody>
            <a:bodyPr anchor="ctr"/>
            <a:lstStyle/>
            <a:p>
              <a:pPr algn="ctr"/>
              <a:endParaRPr lang="zh-CN" altLang="zh-CN" b="1" i="1">
                <a:solidFill>
                  <a:srgbClr val="FFFFFF"/>
                </a:solidFill>
                <a:latin typeface="Calibri" panose="020F0502020204030204" pitchFamily="34" charset="0"/>
                <a:cs typeface="+mn-ea"/>
                <a:sym typeface="宋体" panose="02010600030101010101" pitchFamily="2" charset="-122"/>
              </a:endParaRPr>
            </a:p>
          </p:txBody>
        </p:sp>
      </p:grpSp>
      <p:sp>
        <p:nvSpPr>
          <p:cNvPr id="2" name="标题 1"/>
          <p:cNvSpPr>
            <a:spLocks noGrp="1"/>
          </p:cNvSpPr>
          <p:nvPr>
            <p:ph type="title"/>
          </p:nvPr>
        </p:nvSpPr>
        <p:spPr/>
        <p:txBody>
          <a:bodyPr>
            <a:normAutofit fontScale="90000"/>
          </a:bodyPr>
          <a:lstStyle/>
          <a:p>
            <a:r>
              <a:rPr lang="zh-CN" altLang="en-US" dirty="0">
                <a:cs typeface="+mn-ea"/>
              </a:rPr>
              <a:t>基本模块</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p:cBhvr>
                                        <p:cTn id="7" dur="750"/>
                                        <p:tgtEl>
                                          <p:spTgt spid="29"/>
                                        </p:tgtEl>
                                      </p:cBhvr>
                                    </p:animEffect>
                                    <p:anim calcmode="lin" valueType="num">
                                      <p:cBhvr>
                                        <p:cTn id="8" dur="750" fill="hold"/>
                                        <p:tgtEl>
                                          <p:spTgt spid="29"/>
                                        </p:tgtEl>
                                        <p:attrNameLst>
                                          <p:attrName>ppt_x</p:attrName>
                                        </p:attrNameLst>
                                      </p:cBhvr>
                                      <p:tavLst>
                                        <p:tav tm="0">
                                          <p:val>
                                            <p:strVal val="#ppt_x"/>
                                          </p:val>
                                        </p:tav>
                                        <p:tav tm="100000">
                                          <p:val>
                                            <p:strVal val="#ppt_x"/>
                                          </p:val>
                                        </p:tav>
                                      </p:tavLst>
                                    </p:anim>
                                    <p:anim calcmode="lin" valueType="num">
                                      <p:cBhvr>
                                        <p:cTn id="9" dur="750" fill="hold"/>
                                        <p:tgtEl>
                                          <p:spTgt spid="29"/>
                                        </p:tgtEl>
                                        <p:attrNameLst>
                                          <p:attrName>ppt_y</p:attrName>
                                        </p:attrNameLst>
                                      </p:cBhvr>
                                      <p:tavLst>
                                        <p:tav tm="0">
                                          <p:val>
                                            <p:strVal val="#ppt_y-.1"/>
                                          </p:val>
                                        </p:tav>
                                        <p:tav tm="100000">
                                          <p:val>
                                            <p:strVal val="#ppt_y"/>
                                          </p:val>
                                        </p:tav>
                                      </p:tavLst>
                                    </p:anim>
                                  </p:childTnLst>
                                </p:cTn>
                              </p:par>
                              <p:par>
                                <p:cTn id="10" presetID="8" presetClass="emph" presetSubtype="0" repeatCount="indefinite" fill="hold" nodeType="withEffect">
                                  <p:stCondLst>
                                    <p:cond delay="0"/>
                                  </p:stCondLst>
                                  <p:childTnLst>
                                    <p:animRot by="21600000">
                                      <p:cBhvr>
                                        <p:cTn id="11" dur="2000" fill="hold"/>
                                        <p:tgtEl>
                                          <p:spTgt spid="29"/>
                                        </p:tgtEl>
                                        <p:attrNameLst>
                                          <p:attrName>r</p:attrName>
                                        </p:attrNameLst>
                                      </p:cBhvr>
                                    </p:animRo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1000" fill="hold"/>
                                        <p:tgtEl>
                                          <p:spTgt spid="34"/>
                                        </p:tgtEl>
                                        <p:attrNameLst>
                                          <p:attrName>ppt_x</p:attrName>
                                        </p:attrNameLst>
                                      </p:cBhvr>
                                      <p:tavLst>
                                        <p:tav tm="0">
                                          <p:val>
                                            <p:strVal val="1+#ppt_w/2"/>
                                          </p:val>
                                        </p:tav>
                                        <p:tav tm="100000">
                                          <p:val>
                                            <p:strVal val="#ppt_x"/>
                                          </p:val>
                                        </p:tav>
                                      </p:tavLst>
                                    </p:anim>
                                    <p:anim calcmode="lin" valueType="num">
                                      <p:cBhvr>
                                        <p:cTn id="16" dur="1000" fill="hold"/>
                                        <p:tgtEl>
                                          <p:spTgt spid="34"/>
                                        </p:tgtEl>
                                        <p:attrNameLst>
                                          <p:attrName>ppt_y</p:attrName>
                                        </p:attrNameLst>
                                      </p:cBhvr>
                                      <p:tavLst>
                                        <p:tav tm="0">
                                          <p:val>
                                            <p:strVal val="#ppt_y"/>
                                          </p:val>
                                        </p:tav>
                                        <p:tav tm="100000">
                                          <p:val>
                                            <p:strVal val="#ppt_y"/>
                                          </p:val>
                                        </p:tav>
                                      </p:tavLst>
                                    </p:anim>
                                  </p:childTnLst>
                                </p:cTn>
                              </p:par>
                              <p:par>
                                <p:cTn id="17" presetID="8" presetClass="emph" presetSubtype="0" repeatCount="indefinite" fill="hold" nodeType="withEffect">
                                  <p:stCondLst>
                                    <p:cond delay="0"/>
                                  </p:stCondLst>
                                  <p:childTnLst>
                                    <p:animRot by="21600000">
                                      <p:cBhvr>
                                        <p:cTn id="18" dur="2000" fill="hold"/>
                                        <p:tgtEl>
                                          <p:spTgt spid="34"/>
                                        </p:tgtEl>
                                        <p:attrNameLst>
                                          <p:attrName>r</p:attrName>
                                        </p:attrNameLst>
                                      </p:cBhvr>
                                    </p:animRot>
                                  </p:childTnLst>
                                </p:cTn>
                              </p:par>
                              <p:par>
                                <p:cTn id="19" presetID="2" presetClass="entr" presetSubtype="8"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1000" fill="hold"/>
                                        <p:tgtEl>
                                          <p:spTgt spid="39"/>
                                        </p:tgtEl>
                                        <p:attrNameLst>
                                          <p:attrName>ppt_x</p:attrName>
                                        </p:attrNameLst>
                                      </p:cBhvr>
                                      <p:tavLst>
                                        <p:tav tm="0">
                                          <p:val>
                                            <p:strVal val="0-#ppt_w/2"/>
                                          </p:val>
                                        </p:tav>
                                        <p:tav tm="100000">
                                          <p:val>
                                            <p:strVal val="#ppt_x"/>
                                          </p:val>
                                        </p:tav>
                                      </p:tavLst>
                                    </p:anim>
                                    <p:anim calcmode="lin" valueType="num">
                                      <p:cBhvr>
                                        <p:cTn id="22" dur="1000" fill="hold"/>
                                        <p:tgtEl>
                                          <p:spTgt spid="39"/>
                                        </p:tgtEl>
                                        <p:attrNameLst>
                                          <p:attrName>ppt_y</p:attrName>
                                        </p:attrNameLst>
                                      </p:cBhvr>
                                      <p:tavLst>
                                        <p:tav tm="0">
                                          <p:val>
                                            <p:strVal val="#ppt_y"/>
                                          </p:val>
                                        </p:tav>
                                        <p:tav tm="100000">
                                          <p:val>
                                            <p:strVal val="#ppt_y"/>
                                          </p:val>
                                        </p:tav>
                                      </p:tavLst>
                                    </p:anim>
                                  </p:childTnLst>
                                </p:cTn>
                              </p:par>
                              <p:par>
                                <p:cTn id="23" presetID="8" presetClass="emph" presetSubtype="0" repeatCount="indefinite" fill="hold" nodeType="withEffect">
                                  <p:stCondLst>
                                    <p:cond delay="0"/>
                                  </p:stCondLst>
                                  <p:childTnLst>
                                    <p:animRot by="21600000">
                                      <p:cBhvr>
                                        <p:cTn id="24" dur="2000" fill="hold"/>
                                        <p:tgtEl>
                                          <p:spTgt spid="39"/>
                                        </p:tgtEl>
                                        <p:attrNameLst>
                                          <p:attrName>r</p:attrName>
                                        </p:attrNameLst>
                                      </p:cBhvr>
                                    </p:animRo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p:cBhvr>
                                        <p:cTn id="28" dur="750"/>
                                        <p:tgtEl>
                                          <p:spTgt spid="23"/>
                                        </p:tgtEl>
                                      </p:cBhvr>
                                    </p:animEffect>
                                    <p:anim calcmode="lin" valueType="num">
                                      <p:cBhvr>
                                        <p:cTn id="29" dur="750" fill="hold"/>
                                        <p:tgtEl>
                                          <p:spTgt spid="23"/>
                                        </p:tgtEl>
                                        <p:attrNameLst>
                                          <p:attrName>ppt_x</p:attrName>
                                        </p:attrNameLst>
                                      </p:cBhvr>
                                      <p:tavLst>
                                        <p:tav tm="0">
                                          <p:val>
                                            <p:strVal val="#ppt_x"/>
                                          </p:val>
                                        </p:tav>
                                        <p:tav tm="100000">
                                          <p:val>
                                            <p:strVal val="#ppt_x"/>
                                          </p:val>
                                        </p:tav>
                                      </p:tavLst>
                                    </p:anim>
                                    <p:anim calcmode="lin" valueType="num">
                                      <p:cBhvr>
                                        <p:cTn id="30" dur="75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p:cBhvr>
                                        <p:cTn id="33" dur="750"/>
                                        <p:tgtEl>
                                          <p:spTgt spid="24"/>
                                        </p:tgtEl>
                                      </p:cBhvr>
                                    </p:animEffect>
                                    <p:anim calcmode="lin" valueType="num">
                                      <p:cBhvr>
                                        <p:cTn id="34" dur="750" fill="hold"/>
                                        <p:tgtEl>
                                          <p:spTgt spid="24"/>
                                        </p:tgtEl>
                                        <p:attrNameLst>
                                          <p:attrName>ppt_x</p:attrName>
                                        </p:attrNameLst>
                                      </p:cBhvr>
                                      <p:tavLst>
                                        <p:tav tm="0">
                                          <p:val>
                                            <p:strVal val="#ppt_x"/>
                                          </p:val>
                                        </p:tav>
                                        <p:tav tm="100000">
                                          <p:val>
                                            <p:strVal val="#ppt_x"/>
                                          </p:val>
                                        </p:tav>
                                      </p:tavLst>
                                    </p:anim>
                                    <p:anim calcmode="lin" valueType="num">
                                      <p:cBhvr>
                                        <p:cTn id="35" dur="750" fill="hold"/>
                                        <p:tgtEl>
                                          <p:spTgt spid="24"/>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p:cBhvr>
                                        <p:cTn id="39" dur="750"/>
                                        <p:tgtEl>
                                          <p:spTgt spid="25"/>
                                        </p:tgtEl>
                                      </p:cBhvr>
                                    </p:animEffect>
                                    <p:anim calcmode="lin" valueType="num">
                                      <p:cBhvr>
                                        <p:cTn id="40" dur="750" fill="hold"/>
                                        <p:tgtEl>
                                          <p:spTgt spid="25"/>
                                        </p:tgtEl>
                                        <p:attrNameLst>
                                          <p:attrName>ppt_x</p:attrName>
                                        </p:attrNameLst>
                                      </p:cBhvr>
                                      <p:tavLst>
                                        <p:tav tm="0">
                                          <p:val>
                                            <p:strVal val="#ppt_x"/>
                                          </p:val>
                                        </p:tav>
                                        <p:tav tm="100000">
                                          <p:val>
                                            <p:strVal val="#ppt_x"/>
                                          </p:val>
                                        </p:tav>
                                      </p:tavLst>
                                    </p:anim>
                                    <p:anim calcmode="lin" valueType="num">
                                      <p:cBhvr>
                                        <p:cTn id="41" dur="75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p:cBhvr>
                                        <p:cTn id="44" dur="750"/>
                                        <p:tgtEl>
                                          <p:spTgt spid="27"/>
                                        </p:tgtEl>
                                      </p:cBhvr>
                                    </p:animEffect>
                                    <p:anim calcmode="lin" valueType="num">
                                      <p:cBhvr>
                                        <p:cTn id="45" dur="750" fill="hold"/>
                                        <p:tgtEl>
                                          <p:spTgt spid="27"/>
                                        </p:tgtEl>
                                        <p:attrNameLst>
                                          <p:attrName>ppt_x</p:attrName>
                                        </p:attrNameLst>
                                      </p:cBhvr>
                                      <p:tavLst>
                                        <p:tav tm="0">
                                          <p:val>
                                            <p:strVal val="#ppt_x"/>
                                          </p:val>
                                        </p:tav>
                                        <p:tav tm="100000">
                                          <p:val>
                                            <p:strVal val="#ppt_x"/>
                                          </p:val>
                                        </p:tav>
                                      </p:tavLst>
                                    </p:anim>
                                    <p:anim calcmode="lin" valueType="num">
                                      <p:cBhvr>
                                        <p:cTn id="46" dur="750" fill="hold"/>
                                        <p:tgtEl>
                                          <p:spTgt spid="27"/>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p:cBhvr>
                                        <p:cTn id="50" dur="750"/>
                                        <p:tgtEl>
                                          <p:spTgt spid="26"/>
                                        </p:tgtEl>
                                      </p:cBhvr>
                                    </p:animEffect>
                                    <p:anim calcmode="lin" valueType="num">
                                      <p:cBhvr>
                                        <p:cTn id="51" dur="750" fill="hold"/>
                                        <p:tgtEl>
                                          <p:spTgt spid="26"/>
                                        </p:tgtEl>
                                        <p:attrNameLst>
                                          <p:attrName>ppt_x</p:attrName>
                                        </p:attrNameLst>
                                      </p:cBhvr>
                                      <p:tavLst>
                                        <p:tav tm="0">
                                          <p:val>
                                            <p:strVal val="#ppt_x"/>
                                          </p:val>
                                        </p:tav>
                                        <p:tav tm="100000">
                                          <p:val>
                                            <p:strVal val="#ppt_x"/>
                                          </p:val>
                                        </p:tav>
                                      </p:tavLst>
                                    </p:anim>
                                    <p:anim calcmode="lin" valueType="num">
                                      <p:cBhvr>
                                        <p:cTn id="52" dur="750" fill="hold"/>
                                        <p:tgtEl>
                                          <p:spTgt spid="2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p:cBhvr>
                                        <p:cTn id="55" dur="750"/>
                                        <p:tgtEl>
                                          <p:spTgt spid="28"/>
                                        </p:tgtEl>
                                      </p:cBhvr>
                                    </p:animEffect>
                                    <p:anim calcmode="lin" valueType="num">
                                      <p:cBhvr>
                                        <p:cTn id="56" dur="750" fill="hold"/>
                                        <p:tgtEl>
                                          <p:spTgt spid="28"/>
                                        </p:tgtEl>
                                        <p:attrNameLst>
                                          <p:attrName>ppt_x</p:attrName>
                                        </p:attrNameLst>
                                      </p:cBhvr>
                                      <p:tavLst>
                                        <p:tav tm="0">
                                          <p:val>
                                            <p:strVal val="#ppt_x"/>
                                          </p:val>
                                        </p:tav>
                                        <p:tav tm="100000">
                                          <p:val>
                                            <p:strVal val="#ppt_x"/>
                                          </p:val>
                                        </p:tav>
                                      </p:tavLst>
                                    </p:anim>
                                    <p:anim calcmode="lin" valueType="num">
                                      <p:cBhvr>
                                        <p:cTn id="57"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P spid="24" grpId="0" bldLvl="0" autoUpdateAnimBg="0"/>
      <p:bldP spid="25" grpId="0" bldLvl="0" autoUpdateAnimBg="0"/>
      <p:bldP spid="26" grpId="0" bldLvl="0" autoUpdateAnimBg="0"/>
      <p:bldP spid="27" grpId="0" bldLvl="0" autoUpdateAnimBg="0"/>
      <p:bldP spid="28"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cs typeface="+mn-ea"/>
              </a:rPr>
              <a:t>可选择的其他系统方案（SWOT分析）</a:t>
            </a:r>
            <a:endParaRPr lang="zh-CN" altLang="en-US" dirty="0">
              <a:cs typeface="+mn-ea"/>
            </a:endParaRPr>
          </a:p>
        </p:txBody>
      </p:sp>
      <p:sp>
        <p:nvSpPr>
          <p:cNvPr id="100" name="文本框 99"/>
          <p:cNvSpPr txBox="1"/>
          <p:nvPr/>
        </p:nvSpPr>
        <p:spPr>
          <a:xfrm>
            <a:off x="148590" y="1057910"/>
            <a:ext cx="5080000" cy="275590"/>
          </a:xfrm>
          <a:prstGeom prst="rect">
            <a:avLst/>
          </a:prstGeom>
          <a:noFill/>
          <a:ln w="9525">
            <a:noFill/>
          </a:ln>
        </p:spPr>
        <p:txBody>
          <a:bodyPr>
            <a:spAutoFit/>
          </a:bodyPr>
          <a:lstStyle/>
          <a:p>
            <a:pPr indent="0"/>
            <a:r>
              <a:rPr lang="zh-CN" sz="1200" b="0">
                <a:latin typeface="Calibri" panose="020F0502020204030204" pitchFamily="34" charset="0"/>
                <a:ea typeface="宋体" panose="02010600030101010101" pitchFamily="2" charset="-122"/>
              </a:rPr>
              <a:t>安卓版本</a:t>
            </a:r>
            <a:r>
              <a:rPr lang="en-US" sz="1200" b="0">
                <a:latin typeface="Calibri" panose="020F0502020204030204" pitchFamily="34" charset="0"/>
                <a:ea typeface="宋体" panose="02010600030101010101" pitchFamily="2" charset="-122"/>
                <a:cs typeface="Times New Roman" panose="02020603050405020304" charset="0"/>
              </a:rPr>
              <a:t>app</a:t>
            </a:r>
            <a:endParaRPr lang="zh-CN" altLang="en-US"/>
          </a:p>
        </p:txBody>
      </p:sp>
      <p:graphicFrame>
        <p:nvGraphicFramePr>
          <p:cNvPr id="2" name="表格 1"/>
          <p:cNvGraphicFramePr/>
          <p:nvPr/>
        </p:nvGraphicFramePr>
        <p:xfrm>
          <a:off x="148590" y="1333500"/>
          <a:ext cx="5411788" cy="182880"/>
        </p:xfrm>
        <a:graphic>
          <a:graphicData uri="http://schemas.openxmlformats.org/drawingml/2006/table">
            <a:tbl>
              <a:tblPr firstRow="1" bandRow="1">
                <a:tableStyleId>{5940675A-B579-460E-94D1-54222C63F5DA}</a:tableStyleId>
              </a:tblPr>
              <a:tblGrid>
                <a:gridCol w="1803400"/>
                <a:gridCol w="1803400"/>
                <a:gridCol w="1804988"/>
              </a:tblGrid>
              <a:tr h="182880">
                <a:tc row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内部能力外部因素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优势（strength）</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劣势（weakness）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开源、便宜、应用广泛丰富的硬件选择无缝结合的Google应用</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信息安全和隐私安全系统优化不成熟APP下载需要手机内存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机会（opportunity）</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市场占有率大方便快捷应用安装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利用开源的优势开发，发布后宣传力度跟上，扩大利润</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努力减小app体积做到小巧精致，留住客户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风险（threats）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同类机型用户减少维护多个版本成本高盈利需要与第三方分成</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注重app质量，根据机型的变化及时调整市场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及时删除无用功能保护用户信息，沉淀客户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6240145" y="1057910"/>
            <a:ext cx="5080000" cy="275590"/>
          </a:xfrm>
          <a:prstGeom prst="rect">
            <a:avLst/>
          </a:prstGeom>
          <a:noFill/>
          <a:ln w="9525">
            <a:noFill/>
          </a:ln>
        </p:spPr>
        <p:txBody>
          <a:bodyPr>
            <a:spAutoFit/>
          </a:bodyPr>
          <a:lstStyle/>
          <a:p>
            <a:pPr indent="0"/>
            <a:r>
              <a:rPr lang="en-US" sz="1200" b="0">
                <a:latin typeface="Calibri" panose="020F0502020204030204" pitchFamily="34" charset="0"/>
                <a:ea typeface="宋体" panose="02010600030101010101" pitchFamily="2" charset="-122"/>
                <a:cs typeface="Times New Roman" panose="02020603050405020304" charset="0"/>
              </a:rPr>
              <a:t>IOS</a:t>
            </a:r>
            <a:r>
              <a:rPr lang="zh-CN" sz="1200" b="0">
                <a:latin typeface="Calibri" panose="020F0502020204030204" pitchFamily="34" charset="0"/>
                <a:ea typeface="宋体" panose="02010600030101010101" pitchFamily="2" charset="-122"/>
              </a:rPr>
              <a:t>版本</a:t>
            </a:r>
            <a:r>
              <a:rPr lang="en-US" sz="1200" b="0">
                <a:latin typeface="Calibri" panose="020F0502020204030204" pitchFamily="34" charset="0"/>
                <a:ea typeface="宋体" panose="02010600030101010101" pitchFamily="2" charset="-122"/>
              </a:rPr>
              <a:t>app</a:t>
            </a:r>
            <a:endParaRPr lang="zh-CN" altLang="en-US"/>
          </a:p>
        </p:txBody>
      </p:sp>
      <p:graphicFrame>
        <p:nvGraphicFramePr>
          <p:cNvPr id="5" name="表格 4"/>
          <p:cNvGraphicFramePr/>
          <p:nvPr/>
        </p:nvGraphicFramePr>
        <p:xfrm>
          <a:off x="6240145" y="1333500"/>
          <a:ext cx="5411788" cy="0"/>
        </p:xfrm>
        <a:graphic>
          <a:graphicData uri="http://schemas.openxmlformats.org/drawingml/2006/table">
            <a:tbl>
              <a:tblPr firstRow="1" bandRow="1">
                <a:tableStyleId>{5940675A-B579-460E-94D1-54222C63F5DA}</a:tableStyleId>
              </a:tblPr>
              <a:tblGrid>
                <a:gridCol w="1803400"/>
                <a:gridCol w="1803400"/>
                <a:gridCol w="1804988"/>
              </a:tblGrid>
              <a:tr h="0">
                <a:tc row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内部能力外部因素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优势（strength）</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劣势（weakness）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发布统一操作流畅度高适配性优先</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发布成本高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机会（opportunity）</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营收非常容易竞争力低</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利用iPhone热度，充分利用市场</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选择合适的技术方案，降低成本</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风险（threats）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小组成员技术难度接受不了，不能再限制时间内完成任务</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注意内存管理，避免程序的崩溃</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坚持学习，注重实践，注意发布审核问题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148590" y="4239895"/>
            <a:ext cx="5080000" cy="275590"/>
          </a:xfrm>
          <a:prstGeom prst="rect">
            <a:avLst/>
          </a:prstGeom>
          <a:noFill/>
          <a:ln w="9525">
            <a:noFill/>
          </a:ln>
        </p:spPr>
        <p:txBody>
          <a:bodyPr>
            <a:spAutoFit/>
          </a:bodyPr>
          <a:lstStyle/>
          <a:p>
            <a:pPr indent="0"/>
            <a:r>
              <a:rPr lang="zh-CN" sz="1200" b="0">
                <a:latin typeface="Calibri" panose="020F0502020204030204" pitchFamily="34" charset="0"/>
                <a:ea typeface="宋体" panose="02010600030101010101" pitchFamily="2" charset="-122"/>
              </a:rPr>
              <a:t>网页</a:t>
            </a:r>
            <a:endParaRPr lang="zh-CN" altLang="en-US"/>
          </a:p>
        </p:txBody>
      </p:sp>
      <p:graphicFrame>
        <p:nvGraphicFramePr>
          <p:cNvPr id="7" name="表格 6"/>
          <p:cNvGraphicFramePr/>
          <p:nvPr/>
        </p:nvGraphicFramePr>
        <p:xfrm>
          <a:off x="148590" y="4515485"/>
          <a:ext cx="5411788" cy="0"/>
        </p:xfrm>
        <a:graphic>
          <a:graphicData uri="http://schemas.openxmlformats.org/drawingml/2006/table">
            <a:tbl>
              <a:tblPr firstRow="1" bandRow="1">
                <a:tableStyleId>{5940675A-B579-460E-94D1-54222C63F5DA}</a:tableStyleId>
              </a:tblPr>
              <a:tblGrid>
                <a:gridCol w="1803400"/>
                <a:gridCol w="1803400"/>
                <a:gridCol w="1804988"/>
              </a:tblGrid>
              <a:tr h="0">
                <a:tc row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内部能力外部因素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优势（strength）</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劣势（weakness）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跨平台不用下载安装易于维护</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受浏览器限制一断网基本没用浪费流量</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机会（opportunity）</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越来越多的人愿意通过上网获取信息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选择合适的开发硬件、软件环境</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调整浏览器的安全等级</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风险（threats）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 name="文本框 7"/>
          <p:cNvSpPr txBox="1"/>
          <p:nvPr/>
        </p:nvSpPr>
        <p:spPr>
          <a:xfrm>
            <a:off x="6240145" y="3528060"/>
            <a:ext cx="5080000" cy="275590"/>
          </a:xfrm>
          <a:prstGeom prst="rect">
            <a:avLst/>
          </a:prstGeom>
          <a:noFill/>
          <a:ln w="9525">
            <a:noFill/>
          </a:ln>
        </p:spPr>
        <p:txBody>
          <a:bodyPr>
            <a:spAutoFit/>
          </a:bodyPr>
          <a:lstStyle/>
          <a:p>
            <a:pPr indent="0"/>
            <a:r>
              <a:rPr lang="zh-CN" sz="1200" b="0">
                <a:latin typeface="Calibri" panose="020F0502020204030204" pitchFamily="34" charset="0"/>
                <a:ea typeface="宋体" panose="02010600030101010101" pitchFamily="2" charset="-122"/>
              </a:rPr>
              <a:t>微信小程序</a:t>
            </a:r>
            <a:endParaRPr lang="zh-CN" altLang="en-US"/>
          </a:p>
        </p:txBody>
      </p:sp>
      <p:graphicFrame>
        <p:nvGraphicFramePr>
          <p:cNvPr id="9" name="表格 8"/>
          <p:cNvGraphicFramePr/>
          <p:nvPr/>
        </p:nvGraphicFramePr>
        <p:xfrm>
          <a:off x="6240145" y="3803650"/>
          <a:ext cx="5418138" cy="0"/>
        </p:xfrm>
        <a:graphic>
          <a:graphicData uri="http://schemas.openxmlformats.org/drawingml/2006/table">
            <a:tbl>
              <a:tblPr firstRow="1" bandRow="1">
                <a:tableStyleId>{5940675A-B579-460E-94D1-54222C63F5DA}</a:tableStyleId>
              </a:tblPr>
              <a:tblGrid>
                <a:gridCol w="1811338"/>
                <a:gridCol w="1797050"/>
                <a:gridCol w="1809750"/>
              </a:tblGrid>
              <a:tr h="0">
                <a:tc rowSpan="2">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 内部能力 外部因素</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优势（strength）</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劣势（weakness）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1、无需安装、随用随点2、兼容性强3、开发成本低4、丰富的组件和API </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1、开放性低、受控于微信2、体验不及app、有留存3、微信小程序只支持移动端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机会（opportunity）</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WO</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巨大流量入口技术较为成熟满足客户新鲜感体验</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在小程序框架内，专注做低频、刚需的产品，扩大渠道用户</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小程序使用成熟的H5做轻量级的广告游戏等营销获客</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风险（threats）</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ST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WT</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数据安全较低自有度受制于腾讯对自家产品造成冲击</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利用小程序的便捷性向APP引流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APP与小程序并行，APP做高频、严密的场景</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6149331" y="2057400"/>
            <a:ext cx="5013393" cy="3693882"/>
            <a:chOff x="6149336" y="2057400"/>
            <a:chExt cx="5014046" cy="3693882"/>
          </a:xfrm>
        </p:grpSpPr>
        <p:grpSp>
          <p:nvGrpSpPr>
            <p:cNvPr id="28" name="组合 27"/>
            <p:cNvGrpSpPr/>
            <p:nvPr/>
          </p:nvGrpSpPr>
          <p:grpSpPr>
            <a:xfrm>
              <a:off x="6149336" y="2057400"/>
              <a:ext cx="1794404" cy="3693882"/>
              <a:chOff x="1595744" y="1504948"/>
              <a:chExt cx="2109927" cy="4343402"/>
            </a:xfrm>
          </p:grpSpPr>
          <p:grpSp>
            <p:nvGrpSpPr>
              <p:cNvPr id="29" name="组合 28"/>
              <p:cNvGrpSpPr/>
              <p:nvPr/>
            </p:nvGrpSpPr>
            <p:grpSpPr>
              <a:xfrm>
                <a:off x="1595744" y="1504948"/>
                <a:ext cx="2109927" cy="4343402"/>
                <a:chOff x="1595744" y="1504948"/>
                <a:chExt cx="2109927" cy="4343402"/>
              </a:xfrm>
            </p:grpSpPr>
            <p:grpSp>
              <p:nvGrpSpPr>
                <p:cNvPr id="36" name="组合 35"/>
                <p:cNvGrpSpPr/>
                <p:nvPr/>
              </p:nvGrpSpPr>
              <p:grpSpPr>
                <a:xfrm>
                  <a:off x="1595744" y="1504948"/>
                  <a:ext cx="1718965" cy="1546248"/>
                  <a:chOff x="1800523" y="1479548"/>
                  <a:chExt cx="1718965" cy="1546248"/>
                </a:xfrm>
                <a:solidFill>
                  <a:srgbClr val="494951"/>
                </a:solidFill>
              </p:grpSpPr>
              <p:sp>
                <p:nvSpPr>
                  <p:cNvPr id="41" name="同侧圆角矩形 40"/>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同侧圆角矩形 41"/>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同侧圆角矩形 42"/>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同侧圆角矩形 43"/>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圆角矩形 36"/>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1788546" y="2120899"/>
                <a:ext cx="1746250" cy="3092451"/>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9368978" y="2057400"/>
              <a:ext cx="1794404" cy="3693882"/>
              <a:chOff x="1595744" y="1504948"/>
              <a:chExt cx="2109927" cy="4343402"/>
            </a:xfrm>
          </p:grpSpPr>
          <p:grpSp>
            <p:nvGrpSpPr>
              <p:cNvPr id="46" name="组合 45"/>
              <p:cNvGrpSpPr/>
              <p:nvPr/>
            </p:nvGrpSpPr>
            <p:grpSpPr>
              <a:xfrm>
                <a:off x="1595744" y="1504948"/>
                <a:ext cx="2109927" cy="4343402"/>
                <a:chOff x="1595744" y="1504948"/>
                <a:chExt cx="2109927" cy="4343402"/>
              </a:xfrm>
            </p:grpSpPr>
            <p:grpSp>
              <p:nvGrpSpPr>
                <p:cNvPr id="53" name="组合 52"/>
                <p:cNvGrpSpPr/>
                <p:nvPr/>
              </p:nvGrpSpPr>
              <p:grpSpPr>
                <a:xfrm>
                  <a:off x="1595744" y="1504948"/>
                  <a:ext cx="1718965" cy="1546248"/>
                  <a:chOff x="1800523" y="1479548"/>
                  <a:chExt cx="1718965" cy="1546248"/>
                </a:xfrm>
                <a:solidFill>
                  <a:srgbClr val="494951"/>
                </a:solidFill>
              </p:grpSpPr>
              <p:sp>
                <p:nvSpPr>
                  <p:cNvPr id="58" name="同侧圆角矩形 57"/>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同侧圆角矩形 58"/>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同侧圆角矩形 59"/>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同侧圆角矩形 60"/>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圆角矩形 53"/>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矩形 47"/>
              <p:cNvSpPr/>
              <p:nvPr/>
            </p:nvSpPr>
            <p:spPr>
              <a:xfrm>
                <a:off x="1788546" y="2120899"/>
                <a:ext cx="1746250" cy="3092451"/>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 name="组合 10"/>
          <p:cNvGrpSpPr/>
          <p:nvPr/>
        </p:nvGrpSpPr>
        <p:grpSpPr>
          <a:xfrm>
            <a:off x="7581978" y="1583925"/>
            <a:ext cx="2190549" cy="4509954"/>
            <a:chOff x="1595744" y="1504948"/>
            <a:chExt cx="2109927" cy="4343402"/>
          </a:xfrm>
        </p:grpSpPr>
        <p:grpSp>
          <p:nvGrpSpPr>
            <p:cNvPr id="12" name="组合 11"/>
            <p:cNvGrpSpPr/>
            <p:nvPr/>
          </p:nvGrpSpPr>
          <p:grpSpPr>
            <a:xfrm>
              <a:off x="1595744" y="1504948"/>
              <a:ext cx="2109927" cy="4343402"/>
              <a:chOff x="1595744" y="1504948"/>
              <a:chExt cx="2109927" cy="4343402"/>
            </a:xfrm>
          </p:grpSpPr>
          <p:grpSp>
            <p:nvGrpSpPr>
              <p:cNvPr id="19" name="组合 18"/>
              <p:cNvGrpSpPr/>
              <p:nvPr/>
            </p:nvGrpSpPr>
            <p:grpSpPr>
              <a:xfrm>
                <a:off x="1595744" y="1504948"/>
                <a:ext cx="1718965" cy="1546248"/>
                <a:chOff x="1800523" y="1479548"/>
                <a:chExt cx="1718965" cy="1546248"/>
              </a:xfrm>
              <a:solidFill>
                <a:srgbClr val="494951"/>
              </a:solidFill>
            </p:grpSpPr>
            <p:sp>
              <p:nvSpPr>
                <p:cNvPr id="24" name="同侧圆角矩形 23"/>
                <p:cNvSpPr/>
                <p:nvPr/>
              </p:nvSpPr>
              <p:spPr>
                <a:xfrm>
                  <a:off x="3251803" y="1479548"/>
                  <a:ext cx="267685" cy="244475"/>
                </a:xfrm>
                <a:prstGeom prst="round2SameRect">
                  <a:avLst>
                    <a:gd name="adj1" fmla="val 984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同侧圆角矩形 24"/>
                <p:cNvSpPr/>
                <p:nvPr/>
              </p:nvSpPr>
              <p:spPr>
                <a:xfrm rot="16200000">
                  <a:off x="1821708" y="2055264"/>
                  <a:ext cx="202105"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同侧圆角矩形 25"/>
                <p:cNvSpPr/>
                <p:nvPr/>
              </p:nvSpPr>
              <p:spPr>
                <a:xfrm rot="16200000">
                  <a:off x="1840232" y="2455840"/>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同侧圆角矩形 26"/>
                <p:cNvSpPr/>
                <p:nvPr/>
              </p:nvSpPr>
              <p:spPr>
                <a:xfrm rot="16200000">
                  <a:off x="1840233" y="2821029"/>
                  <a:ext cx="165058" cy="244475"/>
                </a:xfrm>
                <a:prstGeom prst="round2SameRect">
                  <a:avLst>
                    <a:gd name="adj1" fmla="val 119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圆角矩形 19"/>
              <p:cNvSpPr/>
              <p:nvPr/>
            </p:nvSpPr>
            <p:spPr>
              <a:xfrm rot="16200000">
                <a:off x="501671" y="2644350"/>
                <a:ext cx="4320000" cy="2088000"/>
              </a:xfrm>
              <a:prstGeom prst="roundRect">
                <a:avLst>
                  <a:gd name="adj" fmla="val 14809"/>
                </a:avLst>
              </a:prstGeom>
              <a:solidFill>
                <a:srgbClr val="D8DBD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rot="16200000">
                <a:off x="554471" y="2690766"/>
                <a:ext cx="4214400" cy="1995168"/>
              </a:xfrm>
              <a:prstGeom prst="roundRect">
                <a:avLst>
                  <a:gd name="adj" fmla="val 13725"/>
                </a:avLst>
              </a:prstGeom>
              <a:solidFill>
                <a:schemeClr val="bg1">
                  <a:lumMod val="95000"/>
                </a:schemeClr>
              </a:solidFill>
              <a:ln w="19050">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468571" y="5336102"/>
                <a:ext cx="347150" cy="347150"/>
              </a:xfrm>
              <a:prstGeom prst="ellipse">
                <a:avLst/>
              </a:prstGeom>
              <a:solidFill>
                <a:srgbClr val="DDDEE0"/>
              </a:solidFill>
              <a:ln w="19050">
                <a:solidFill>
                  <a:srgbClr val="A4A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464535" y="1853651"/>
                <a:ext cx="354806" cy="45793"/>
              </a:xfrm>
              <a:prstGeom prst="roundRect">
                <a:avLst>
                  <a:gd name="adj" fmla="val 50000"/>
                </a:avLst>
              </a:prstGeom>
              <a:solidFill>
                <a:srgbClr val="4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1788546" y="2120900"/>
              <a:ext cx="1746250" cy="309245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999386" y="2026664"/>
            <a:ext cx="1799766" cy="1800000"/>
            <a:chOff x="998722" y="2077464"/>
            <a:chExt cx="1800000" cy="1800000"/>
          </a:xfrm>
        </p:grpSpPr>
        <p:sp>
          <p:nvSpPr>
            <p:cNvPr id="64" name="椭圆 63"/>
            <p:cNvSpPr/>
            <p:nvPr/>
          </p:nvSpPr>
          <p:spPr>
            <a:xfrm>
              <a:off x="998722" y="2077464"/>
              <a:ext cx="1800000" cy="1800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弧形 61"/>
            <p:cNvSpPr/>
            <p:nvPr/>
          </p:nvSpPr>
          <p:spPr>
            <a:xfrm>
              <a:off x="998722" y="2077464"/>
              <a:ext cx="1800000" cy="1800000"/>
            </a:xfrm>
            <a:prstGeom prst="arc">
              <a:avLst>
                <a:gd name="adj1" fmla="val 16200000"/>
                <a:gd name="adj2" fmla="val 15970888"/>
              </a:avLst>
            </a:prstGeom>
            <a:ln w="1270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6" name="组合 75"/>
          <p:cNvGrpSpPr/>
          <p:nvPr/>
        </p:nvGrpSpPr>
        <p:grpSpPr>
          <a:xfrm>
            <a:off x="3580515" y="2026664"/>
            <a:ext cx="1799766" cy="1800000"/>
            <a:chOff x="3580187" y="2077464"/>
            <a:chExt cx="1800000" cy="1800000"/>
          </a:xfrm>
        </p:grpSpPr>
        <p:sp>
          <p:nvSpPr>
            <p:cNvPr id="65" name="椭圆 64"/>
            <p:cNvSpPr/>
            <p:nvPr/>
          </p:nvSpPr>
          <p:spPr>
            <a:xfrm>
              <a:off x="3580187" y="2077464"/>
              <a:ext cx="1800000" cy="1800000"/>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弧形 62"/>
            <p:cNvSpPr/>
            <p:nvPr/>
          </p:nvSpPr>
          <p:spPr>
            <a:xfrm>
              <a:off x="3580187" y="2077464"/>
              <a:ext cx="1800000" cy="1800000"/>
            </a:xfrm>
            <a:prstGeom prst="arc">
              <a:avLst>
                <a:gd name="adj1" fmla="val 16200000"/>
                <a:gd name="adj2" fmla="val 16181314"/>
              </a:avLst>
            </a:prstGeom>
            <a:ln w="12700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5" name="组合 74"/>
          <p:cNvGrpSpPr/>
          <p:nvPr/>
        </p:nvGrpSpPr>
        <p:grpSpPr>
          <a:xfrm>
            <a:off x="1270572" y="2297885"/>
            <a:ext cx="1257394" cy="1257558"/>
            <a:chOff x="1269943" y="2348685"/>
            <a:chExt cx="1257558" cy="1257558"/>
          </a:xfrm>
        </p:grpSpPr>
        <p:sp>
          <p:nvSpPr>
            <p:cNvPr id="68" name="椭圆 67"/>
            <p:cNvSpPr/>
            <p:nvPr/>
          </p:nvSpPr>
          <p:spPr>
            <a:xfrm>
              <a:off x="1269943" y="2348685"/>
              <a:ext cx="1257558" cy="125755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743763" y="2654885"/>
              <a:ext cx="309920" cy="645160"/>
            </a:xfrm>
            <a:prstGeom prst="rect">
              <a:avLst/>
            </a:prstGeom>
          </p:spPr>
          <p:txBody>
            <a:bodyPr wrap="none" anchor="ctr">
              <a:spAutoFit/>
            </a:bodyPr>
            <a:lstStyle/>
            <a:p>
              <a:pPr algn="ctr"/>
              <a:endParaRPr lang="zh-CN" altLang="en-US" sz="3600" dirty="0">
                <a:solidFill>
                  <a:schemeClr val="bg1"/>
                </a:solidFill>
              </a:endParaRPr>
            </a:p>
          </p:txBody>
        </p:sp>
      </p:grpSp>
      <p:grpSp>
        <p:nvGrpSpPr>
          <p:cNvPr id="72" name="组合 71"/>
          <p:cNvGrpSpPr/>
          <p:nvPr/>
        </p:nvGrpSpPr>
        <p:grpSpPr>
          <a:xfrm>
            <a:off x="3851701" y="2297885"/>
            <a:ext cx="1257394" cy="1257558"/>
            <a:chOff x="3862790" y="2348685"/>
            <a:chExt cx="1257558" cy="1257558"/>
          </a:xfrm>
        </p:grpSpPr>
        <p:sp>
          <p:nvSpPr>
            <p:cNvPr id="69" name="椭圆 68"/>
            <p:cNvSpPr/>
            <p:nvPr/>
          </p:nvSpPr>
          <p:spPr>
            <a:xfrm>
              <a:off x="3862790" y="2348685"/>
              <a:ext cx="1257558" cy="12575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313846" y="2677746"/>
              <a:ext cx="309920" cy="645160"/>
            </a:xfrm>
            <a:prstGeom prst="rect">
              <a:avLst/>
            </a:prstGeom>
          </p:spPr>
          <p:txBody>
            <a:bodyPr wrap="none" anchor="ctr">
              <a:spAutoFit/>
            </a:bodyPr>
            <a:lstStyle/>
            <a:p>
              <a:pPr algn="ctr"/>
              <a:endParaRPr lang="zh-CN" altLang="en-US" sz="3600" dirty="0">
                <a:solidFill>
                  <a:schemeClr val="bg1"/>
                </a:solidFill>
              </a:endParaRPr>
            </a:p>
          </p:txBody>
        </p:sp>
      </p:grpSp>
      <p:sp>
        <p:nvSpPr>
          <p:cNvPr id="70" name="矩形 69"/>
          <p:cNvSpPr/>
          <p:nvPr/>
        </p:nvSpPr>
        <p:spPr>
          <a:xfrm>
            <a:off x="804545" y="4331970"/>
            <a:ext cx="2188845" cy="1706880"/>
          </a:xfrm>
          <a:prstGeom prst="rect">
            <a:avLst/>
          </a:prstGeom>
        </p:spPr>
        <p:txBody>
          <a:bodyPr wrap="square">
            <a:spAutoFit/>
          </a:bodyPr>
          <a:lstStyle/>
          <a:p>
            <a:pPr algn="ctr">
              <a:lnSpc>
                <a:spcPct val="150000"/>
              </a:lnSpc>
              <a:spcAft>
                <a:spcPts val="600"/>
              </a:spcAft>
            </a:pPr>
            <a:r>
              <a:rPr lang="zh-CN" sz="1000" dirty="0">
                <a:solidFill>
                  <a:schemeClr val="tx1">
                    <a:lumMod val="50000"/>
                    <a:lumOff val="50000"/>
                  </a:schemeClr>
                </a:solidFill>
                <a:latin typeface="+mn-ea"/>
              </a:rPr>
              <a:t>预计项目工作时间3个月</a:t>
            </a:r>
            <a:endParaRPr lang="zh-CN" sz="1000" dirty="0">
              <a:solidFill>
                <a:schemeClr val="tx1">
                  <a:lumMod val="50000"/>
                  <a:lumOff val="50000"/>
                </a:schemeClr>
              </a:solidFill>
              <a:latin typeface="+mn-ea"/>
            </a:endParaRPr>
          </a:p>
          <a:p>
            <a:pPr algn="ctr">
              <a:lnSpc>
                <a:spcPct val="150000"/>
              </a:lnSpc>
              <a:spcAft>
                <a:spcPts val="600"/>
              </a:spcAft>
            </a:pPr>
            <a:r>
              <a:rPr lang="zh-CN" sz="1000" dirty="0">
                <a:solidFill>
                  <a:schemeClr val="tx1">
                    <a:lumMod val="50000"/>
                    <a:lumOff val="50000"/>
                  </a:schemeClr>
                </a:solidFill>
                <a:latin typeface="+mn-ea"/>
              </a:rPr>
              <a:t>17（时薪）*1.5（每日工作小时）*30（一个月的时间）*3（月数）*4（人数）=9180</a:t>
            </a:r>
            <a:endParaRPr lang="zh-CN" sz="1000" dirty="0">
              <a:solidFill>
                <a:schemeClr val="tx1">
                  <a:lumMod val="50000"/>
                  <a:lumOff val="50000"/>
                </a:schemeClr>
              </a:solidFill>
              <a:latin typeface="+mn-ea"/>
            </a:endParaRPr>
          </a:p>
          <a:p>
            <a:pPr algn="ctr">
              <a:lnSpc>
                <a:spcPct val="150000"/>
              </a:lnSpc>
              <a:spcAft>
                <a:spcPts val="600"/>
              </a:spcAft>
            </a:pPr>
            <a:r>
              <a:rPr lang="zh-CN" sz="1000" dirty="0">
                <a:solidFill>
                  <a:schemeClr val="tx1">
                    <a:lumMod val="50000"/>
                    <a:lumOff val="50000"/>
                  </a:schemeClr>
                </a:solidFill>
                <a:latin typeface="+mn-ea"/>
              </a:rPr>
              <a:t>服务器预计70元。</a:t>
            </a:r>
            <a:endParaRPr lang="zh-CN" sz="1000" dirty="0">
              <a:solidFill>
                <a:schemeClr val="tx1">
                  <a:lumMod val="50000"/>
                  <a:lumOff val="50000"/>
                </a:schemeClr>
              </a:solidFill>
              <a:latin typeface="+mn-ea"/>
            </a:endParaRPr>
          </a:p>
          <a:p>
            <a:pPr algn="ctr">
              <a:lnSpc>
                <a:spcPct val="150000"/>
              </a:lnSpc>
              <a:spcAft>
                <a:spcPts val="600"/>
              </a:spcAft>
            </a:pPr>
            <a:r>
              <a:rPr lang="zh-CN" sz="1000" dirty="0">
                <a:solidFill>
                  <a:schemeClr val="tx1">
                    <a:lumMod val="50000"/>
                    <a:lumOff val="50000"/>
                  </a:schemeClr>
                </a:solidFill>
                <a:latin typeface="+mn-ea"/>
              </a:rPr>
              <a:t>合计需支出9250。</a:t>
            </a:r>
            <a:endParaRPr lang="zh-CN" sz="1000" dirty="0">
              <a:solidFill>
                <a:schemeClr val="tx1">
                  <a:lumMod val="50000"/>
                  <a:lumOff val="50000"/>
                </a:schemeClr>
              </a:solidFill>
              <a:latin typeface="+mn-ea"/>
            </a:endParaRPr>
          </a:p>
        </p:txBody>
      </p:sp>
      <p:sp>
        <p:nvSpPr>
          <p:cNvPr id="79" name="矩形 78"/>
          <p:cNvSpPr/>
          <p:nvPr/>
        </p:nvSpPr>
        <p:spPr>
          <a:xfrm>
            <a:off x="1179195" y="2669540"/>
            <a:ext cx="1440180" cy="645160"/>
          </a:xfrm>
          <a:prstGeom prst="rect">
            <a:avLst/>
          </a:prstGeom>
        </p:spPr>
        <p:txBody>
          <a:bodyPr wrap="square">
            <a:spAutoFit/>
          </a:bodyPr>
          <a:lstStyle/>
          <a:p>
            <a:pPr algn="ctr"/>
            <a:r>
              <a:rPr smtClean="0">
                <a:solidFill>
                  <a:schemeClr val="bg1"/>
                </a:solidFill>
                <a:latin typeface="+mj-ea"/>
                <a:ea typeface="+mj-ea"/>
              </a:rPr>
              <a:t>投资及效益分析</a:t>
            </a:r>
            <a:endParaRPr smtClean="0">
              <a:solidFill>
                <a:schemeClr val="bg1"/>
              </a:solidFill>
              <a:latin typeface="+mj-ea"/>
              <a:ea typeface="+mj-ea"/>
            </a:endParaRPr>
          </a:p>
        </p:txBody>
      </p:sp>
      <p:sp>
        <p:nvSpPr>
          <p:cNvPr id="80" name="矩形 79"/>
          <p:cNvSpPr/>
          <p:nvPr/>
        </p:nvSpPr>
        <p:spPr>
          <a:xfrm>
            <a:off x="3758565" y="2626995"/>
            <a:ext cx="1444625" cy="645160"/>
          </a:xfrm>
          <a:prstGeom prst="rect">
            <a:avLst/>
          </a:prstGeom>
        </p:spPr>
        <p:txBody>
          <a:bodyPr wrap="square">
            <a:spAutoFit/>
          </a:bodyPr>
          <a:lstStyle/>
          <a:p>
            <a:pPr algn="ctr"/>
            <a:r>
              <a:rPr smtClean="0">
                <a:solidFill>
                  <a:schemeClr val="bg1"/>
                </a:solidFill>
                <a:latin typeface="+mj-ea"/>
                <a:ea typeface="+mj-ea"/>
              </a:rPr>
              <a:t>社会因素</a:t>
            </a:r>
            <a:endParaRPr smtClean="0">
              <a:solidFill>
                <a:schemeClr val="bg1"/>
              </a:solidFill>
              <a:latin typeface="+mj-ea"/>
              <a:ea typeface="+mj-ea"/>
            </a:endParaRPr>
          </a:p>
          <a:p>
            <a:pPr algn="ctr"/>
            <a:r>
              <a:rPr smtClean="0">
                <a:solidFill>
                  <a:schemeClr val="bg1"/>
                </a:solidFill>
                <a:latin typeface="+mj-ea"/>
                <a:ea typeface="+mj-ea"/>
              </a:rPr>
              <a:t>可行性分析</a:t>
            </a:r>
            <a:endParaRPr smtClean="0">
              <a:solidFill>
                <a:schemeClr val="bg1"/>
              </a:solidFill>
              <a:latin typeface="+mj-ea"/>
              <a:ea typeface="+mj-ea"/>
            </a:endParaRPr>
          </a:p>
        </p:txBody>
      </p:sp>
      <p:sp>
        <p:nvSpPr>
          <p:cNvPr id="3" name="标题 2"/>
          <p:cNvSpPr>
            <a:spLocks noGrp="1"/>
          </p:cNvSpPr>
          <p:nvPr>
            <p:ph type="title"/>
          </p:nvPr>
        </p:nvSpPr>
        <p:spPr/>
        <p:txBody>
          <a:bodyPr>
            <a:normAutofit fontScale="90000"/>
          </a:bodyPr>
          <a:lstStyle/>
          <a:p>
            <a:r>
              <a:rPr lang="zh-CN" altLang="en-US" dirty="0">
                <a:cs typeface="+mn-ea"/>
              </a:rPr>
              <a:t>其他分析</a:t>
            </a:r>
            <a:endParaRPr lang="zh-CN" altLang="en-US" dirty="0">
              <a:cs typeface="+mn-ea"/>
            </a:endParaRPr>
          </a:p>
        </p:txBody>
      </p:sp>
      <p:sp>
        <p:nvSpPr>
          <p:cNvPr id="2" name="矩形 1"/>
          <p:cNvSpPr/>
          <p:nvPr/>
        </p:nvSpPr>
        <p:spPr>
          <a:xfrm>
            <a:off x="3362960" y="4331970"/>
            <a:ext cx="2188845" cy="1091565"/>
          </a:xfrm>
          <a:prstGeom prst="rect">
            <a:avLst/>
          </a:prstGeom>
        </p:spPr>
        <p:txBody>
          <a:bodyPr wrap="square">
            <a:spAutoFit/>
          </a:bodyPr>
          <a:lstStyle/>
          <a:p>
            <a:pPr algn="ctr">
              <a:lnSpc>
                <a:spcPct val="150000"/>
              </a:lnSpc>
              <a:spcAft>
                <a:spcPts val="600"/>
              </a:spcAft>
            </a:pPr>
            <a:r>
              <a:rPr lang="zh-CN" sz="1000" dirty="0">
                <a:solidFill>
                  <a:schemeClr val="tx1">
                    <a:lumMod val="50000"/>
                    <a:lumOff val="50000"/>
                  </a:schemeClr>
                </a:solidFill>
                <a:latin typeface="+mn-ea"/>
              </a:rPr>
              <a:t>软件由组员自主命题，自主开发，不存在侵犯版权问题，且不会泄露用户的个人信息。</a:t>
            </a:r>
            <a:endParaRPr lang="zh-CN" sz="1000" dirty="0">
              <a:solidFill>
                <a:schemeClr val="tx1">
                  <a:lumMod val="50000"/>
                  <a:lumOff val="50000"/>
                </a:schemeClr>
              </a:solidFill>
              <a:latin typeface="+mn-ea"/>
            </a:endParaRPr>
          </a:p>
          <a:p>
            <a:pPr algn="ctr">
              <a:lnSpc>
                <a:spcPct val="150000"/>
              </a:lnSpc>
              <a:spcAft>
                <a:spcPts val="600"/>
              </a:spcAft>
            </a:pPr>
            <a:r>
              <a:rPr lang="zh-CN" sz="1000" dirty="0">
                <a:solidFill>
                  <a:schemeClr val="tx1">
                    <a:lumMod val="50000"/>
                    <a:lumOff val="50000"/>
                  </a:schemeClr>
                </a:solidFill>
                <a:latin typeface="+mn-ea"/>
              </a:rPr>
              <a:t>便于用户平常生活使用。</a:t>
            </a:r>
            <a:endParaRPr lang="zh-CN" sz="1000" dirty="0">
              <a:solidFill>
                <a:schemeClr val="tx1">
                  <a:lumMod val="50000"/>
                  <a:lumOff val="50000"/>
                </a:schemeClr>
              </a:solidFill>
              <a:latin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1000"/>
                                        <p:tgtEl>
                                          <p:spTgt spid="78"/>
                                        </p:tgtEl>
                                      </p:cBhvr>
                                    </p:animEffect>
                                    <p:anim calcmode="lin" valueType="num">
                                      <p:cBhvr>
                                        <p:cTn id="14" dur="1000" fill="hold"/>
                                        <p:tgtEl>
                                          <p:spTgt spid="78"/>
                                        </p:tgtEl>
                                        <p:attrNameLst>
                                          <p:attrName>ppt_x</p:attrName>
                                        </p:attrNameLst>
                                      </p:cBhvr>
                                      <p:tavLst>
                                        <p:tav tm="0">
                                          <p:val>
                                            <p:strVal val="#ppt_x"/>
                                          </p:val>
                                        </p:tav>
                                        <p:tav tm="100000">
                                          <p:val>
                                            <p:strVal val="#ppt_x"/>
                                          </p:val>
                                        </p:tav>
                                      </p:tavLst>
                                    </p:anim>
                                    <p:anim calcmode="lin" valueType="num">
                                      <p:cBhvr>
                                        <p:cTn id="15" dur="900" decel="100000" fill="hold"/>
                                        <p:tgtEl>
                                          <p:spTgt spid="7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8"/>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 calcmode="lin" valueType="num">
                                      <p:cBhvr>
                                        <p:cTn id="22" dur="500" fill="hold"/>
                                        <p:tgtEl>
                                          <p:spTgt spid="77"/>
                                        </p:tgtEl>
                                        <p:attrNameLst>
                                          <p:attrName>style.rotation</p:attrName>
                                        </p:attrNameLst>
                                      </p:cBhvr>
                                      <p:tavLst>
                                        <p:tav tm="0">
                                          <p:val>
                                            <p:fltVal val="360"/>
                                          </p:val>
                                        </p:tav>
                                        <p:tav tm="100000">
                                          <p:val>
                                            <p:fltVal val="0"/>
                                          </p:val>
                                        </p:tav>
                                      </p:tavLst>
                                    </p:anim>
                                    <p:animEffect transition="in" filter="fade">
                                      <p:cBhvr>
                                        <p:cTn id="23" dur="500"/>
                                        <p:tgtEl>
                                          <p:spTgt spid="77"/>
                                        </p:tgtEl>
                                      </p:cBhvr>
                                    </p:animEffect>
                                  </p:childTnLst>
                                </p:cTn>
                              </p:par>
                              <p:par>
                                <p:cTn id="24" presetID="53" presetClass="entr" presetSubtype="16" fill="hold" nodeType="withEffect">
                                  <p:stCondLst>
                                    <p:cond delay="250"/>
                                  </p:stCondLst>
                                  <p:childTnLst>
                                    <p:set>
                                      <p:cBhvr>
                                        <p:cTn id="25" dur="1" fill="hold">
                                          <p:stCondLst>
                                            <p:cond delay="0"/>
                                          </p:stCondLst>
                                        </p:cTn>
                                        <p:tgtEl>
                                          <p:spTgt spid="75"/>
                                        </p:tgtEl>
                                        <p:attrNameLst>
                                          <p:attrName>style.visibility</p:attrName>
                                        </p:attrNameLst>
                                      </p:cBhvr>
                                      <p:to>
                                        <p:strVal val="visible"/>
                                      </p:to>
                                    </p:set>
                                    <p:anim calcmode="lin" valueType="num">
                                      <p:cBhvr>
                                        <p:cTn id="26" dur="500" fill="hold"/>
                                        <p:tgtEl>
                                          <p:spTgt spid="75"/>
                                        </p:tgtEl>
                                        <p:attrNameLst>
                                          <p:attrName>ppt_w</p:attrName>
                                        </p:attrNameLst>
                                      </p:cBhvr>
                                      <p:tavLst>
                                        <p:tav tm="0">
                                          <p:val>
                                            <p:fltVal val="0"/>
                                          </p:val>
                                        </p:tav>
                                        <p:tav tm="100000">
                                          <p:val>
                                            <p:strVal val="#ppt_w"/>
                                          </p:val>
                                        </p:tav>
                                      </p:tavLst>
                                    </p:anim>
                                    <p:anim calcmode="lin" valueType="num">
                                      <p:cBhvr>
                                        <p:cTn id="27" dur="500" fill="hold"/>
                                        <p:tgtEl>
                                          <p:spTgt spid="75"/>
                                        </p:tgtEl>
                                        <p:attrNameLst>
                                          <p:attrName>ppt_h</p:attrName>
                                        </p:attrNameLst>
                                      </p:cBhvr>
                                      <p:tavLst>
                                        <p:tav tm="0">
                                          <p:val>
                                            <p:fltVal val="0"/>
                                          </p:val>
                                        </p:tav>
                                        <p:tav tm="100000">
                                          <p:val>
                                            <p:strVal val="#ppt_h"/>
                                          </p:val>
                                        </p:tav>
                                      </p:tavLst>
                                    </p:anim>
                                    <p:animEffect transition="in" filter="fade">
                                      <p:cBhvr>
                                        <p:cTn id="28" dur="500"/>
                                        <p:tgtEl>
                                          <p:spTgt spid="75"/>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79"/>
                                        </p:tgtEl>
                                        <p:attrNameLst>
                                          <p:attrName>style.visibility</p:attrName>
                                        </p:attrNameLst>
                                      </p:cBhvr>
                                      <p:to>
                                        <p:strVal val="visible"/>
                                      </p:to>
                                    </p:set>
                                    <p:anim calcmode="lin" valueType="num">
                                      <p:cBhvr>
                                        <p:cTn id="31" dur="500" fill="hold"/>
                                        <p:tgtEl>
                                          <p:spTgt spid="79"/>
                                        </p:tgtEl>
                                        <p:attrNameLst>
                                          <p:attrName>ppt_w</p:attrName>
                                        </p:attrNameLst>
                                      </p:cBhvr>
                                      <p:tavLst>
                                        <p:tav tm="0">
                                          <p:val>
                                            <p:fltVal val="0"/>
                                          </p:val>
                                        </p:tav>
                                        <p:tav tm="100000">
                                          <p:val>
                                            <p:strVal val="#ppt_w"/>
                                          </p:val>
                                        </p:tav>
                                      </p:tavLst>
                                    </p:anim>
                                    <p:anim calcmode="lin" valueType="num">
                                      <p:cBhvr>
                                        <p:cTn id="32" dur="500" fill="hold"/>
                                        <p:tgtEl>
                                          <p:spTgt spid="79"/>
                                        </p:tgtEl>
                                        <p:attrNameLst>
                                          <p:attrName>ppt_h</p:attrName>
                                        </p:attrNameLst>
                                      </p:cBhvr>
                                      <p:tavLst>
                                        <p:tav tm="0">
                                          <p:val>
                                            <p:fltVal val="0"/>
                                          </p:val>
                                        </p:tav>
                                        <p:tav tm="100000">
                                          <p:val>
                                            <p:strVal val="#ppt_h"/>
                                          </p:val>
                                        </p:tav>
                                      </p:tavLst>
                                    </p:anim>
                                    <p:animEffect transition="in" filter="fade">
                                      <p:cBhvr>
                                        <p:cTn id="33" dur="500"/>
                                        <p:tgtEl>
                                          <p:spTgt spid="79"/>
                                        </p:tgtEl>
                                      </p:cBhvr>
                                    </p:animEffect>
                                  </p:childTnLst>
                                </p:cTn>
                              </p:par>
                            </p:childTnLst>
                          </p:cTn>
                        </p:par>
                        <p:par>
                          <p:cTn id="34" fill="hold">
                            <p:stCondLst>
                              <p:cond delay="1500"/>
                            </p:stCondLst>
                            <p:childTnLst>
                              <p:par>
                                <p:cTn id="35" presetID="49" presetClass="entr" presetSubtype="0" decel="100000"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500" fill="hold"/>
                                        <p:tgtEl>
                                          <p:spTgt spid="76"/>
                                        </p:tgtEl>
                                        <p:attrNameLst>
                                          <p:attrName>ppt_w</p:attrName>
                                        </p:attrNameLst>
                                      </p:cBhvr>
                                      <p:tavLst>
                                        <p:tav tm="0">
                                          <p:val>
                                            <p:fltVal val="0"/>
                                          </p:val>
                                        </p:tav>
                                        <p:tav tm="100000">
                                          <p:val>
                                            <p:strVal val="#ppt_w"/>
                                          </p:val>
                                        </p:tav>
                                      </p:tavLst>
                                    </p:anim>
                                    <p:anim calcmode="lin" valueType="num">
                                      <p:cBhvr>
                                        <p:cTn id="38" dur="500" fill="hold"/>
                                        <p:tgtEl>
                                          <p:spTgt spid="76"/>
                                        </p:tgtEl>
                                        <p:attrNameLst>
                                          <p:attrName>ppt_h</p:attrName>
                                        </p:attrNameLst>
                                      </p:cBhvr>
                                      <p:tavLst>
                                        <p:tav tm="0">
                                          <p:val>
                                            <p:fltVal val="0"/>
                                          </p:val>
                                        </p:tav>
                                        <p:tav tm="100000">
                                          <p:val>
                                            <p:strVal val="#ppt_h"/>
                                          </p:val>
                                        </p:tav>
                                      </p:tavLst>
                                    </p:anim>
                                    <p:anim calcmode="lin" valueType="num">
                                      <p:cBhvr>
                                        <p:cTn id="39" dur="500" fill="hold"/>
                                        <p:tgtEl>
                                          <p:spTgt spid="76"/>
                                        </p:tgtEl>
                                        <p:attrNameLst>
                                          <p:attrName>style.rotation</p:attrName>
                                        </p:attrNameLst>
                                      </p:cBhvr>
                                      <p:tavLst>
                                        <p:tav tm="0">
                                          <p:val>
                                            <p:fltVal val="360"/>
                                          </p:val>
                                        </p:tav>
                                        <p:tav tm="100000">
                                          <p:val>
                                            <p:fltVal val="0"/>
                                          </p:val>
                                        </p:tav>
                                      </p:tavLst>
                                    </p:anim>
                                    <p:animEffect transition="in" filter="fade">
                                      <p:cBhvr>
                                        <p:cTn id="40" dur="500"/>
                                        <p:tgtEl>
                                          <p:spTgt spid="76"/>
                                        </p:tgtEl>
                                      </p:cBhvr>
                                    </p:animEffect>
                                  </p:childTnLst>
                                </p:cTn>
                              </p:par>
                              <p:par>
                                <p:cTn id="41" presetID="53" presetClass="entr" presetSubtype="16" fill="hold" nodeType="withEffect">
                                  <p:stCondLst>
                                    <p:cond delay="250"/>
                                  </p:stCondLst>
                                  <p:childTnLst>
                                    <p:set>
                                      <p:cBhvr>
                                        <p:cTn id="42" dur="1" fill="hold">
                                          <p:stCondLst>
                                            <p:cond delay="0"/>
                                          </p:stCondLst>
                                        </p:cTn>
                                        <p:tgtEl>
                                          <p:spTgt spid="72"/>
                                        </p:tgtEl>
                                        <p:attrNameLst>
                                          <p:attrName>style.visibility</p:attrName>
                                        </p:attrNameLst>
                                      </p:cBhvr>
                                      <p:to>
                                        <p:strVal val="visible"/>
                                      </p:to>
                                    </p:set>
                                    <p:anim calcmode="lin" valueType="num">
                                      <p:cBhvr>
                                        <p:cTn id="43" dur="500" fill="hold"/>
                                        <p:tgtEl>
                                          <p:spTgt spid="72"/>
                                        </p:tgtEl>
                                        <p:attrNameLst>
                                          <p:attrName>ppt_w</p:attrName>
                                        </p:attrNameLst>
                                      </p:cBhvr>
                                      <p:tavLst>
                                        <p:tav tm="0">
                                          <p:val>
                                            <p:fltVal val="0"/>
                                          </p:val>
                                        </p:tav>
                                        <p:tav tm="100000">
                                          <p:val>
                                            <p:strVal val="#ppt_w"/>
                                          </p:val>
                                        </p:tav>
                                      </p:tavLst>
                                    </p:anim>
                                    <p:anim calcmode="lin" valueType="num">
                                      <p:cBhvr>
                                        <p:cTn id="44" dur="500" fill="hold"/>
                                        <p:tgtEl>
                                          <p:spTgt spid="72"/>
                                        </p:tgtEl>
                                        <p:attrNameLst>
                                          <p:attrName>ppt_h</p:attrName>
                                        </p:attrNameLst>
                                      </p:cBhvr>
                                      <p:tavLst>
                                        <p:tav tm="0">
                                          <p:val>
                                            <p:fltVal val="0"/>
                                          </p:val>
                                        </p:tav>
                                        <p:tav tm="100000">
                                          <p:val>
                                            <p:strVal val="#ppt_h"/>
                                          </p:val>
                                        </p:tav>
                                      </p:tavLst>
                                    </p:anim>
                                    <p:animEffect transition="in" filter="fade">
                                      <p:cBhvr>
                                        <p:cTn id="45" dur="500"/>
                                        <p:tgtEl>
                                          <p:spTgt spid="72"/>
                                        </p:tgtEl>
                                      </p:cBhvr>
                                    </p:animEffect>
                                  </p:childTnLst>
                                </p:cTn>
                              </p:par>
                              <p:par>
                                <p:cTn id="46" presetID="53" presetClass="entr" presetSubtype="16" fill="hold" grpId="0" nodeType="withEffect">
                                  <p:stCondLst>
                                    <p:cond delay="250"/>
                                  </p:stCondLst>
                                  <p:childTnLst>
                                    <p:set>
                                      <p:cBhvr>
                                        <p:cTn id="47" dur="1" fill="hold">
                                          <p:stCondLst>
                                            <p:cond delay="0"/>
                                          </p:stCondLst>
                                        </p:cTn>
                                        <p:tgtEl>
                                          <p:spTgt spid="80"/>
                                        </p:tgtEl>
                                        <p:attrNameLst>
                                          <p:attrName>style.visibility</p:attrName>
                                        </p:attrNameLst>
                                      </p:cBhvr>
                                      <p:to>
                                        <p:strVal val="visible"/>
                                      </p:to>
                                    </p:set>
                                    <p:anim calcmode="lin" valueType="num">
                                      <p:cBhvr>
                                        <p:cTn id="48" dur="500" fill="hold"/>
                                        <p:tgtEl>
                                          <p:spTgt spid="80"/>
                                        </p:tgtEl>
                                        <p:attrNameLst>
                                          <p:attrName>ppt_w</p:attrName>
                                        </p:attrNameLst>
                                      </p:cBhvr>
                                      <p:tavLst>
                                        <p:tav tm="0">
                                          <p:val>
                                            <p:fltVal val="0"/>
                                          </p:val>
                                        </p:tav>
                                        <p:tav tm="100000">
                                          <p:val>
                                            <p:strVal val="#ppt_w"/>
                                          </p:val>
                                        </p:tav>
                                      </p:tavLst>
                                    </p:anim>
                                    <p:anim calcmode="lin" valueType="num">
                                      <p:cBhvr>
                                        <p:cTn id="49" dur="500" fill="hold"/>
                                        <p:tgtEl>
                                          <p:spTgt spid="80"/>
                                        </p:tgtEl>
                                        <p:attrNameLst>
                                          <p:attrName>ppt_h</p:attrName>
                                        </p:attrNameLst>
                                      </p:cBhvr>
                                      <p:tavLst>
                                        <p:tav tm="0">
                                          <p:val>
                                            <p:fltVal val="0"/>
                                          </p:val>
                                        </p:tav>
                                        <p:tav tm="100000">
                                          <p:val>
                                            <p:strVal val="#ppt_h"/>
                                          </p:val>
                                        </p:tav>
                                      </p:tavLst>
                                    </p:anim>
                                    <p:animEffect transition="in" filter="fade">
                                      <p:cBhvr>
                                        <p:cTn id="50" dur="500"/>
                                        <p:tgtEl>
                                          <p:spTgt spid="80"/>
                                        </p:tgtEl>
                                      </p:cBhvr>
                                    </p:animEffect>
                                  </p:childTnLst>
                                </p:cTn>
                              </p:par>
                            </p:childTnLst>
                          </p:cTn>
                        </p:par>
                        <p:par>
                          <p:cTn id="51" fill="hold">
                            <p:stCondLst>
                              <p:cond delay="2000"/>
                            </p:stCondLst>
                            <p:childTnLst>
                              <p:par>
                                <p:cTn id="52" presetID="42" presetClass="entr" presetSubtype="0" fill="hold" grpId="0" nodeType="after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1000"/>
                                        <p:tgtEl>
                                          <p:spTgt spid="70"/>
                                        </p:tgtEl>
                                      </p:cBhvr>
                                    </p:animEffect>
                                    <p:anim calcmode="lin" valueType="num">
                                      <p:cBhvr>
                                        <p:cTn id="55" dur="1000" fill="hold"/>
                                        <p:tgtEl>
                                          <p:spTgt spid="70"/>
                                        </p:tgtEl>
                                        <p:attrNameLst>
                                          <p:attrName>ppt_x</p:attrName>
                                        </p:attrNameLst>
                                      </p:cBhvr>
                                      <p:tavLst>
                                        <p:tav tm="0">
                                          <p:val>
                                            <p:strVal val="#ppt_x"/>
                                          </p:val>
                                        </p:tav>
                                        <p:tav tm="100000">
                                          <p:val>
                                            <p:strVal val="#ppt_x"/>
                                          </p:val>
                                        </p:tav>
                                      </p:tavLst>
                                    </p:anim>
                                    <p:anim calcmode="lin" valueType="num">
                                      <p:cBhvr>
                                        <p:cTn id="56" dur="1000" fill="hold"/>
                                        <p:tgtEl>
                                          <p:spTgt spid="7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1000"/>
                                        <p:tgtEl>
                                          <p:spTgt spid="2"/>
                                        </p:tgtEl>
                                      </p:cBhvr>
                                    </p:animEffect>
                                    <p:anim calcmode="lin" valueType="num">
                                      <p:cBhvr>
                                        <p:cTn id="60" dur="1000" fill="hold"/>
                                        <p:tgtEl>
                                          <p:spTgt spid="2"/>
                                        </p:tgtEl>
                                        <p:attrNameLst>
                                          <p:attrName>ppt_x</p:attrName>
                                        </p:attrNameLst>
                                      </p:cBhvr>
                                      <p:tavLst>
                                        <p:tav tm="0">
                                          <p:val>
                                            <p:strVal val="#ppt_x"/>
                                          </p:val>
                                        </p:tav>
                                        <p:tav tm="100000">
                                          <p:val>
                                            <p:strVal val="#ppt_x"/>
                                          </p:val>
                                        </p:tav>
                                      </p:tavLst>
                                    </p:anim>
                                    <p:anim calcmode="lin" valueType="num">
                                      <p:cBhvr>
                                        <p:cTn id="6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9" grpId="0"/>
      <p:bldP spid="80"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A_椭圆 5"/>
          <p:cNvSpPr>
            <a:spLocks noChangeAspect="1"/>
          </p:cNvSpPr>
          <p:nvPr>
            <p:custDataLst>
              <p:tags r:id="rId1"/>
            </p:custDataLst>
          </p:nvPr>
        </p:nvSpPr>
        <p:spPr>
          <a:xfrm>
            <a:off x="2401570" y="2776220"/>
            <a:ext cx="1431290" cy="1431925"/>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sp>
        <p:nvSpPr>
          <p:cNvPr id="86" name="Oval 7"/>
          <p:cNvSpPr>
            <a:spLocks noChangeAspect="1"/>
          </p:cNvSpPr>
          <p:nvPr/>
        </p:nvSpPr>
        <p:spPr>
          <a:xfrm>
            <a:off x="3660140" y="2696845"/>
            <a:ext cx="1590040" cy="1590675"/>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sp>
        <p:nvSpPr>
          <p:cNvPr id="87" name="Oval 8"/>
          <p:cNvSpPr>
            <a:spLocks noChangeAspect="1"/>
          </p:cNvSpPr>
          <p:nvPr/>
        </p:nvSpPr>
        <p:spPr>
          <a:xfrm>
            <a:off x="7354570" y="2473325"/>
            <a:ext cx="1908175" cy="1910080"/>
          </a:xfrm>
          <a:prstGeom prst="ellipse">
            <a:avLst/>
          </a:prstGeom>
          <a:solidFill>
            <a:schemeClr val="tx2">
              <a:alpha val="85000"/>
            </a:schemeClr>
          </a:solidFill>
          <a:ln w="6350" cap="flat" cmpd="sng" algn="ctr">
            <a:noFill/>
            <a:prstDash val="solid"/>
            <a:miter lim="800000"/>
          </a:ln>
          <a:effectLst/>
        </p:spPr>
        <p:txBody>
          <a:bodyPr lIns="91397" tIns="45701" rIns="91397" bIns="45701" rtlCol="0" anchor="ctr"/>
          <a:lstStyle/>
          <a:p>
            <a:pPr defTabSz="1217930"/>
            <a:endParaRPr lang="en-US" sz="1200" kern="0" dirty="0">
              <a:solidFill>
                <a:sysClr val="window" lastClr="FFFFFF"/>
              </a:solidFill>
              <a:latin typeface="+mn-ea"/>
              <a:cs typeface="+mn-ea"/>
            </a:endParaRPr>
          </a:p>
        </p:txBody>
      </p:sp>
      <p:sp>
        <p:nvSpPr>
          <p:cNvPr id="88" name="Oval 9"/>
          <p:cNvSpPr>
            <a:spLocks noChangeAspect="1"/>
          </p:cNvSpPr>
          <p:nvPr/>
        </p:nvSpPr>
        <p:spPr>
          <a:xfrm>
            <a:off x="5065395" y="2935605"/>
            <a:ext cx="1112520" cy="1113155"/>
          </a:xfrm>
          <a:prstGeom prst="ellipse">
            <a:avLst/>
          </a:prstGeom>
          <a:solidFill>
            <a:schemeClr val="accent1">
              <a:lumMod val="40000"/>
              <a:lumOff val="60000"/>
              <a:alpha val="85000"/>
            </a:schemeClr>
          </a:solidFill>
          <a:ln w="6350" cap="flat" cmpd="sng" algn="ctr">
            <a:noFill/>
            <a:prstDash val="solid"/>
            <a:miter lim="800000"/>
          </a:ln>
          <a:effectLst/>
        </p:spPr>
        <p:txBody>
          <a:bodyPr lIns="91397" tIns="45701" rIns="91397" bIns="45701" rtlCol="0" anchor="ctr"/>
          <a:lstStyle/>
          <a:p>
            <a:pPr defTabSz="1217930"/>
            <a:endParaRPr lang="en-US" sz="1200" kern="0" dirty="0">
              <a:solidFill>
                <a:sysClr val="window" lastClr="FFFFFF"/>
              </a:solidFill>
              <a:latin typeface="+mn-ea"/>
              <a:cs typeface="+mn-ea"/>
            </a:endParaRPr>
          </a:p>
        </p:txBody>
      </p:sp>
      <p:sp>
        <p:nvSpPr>
          <p:cNvPr id="89" name="Oval 10"/>
          <p:cNvSpPr>
            <a:spLocks noChangeAspect="1"/>
          </p:cNvSpPr>
          <p:nvPr/>
        </p:nvSpPr>
        <p:spPr>
          <a:xfrm>
            <a:off x="5935345" y="2633345"/>
            <a:ext cx="1590040" cy="1590675"/>
          </a:xfrm>
          <a:prstGeom prst="ellipse">
            <a:avLst/>
          </a:prstGeom>
          <a:solidFill>
            <a:schemeClr val="accent1">
              <a:lumMod val="60000"/>
              <a:lumOff val="40000"/>
              <a:alpha val="85000"/>
            </a:schemeClr>
          </a:solidFill>
          <a:ln w="6350" cap="flat" cmpd="sng" algn="ctr">
            <a:noFill/>
            <a:prstDash val="solid"/>
            <a:miter lim="800000"/>
          </a:ln>
          <a:effectLst/>
        </p:spPr>
        <p:txBody>
          <a:bodyPr lIns="91397" tIns="45701" rIns="91397" bIns="45701" rtlCol="0" anchor="ctr"/>
          <a:lstStyle/>
          <a:p>
            <a:pPr defTabSz="1217930"/>
            <a:endParaRPr lang="en-US" sz="1200" kern="0" dirty="0">
              <a:solidFill>
                <a:sysClr val="window" lastClr="FFFFFF"/>
              </a:solidFill>
              <a:latin typeface="+mn-ea"/>
              <a:cs typeface="+mn-ea"/>
            </a:endParaRPr>
          </a:p>
        </p:txBody>
      </p:sp>
      <p:sp>
        <p:nvSpPr>
          <p:cNvPr id="93" name="Oval 14"/>
          <p:cNvSpPr>
            <a:spLocks noChangeAspect="1"/>
          </p:cNvSpPr>
          <p:nvPr/>
        </p:nvSpPr>
        <p:spPr>
          <a:xfrm>
            <a:off x="9046210" y="2951480"/>
            <a:ext cx="953770" cy="954405"/>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sp>
        <p:nvSpPr>
          <p:cNvPr id="95" name="Oval 16"/>
          <p:cNvSpPr>
            <a:spLocks noChangeAspect="1"/>
          </p:cNvSpPr>
          <p:nvPr/>
        </p:nvSpPr>
        <p:spPr>
          <a:xfrm>
            <a:off x="9887585" y="3084195"/>
            <a:ext cx="688340" cy="688340"/>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sp>
        <p:nvSpPr>
          <p:cNvPr id="96" name="Oval 17"/>
          <p:cNvSpPr>
            <a:spLocks noChangeAspect="1"/>
          </p:cNvSpPr>
          <p:nvPr/>
        </p:nvSpPr>
        <p:spPr>
          <a:xfrm>
            <a:off x="1626870" y="3014980"/>
            <a:ext cx="953770" cy="954405"/>
          </a:xfrm>
          <a:prstGeom prst="ellipse">
            <a:avLst/>
          </a:prstGeom>
          <a:solidFill>
            <a:schemeClr val="tx2">
              <a:alpha val="85000"/>
            </a:schemeClr>
          </a:solidFill>
          <a:ln w="12700" cap="flat" cmpd="sng" algn="ctr">
            <a:noFill/>
            <a:prstDash val="solid"/>
            <a:miter lim="800000"/>
          </a:ln>
          <a:effectLst/>
        </p:spPr>
        <p:txBody>
          <a:bodyPr lIns="91397" tIns="45701" rIns="91397" bIns="45701" rtlCol="0" anchor="ctr"/>
          <a:lstStyle/>
          <a:p>
            <a:pPr defTabSz="1217930"/>
            <a:endParaRPr lang="en-US" sz="1600" kern="0" dirty="0">
              <a:solidFill>
                <a:sysClr val="window" lastClr="FFFFFF">
                  <a:lumMod val="65000"/>
                </a:sysClr>
              </a:solidFill>
              <a:latin typeface="Calibri" panose="020F0502020204030204"/>
              <a:cs typeface="+mn-ea"/>
            </a:endParaRPr>
          </a:p>
        </p:txBody>
      </p:sp>
      <p:grpSp>
        <p:nvGrpSpPr>
          <p:cNvPr id="97" name="Group 18"/>
          <p:cNvGrpSpPr/>
          <p:nvPr/>
        </p:nvGrpSpPr>
        <p:grpSpPr>
          <a:xfrm>
            <a:off x="4036695" y="4383406"/>
            <a:ext cx="836930" cy="962025"/>
            <a:chOff x="1105827" y="3000383"/>
            <a:chExt cx="569066" cy="653703"/>
          </a:xfrm>
        </p:grpSpPr>
        <p:cxnSp>
          <p:nvCxnSpPr>
            <p:cNvPr id="98" name="Straight Connector 19"/>
            <p:cNvCxnSpPr/>
            <p:nvPr/>
          </p:nvCxnSpPr>
          <p:spPr>
            <a:xfrm>
              <a:off x="1390375" y="3000383"/>
              <a:ext cx="0" cy="504000"/>
            </a:xfrm>
            <a:prstGeom prst="line">
              <a:avLst/>
            </a:prstGeom>
            <a:noFill/>
            <a:ln w="6350" cap="flat" cmpd="sng" algn="ctr">
              <a:solidFill>
                <a:sysClr val="windowText" lastClr="000000">
                  <a:lumMod val="40000"/>
                  <a:lumOff val="60000"/>
                </a:sysClr>
              </a:solidFill>
              <a:prstDash val="solid"/>
              <a:miter lim="800000"/>
            </a:ln>
            <a:effectLst/>
          </p:spPr>
        </p:cxnSp>
        <p:sp>
          <p:nvSpPr>
            <p:cNvPr id="99" name="Rectangle 1436"/>
            <p:cNvSpPr>
              <a:spLocks noChangeArrowheads="1"/>
            </p:cNvSpPr>
            <p:nvPr/>
          </p:nvSpPr>
          <p:spPr bwMode="auto">
            <a:xfrm>
              <a:off x="1105827" y="3487100"/>
              <a:ext cx="569066" cy="16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sz="1600" kern="0" dirty="0">
                  <a:solidFill>
                    <a:sysClr val="window" lastClr="FFFFFF">
                      <a:lumMod val="65000"/>
                    </a:sysClr>
                  </a:solidFill>
                  <a:latin typeface="+mn-ea"/>
                  <a:cs typeface="+mn-ea"/>
                </a:rPr>
                <a:t>其他用户</a:t>
              </a:r>
              <a:endParaRPr lang="zh-CN" sz="1600" kern="0" dirty="0">
                <a:solidFill>
                  <a:sysClr val="window" lastClr="FFFFFF">
                    <a:lumMod val="65000"/>
                  </a:sysClr>
                </a:solidFill>
                <a:latin typeface="+mn-ea"/>
                <a:cs typeface="+mn-ea"/>
              </a:endParaRPr>
            </a:p>
          </p:txBody>
        </p:sp>
      </p:grpSp>
      <p:grpSp>
        <p:nvGrpSpPr>
          <p:cNvPr id="100" name="Group 21"/>
          <p:cNvGrpSpPr/>
          <p:nvPr/>
        </p:nvGrpSpPr>
        <p:grpSpPr>
          <a:xfrm>
            <a:off x="2836546" y="1487170"/>
            <a:ext cx="694689" cy="1209675"/>
            <a:chOff x="1591545" y="1562276"/>
            <a:chExt cx="474375" cy="822116"/>
          </a:xfrm>
        </p:grpSpPr>
        <p:cxnSp>
          <p:nvCxnSpPr>
            <p:cNvPr id="101" name="Straight Connector 22"/>
            <p:cNvCxnSpPr/>
            <p:nvPr/>
          </p:nvCxnSpPr>
          <p:spPr>
            <a:xfrm flipV="1">
              <a:off x="1783223" y="1772392"/>
              <a:ext cx="0" cy="612000"/>
            </a:xfrm>
            <a:prstGeom prst="line">
              <a:avLst/>
            </a:prstGeom>
            <a:noFill/>
            <a:ln w="6350" cap="flat" cmpd="sng" algn="ctr">
              <a:solidFill>
                <a:sysClr val="windowText" lastClr="000000">
                  <a:lumMod val="40000"/>
                  <a:lumOff val="60000"/>
                </a:sysClr>
              </a:solidFill>
              <a:prstDash val="solid"/>
              <a:miter lim="800000"/>
            </a:ln>
            <a:effectLst/>
          </p:spPr>
        </p:cxnSp>
        <p:sp>
          <p:nvSpPr>
            <p:cNvPr id="102" name="Rectangle 1436"/>
            <p:cNvSpPr>
              <a:spLocks noChangeArrowheads="1"/>
            </p:cNvSpPr>
            <p:nvPr/>
          </p:nvSpPr>
          <p:spPr bwMode="auto">
            <a:xfrm>
              <a:off x="1591545" y="1562276"/>
              <a:ext cx="474375" cy="1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altLang="en-US" sz="1600" kern="0" dirty="0">
                  <a:solidFill>
                    <a:sysClr val="window" lastClr="FFFFFF">
                      <a:lumMod val="65000"/>
                    </a:sysClr>
                  </a:solidFill>
                  <a:latin typeface="+mn-ea"/>
                  <a:cs typeface="+mn-ea"/>
                </a:rPr>
                <a:t>杨老师</a:t>
              </a:r>
              <a:endParaRPr lang="en-US" sz="1600" kern="0" dirty="0">
                <a:solidFill>
                  <a:sysClr val="window" lastClr="FFFFFF">
                    <a:lumMod val="65000"/>
                  </a:sysClr>
                </a:solidFill>
                <a:latin typeface="+mn-ea"/>
                <a:cs typeface="+mn-ea"/>
              </a:endParaRPr>
            </a:p>
          </p:txBody>
        </p:sp>
      </p:grpSp>
      <p:grpSp>
        <p:nvGrpSpPr>
          <p:cNvPr id="103" name="Group 24"/>
          <p:cNvGrpSpPr/>
          <p:nvPr/>
        </p:nvGrpSpPr>
        <p:grpSpPr>
          <a:xfrm>
            <a:off x="8032750" y="1510030"/>
            <a:ext cx="672465" cy="901065"/>
            <a:chOff x="2635687" y="1577812"/>
            <a:chExt cx="457440" cy="612102"/>
          </a:xfrm>
        </p:grpSpPr>
        <p:cxnSp>
          <p:nvCxnSpPr>
            <p:cNvPr id="104" name="Straight Connector 25"/>
            <p:cNvCxnSpPr/>
            <p:nvPr/>
          </p:nvCxnSpPr>
          <p:spPr>
            <a:xfrm flipV="1">
              <a:off x="2822544" y="1757914"/>
              <a:ext cx="0" cy="432000"/>
            </a:xfrm>
            <a:prstGeom prst="line">
              <a:avLst/>
            </a:prstGeom>
            <a:noFill/>
            <a:ln w="6350" cap="flat" cmpd="sng" algn="ctr">
              <a:solidFill>
                <a:sysClr val="windowText" lastClr="000000">
                  <a:lumMod val="40000"/>
                  <a:lumOff val="60000"/>
                </a:sysClr>
              </a:solidFill>
              <a:prstDash val="solid"/>
              <a:miter lim="800000"/>
            </a:ln>
            <a:effectLst/>
          </p:spPr>
        </p:cxnSp>
        <p:sp>
          <p:nvSpPr>
            <p:cNvPr id="105" name="Rectangle 1436"/>
            <p:cNvSpPr>
              <a:spLocks noChangeArrowheads="1"/>
            </p:cNvSpPr>
            <p:nvPr/>
          </p:nvSpPr>
          <p:spPr bwMode="auto">
            <a:xfrm>
              <a:off x="2635687" y="1577812"/>
              <a:ext cx="457440" cy="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l" defTabSz="1217930"/>
              <a:r>
                <a:rPr lang="zh-CN" altLang="en-US" sz="1600" kern="0" dirty="0">
                  <a:solidFill>
                    <a:sysClr val="window" lastClr="FFFFFF">
                      <a:lumMod val="65000"/>
                    </a:sysClr>
                  </a:solidFill>
                  <a:latin typeface="+mn-ea"/>
                  <a:cs typeface="+mn-ea"/>
                </a:rPr>
                <a:t>黄玉钱</a:t>
              </a:r>
              <a:endParaRPr lang="zh-CN" altLang="en-US" sz="1600" kern="0" dirty="0">
                <a:solidFill>
                  <a:sysClr val="window" lastClr="FFFFFF">
                    <a:lumMod val="65000"/>
                  </a:sysClr>
                </a:solidFill>
                <a:latin typeface="+mn-ea"/>
                <a:cs typeface="+mn-ea"/>
              </a:endParaRPr>
            </a:p>
          </p:txBody>
        </p:sp>
      </p:grpSp>
      <p:grpSp>
        <p:nvGrpSpPr>
          <p:cNvPr id="118" name="Group 39"/>
          <p:cNvGrpSpPr/>
          <p:nvPr/>
        </p:nvGrpSpPr>
        <p:grpSpPr>
          <a:xfrm>
            <a:off x="1691640" y="4048760"/>
            <a:ext cx="824229" cy="1244601"/>
            <a:chOff x="2163834" y="2810735"/>
            <a:chExt cx="560431" cy="845099"/>
          </a:xfrm>
        </p:grpSpPr>
        <p:cxnSp>
          <p:nvCxnSpPr>
            <p:cNvPr id="119" name="Straight Connector 40"/>
            <p:cNvCxnSpPr/>
            <p:nvPr/>
          </p:nvCxnSpPr>
          <p:spPr>
            <a:xfrm>
              <a:off x="2444066" y="2810735"/>
              <a:ext cx="0" cy="684000"/>
            </a:xfrm>
            <a:prstGeom prst="line">
              <a:avLst/>
            </a:prstGeom>
            <a:noFill/>
            <a:ln w="6350" cap="flat" cmpd="sng" algn="ctr">
              <a:solidFill>
                <a:sysClr val="windowText" lastClr="000000">
                  <a:lumMod val="40000"/>
                  <a:lumOff val="60000"/>
                </a:sysClr>
              </a:solidFill>
              <a:prstDash val="solid"/>
              <a:miter lim="800000"/>
            </a:ln>
            <a:effectLst/>
          </p:spPr>
        </p:cxnSp>
        <p:sp>
          <p:nvSpPr>
            <p:cNvPr id="120" name="Rectangle 1436"/>
            <p:cNvSpPr>
              <a:spLocks noChangeArrowheads="1"/>
            </p:cNvSpPr>
            <p:nvPr/>
          </p:nvSpPr>
          <p:spPr bwMode="auto">
            <a:xfrm>
              <a:off x="2163834" y="3488970"/>
              <a:ext cx="560431" cy="16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altLang="en-US" sz="1600" kern="0" dirty="0">
                  <a:solidFill>
                    <a:sysClr val="window" lastClr="FFFFFF">
                      <a:lumMod val="65000"/>
                    </a:sysClr>
                  </a:solidFill>
                  <a:latin typeface="+mn-ea"/>
                  <a:cs typeface="+mn-ea"/>
                </a:rPr>
                <a:t>在校学生</a:t>
              </a:r>
              <a:endParaRPr lang="zh-CN" altLang="en-US" sz="1600" kern="0" dirty="0">
                <a:solidFill>
                  <a:sysClr val="window" lastClr="FFFFFF">
                    <a:lumMod val="65000"/>
                  </a:sysClr>
                </a:solidFill>
                <a:latin typeface="+mn-ea"/>
                <a:cs typeface="+mn-ea"/>
              </a:endParaRPr>
            </a:p>
          </p:txBody>
        </p:sp>
      </p:grpSp>
      <p:grpSp>
        <p:nvGrpSpPr>
          <p:cNvPr id="121" name="Group 42"/>
          <p:cNvGrpSpPr/>
          <p:nvPr/>
        </p:nvGrpSpPr>
        <p:grpSpPr>
          <a:xfrm>
            <a:off x="6548755" y="4384040"/>
            <a:ext cx="463550" cy="909321"/>
            <a:chOff x="3221844" y="3036403"/>
            <a:chExt cx="315188" cy="617695"/>
          </a:xfrm>
        </p:grpSpPr>
        <p:cxnSp>
          <p:nvCxnSpPr>
            <p:cNvPr id="122" name="Straight Connector 43"/>
            <p:cNvCxnSpPr/>
            <p:nvPr/>
          </p:nvCxnSpPr>
          <p:spPr>
            <a:xfrm>
              <a:off x="3345352" y="3036403"/>
              <a:ext cx="0" cy="432000"/>
            </a:xfrm>
            <a:prstGeom prst="line">
              <a:avLst/>
            </a:prstGeom>
            <a:noFill/>
            <a:ln w="6350" cap="flat" cmpd="sng" algn="ctr">
              <a:solidFill>
                <a:sysClr val="windowText" lastClr="000000">
                  <a:lumMod val="40000"/>
                  <a:lumOff val="60000"/>
                </a:sysClr>
              </a:solidFill>
              <a:prstDash val="solid"/>
              <a:miter lim="800000"/>
            </a:ln>
            <a:effectLst/>
          </p:spPr>
        </p:cxnSp>
        <p:sp>
          <p:nvSpPr>
            <p:cNvPr id="123" name="Rectangle 1436"/>
            <p:cNvSpPr>
              <a:spLocks noChangeArrowheads="1"/>
            </p:cNvSpPr>
            <p:nvPr/>
          </p:nvSpPr>
          <p:spPr bwMode="auto">
            <a:xfrm>
              <a:off x="3221844" y="3487165"/>
              <a:ext cx="315188" cy="16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sz="1600" kern="0" dirty="0">
                  <a:solidFill>
                    <a:sysClr val="window" lastClr="FFFFFF">
                      <a:lumMod val="65000"/>
                    </a:sysClr>
                  </a:solidFill>
                  <a:latin typeface="+mn-ea"/>
                  <a:cs typeface="+mn-ea"/>
                </a:rPr>
                <a:t>卖家</a:t>
              </a:r>
              <a:endParaRPr lang="zh-CN" sz="1600" kern="0" dirty="0">
                <a:solidFill>
                  <a:sysClr val="window" lastClr="FFFFFF">
                    <a:lumMod val="65000"/>
                  </a:sysClr>
                </a:solidFill>
                <a:latin typeface="+mn-ea"/>
                <a:cs typeface="+mn-ea"/>
              </a:endParaRPr>
            </a:p>
          </p:txBody>
        </p:sp>
      </p:grpSp>
      <p:grpSp>
        <p:nvGrpSpPr>
          <p:cNvPr id="130" name="Group 51"/>
          <p:cNvGrpSpPr/>
          <p:nvPr/>
        </p:nvGrpSpPr>
        <p:grpSpPr>
          <a:xfrm>
            <a:off x="9336405" y="4048760"/>
            <a:ext cx="440055" cy="969011"/>
            <a:chOff x="6677223" y="2995714"/>
            <a:chExt cx="299212" cy="658375"/>
          </a:xfrm>
        </p:grpSpPr>
        <p:cxnSp>
          <p:nvCxnSpPr>
            <p:cNvPr id="131" name="Straight Connector 52"/>
            <p:cNvCxnSpPr/>
            <p:nvPr/>
          </p:nvCxnSpPr>
          <p:spPr>
            <a:xfrm>
              <a:off x="6804362" y="2995714"/>
              <a:ext cx="0" cy="504000"/>
            </a:xfrm>
            <a:prstGeom prst="line">
              <a:avLst/>
            </a:prstGeom>
            <a:noFill/>
            <a:ln w="6350" cap="flat" cmpd="sng" algn="ctr">
              <a:solidFill>
                <a:sysClr val="windowText" lastClr="000000">
                  <a:lumMod val="40000"/>
                  <a:lumOff val="60000"/>
                </a:sysClr>
              </a:solidFill>
              <a:prstDash val="solid"/>
              <a:miter lim="800000"/>
            </a:ln>
            <a:effectLst/>
          </p:spPr>
        </p:cxnSp>
        <p:sp>
          <p:nvSpPr>
            <p:cNvPr id="132" name="Rectangle 1436"/>
            <p:cNvSpPr>
              <a:spLocks noChangeArrowheads="1"/>
            </p:cNvSpPr>
            <p:nvPr/>
          </p:nvSpPr>
          <p:spPr bwMode="auto">
            <a:xfrm>
              <a:off x="6677223" y="3487122"/>
              <a:ext cx="299212" cy="16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l" defTabSz="1217930"/>
              <a:r>
                <a:rPr lang="zh-CN" altLang="en-US" sz="1600" kern="0" dirty="0">
                  <a:solidFill>
                    <a:sysClr val="window" lastClr="FFFFFF">
                      <a:lumMod val="65000"/>
                    </a:sysClr>
                  </a:solidFill>
                  <a:latin typeface="+mn-ea"/>
                  <a:cs typeface="+mn-ea"/>
                </a:rPr>
                <a:t>贾珊</a:t>
              </a:r>
              <a:endParaRPr lang="zh-CN" altLang="en-US" sz="1600" kern="0" dirty="0">
                <a:solidFill>
                  <a:sysClr val="window" lastClr="FFFFFF">
                    <a:lumMod val="65000"/>
                  </a:sysClr>
                </a:solidFill>
                <a:latin typeface="+mn-ea"/>
                <a:cs typeface="+mn-ea"/>
              </a:endParaRPr>
            </a:p>
          </p:txBody>
        </p:sp>
      </p:grpSp>
      <p:sp>
        <p:nvSpPr>
          <p:cNvPr id="2" name="标题 1"/>
          <p:cNvSpPr>
            <a:spLocks noGrp="1"/>
          </p:cNvSpPr>
          <p:nvPr>
            <p:ph type="title"/>
          </p:nvPr>
        </p:nvSpPr>
        <p:spPr/>
        <p:txBody>
          <a:bodyPr>
            <a:normAutofit fontScale="90000"/>
          </a:bodyPr>
          <a:lstStyle/>
          <a:p>
            <a:r>
              <a:rPr lang="zh-CN" altLang="en-US" dirty="0">
                <a:ea typeface="+mn-ea"/>
                <a:cs typeface="+mn-ea"/>
              </a:rPr>
              <a:t>各类用户  </a:t>
            </a:r>
            <a:r>
              <a:rPr lang="en-US" altLang="zh-CN" dirty="0">
                <a:ea typeface="+mn-ea"/>
                <a:cs typeface="+mn-ea"/>
                <a:sym typeface="+mn-ea"/>
              </a:rPr>
              <a:t>//</a:t>
            </a:r>
            <a:r>
              <a:rPr lang="zh-CN" altLang="en-US" dirty="0">
                <a:ea typeface="+mn-ea"/>
                <a:cs typeface="+mn-ea"/>
                <a:sym typeface="+mn-ea"/>
              </a:rPr>
              <a:t>需求分析</a:t>
            </a:r>
            <a:endParaRPr lang="zh-CN" altLang="en-US" dirty="0">
              <a:ea typeface="+mn-ea"/>
              <a:cs typeface="+mn-ea"/>
            </a:endParaRPr>
          </a:p>
        </p:txBody>
      </p:sp>
      <p:grpSp>
        <p:nvGrpSpPr>
          <p:cNvPr id="3" name="Group 36"/>
          <p:cNvGrpSpPr/>
          <p:nvPr/>
        </p:nvGrpSpPr>
        <p:grpSpPr>
          <a:xfrm>
            <a:off x="9950450" y="1874520"/>
            <a:ext cx="714375" cy="1080135"/>
            <a:chOff x="7149075" y="1781897"/>
            <a:chExt cx="485948" cy="733930"/>
          </a:xfrm>
        </p:grpSpPr>
        <p:cxnSp>
          <p:nvCxnSpPr>
            <p:cNvPr id="4" name="Straight Connector 37"/>
            <p:cNvCxnSpPr/>
            <p:nvPr/>
          </p:nvCxnSpPr>
          <p:spPr>
            <a:xfrm flipV="1">
              <a:off x="7340431" y="1964409"/>
              <a:ext cx="1296" cy="551418"/>
            </a:xfrm>
            <a:prstGeom prst="line">
              <a:avLst/>
            </a:prstGeom>
            <a:noFill/>
            <a:ln w="6350" cap="flat" cmpd="sng" algn="ctr">
              <a:solidFill>
                <a:sysClr val="windowText" lastClr="000000">
                  <a:lumMod val="40000"/>
                  <a:lumOff val="60000"/>
                </a:sysClr>
              </a:solidFill>
              <a:prstDash val="solid"/>
              <a:miter lim="800000"/>
            </a:ln>
            <a:effectLst/>
          </p:spPr>
        </p:cxnSp>
        <p:sp>
          <p:nvSpPr>
            <p:cNvPr id="5" name="Rectangle 1436"/>
            <p:cNvSpPr>
              <a:spLocks noChangeArrowheads="1"/>
            </p:cNvSpPr>
            <p:nvPr/>
          </p:nvSpPr>
          <p:spPr bwMode="auto">
            <a:xfrm>
              <a:off x="7149075" y="1781897"/>
              <a:ext cx="485948" cy="16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algn="l" defTabSz="1217930"/>
              <a:r>
                <a:rPr lang="zh-CN" altLang="en-US" sz="1600" kern="0" dirty="0">
                  <a:solidFill>
                    <a:sysClr val="window" lastClr="FFFFFF">
                      <a:lumMod val="65000"/>
                    </a:sysClr>
                  </a:solidFill>
                  <a:latin typeface="+mn-ea"/>
                  <a:cs typeface="+mn-ea"/>
                </a:rPr>
                <a:t>张新宇</a:t>
              </a:r>
              <a:endParaRPr lang="zh-CN" altLang="en-US" sz="1600" kern="0" dirty="0">
                <a:solidFill>
                  <a:sysClr val="window" lastClr="FFFFFF">
                    <a:lumMod val="65000"/>
                  </a:sysClr>
                </a:solidFill>
                <a:latin typeface="+mn-ea"/>
                <a:cs typeface="+mn-ea"/>
              </a:endParaRPr>
            </a:p>
          </p:txBody>
        </p:sp>
      </p:grpSp>
      <p:grpSp>
        <p:nvGrpSpPr>
          <p:cNvPr id="6" name="Group 36"/>
          <p:cNvGrpSpPr/>
          <p:nvPr/>
        </p:nvGrpSpPr>
        <p:grpSpPr>
          <a:xfrm>
            <a:off x="5423535" y="1416685"/>
            <a:ext cx="511176" cy="1403985"/>
            <a:chOff x="7149075" y="1577812"/>
            <a:chExt cx="347571" cy="953501"/>
          </a:xfrm>
        </p:grpSpPr>
        <p:cxnSp>
          <p:nvCxnSpPr>
            <p:cNvPr id="7" name="Straight Connector 37"/>
            <p:cNvCxnSpPr/>
            <p:nvPr/>
          </p:nvCxnSpPr>
          <p:spPr>
            <a:xfrm flipV="1">
              <a:off x="7283809" y="1775313"/>
              <a:ext cx="0" cy="756000"/>
            </a:xfrm>
            <a:prstGeom prst="line">
              <a:avLst/>
            </a:prstGeom>
            <a:noFill/>
            <a:ln w="6350" cap="flat" cmpd="sng" algn="ctr">
              <a:solidFill>
                <a:sysClr val="windowText" lastClr="000000">
                  <a:lumMod val="40000"/>
                  <a:lumOff val="60000"/>
                </a:sysClr>
              </a:solidFill>
              <a:prstDash val="solid"/>
              <a:miter lim="800000"/>
            </a:ln>
            <a:effectLst/>
          </p:spPr>
        </p:cxnSp>
        <p:sp>
          <p:nvSpPr>
            <p:cNvPr id="8" name="Rectangle 1436"/>
            <p:cNvSpPr>
              <a:spLocks noChangeArrowheads="1"/>
            </p:cNvSpPr>
            <p:nvPr/>
          </p:nvSpPr>
          <p:spPr bwMode="auto">
            <a:xfrm>
              <a:off x="7149075" y="1577812"/>
              <a:ext cx="347571" cy="16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defTabSz="1217930"/>
              <a:r>
                <a:rPr lang="zh-CN" altLang="en-US" sz="1600" kern="0" dirty="0">
                  <a:solidFill>
                    <a:sysClr val="window" lastClr="FFFFFF">
                      <a:lumMod val="65000"/>
                    </a:sysClr>
                  </a:solidFill>
                  <a:latin typeface="+mn-ea"/>
                  <a:cs typeface="+mn-ea"/>
                </a:rPr>
                <a:t>买家</a:t>
              </a:r>
              <a:endParaRPr lang="zh-CN" altLang="en-US" sz="1600" kern="0" dirty="0">
                <a:solidFill>
                  <a:sysClr val="window" lastClr="FFFFFF">
                    <a:lumMod val="65000"/>
                  </a:sysClr>
                </a:solidFill>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
                                          </p:val>
                                        </p:tav>
                                        <p:tav tm="100000">
                                          <p:val>
                                            <p:strVal val="#ppt_w"/>
                                          </p:val>
                                        </p:tav>
                                      </p:tavLst>
                                    </p:anim>
                                    <p:anim calcmode="lin" valueType="num">
                                      <p:cBhvr>
                                        <p:cTn id="8" dur="500" fill="hold"/>
                                        <p:tgtEl>
                                          <p:spTgt spid="96"/>
                                        </p:tgtEl>
                                        <p:attrNameLst>
                                          <p:attrName>ppt_h</p:attrName>
                                        </p:attrNameLst>
                                      </p:cBhvr>
                                      <p:tavLst>
                                        <p:tav tm="0">
                                          <p:val>
                                            <p:fltVal val="0"/>
                                          </p:val>
                                        </p:tav>
                                        <p:tav tm="100000">
                                          <p:val>
                                            <p:strVal val="#ppt_h"/>
                                          </p:val>
                                        </p:tav>
                                      </p:tavLst>
                                    </p:anim>
                                    <p:animEffect transition="in" filter="fade">
                                      <p:cBhvr>
                                        <p:cTn id="9" dur="500"/>
                                        <p:tgtEl>
                                          <p:spTgt spid="9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6"/>
                                        </p:tgtEl>
                                        <p:attrNameLst>
                                          <p:attrName>style.visibility</p:attrName>
                                        </p:attrNameLst>
                                      </p:cBhvr>
                                      <p:to>
                                        <p:strVal val="visible"/>
                                      </p:to>
                                    </p:set>
                                    <p:anim calcmode="lin" valueType="num">
                                      <p:cBhvr>
                                        <p:cTn id="13" dur="500" fill="hold"/>
                                        <p:tgtEl>
                                          <p:spTgt spid="86"/>
                                        </p:tgtEl>
                                        <p:attrNameLst>
                                          <p:attrName>ppt_w</p:attrName>
                                        </p:attrNameLst>
                                      </p:cBhvr>
                                      <p:tavLst>
                                        <p:tav tm="0">
                                          <p:val>
                                            <p:fltVal val="0"/>
                                          </p:val>
                                        </p:tav>
                                        <p:tav tm="100000">
                                          <p:val>
                                            <p:strVal val="#ppt_w"/>
                                          </p:val>
                                        </p:tav>
                                      </p:tavLst>
                                    </p:anim>
                                    <p:anim calcmode="lin" valueType="num">
                                      <p:cBhvr>
                                        <p:cTn id="14" dur="500" fill="hold"/>
                                        <p:tgtEl>
                                          <p:spTgt spid="86"/>
                                        </p:tgtEl>
                                        <p:attrNameLst>
                                          <p:attrName>ppt_h</p:attrName>
                                        </p:attrNameLst>
                                      </p:cBhvr>
                                      <p:tavLst>
                                        <p:tav tm="0">
                                          <p:val>
                                            <p:fltVal val="0"/>
                                          </p:val>
                                        </p:tav>
                                        <p:tav tm="100000">
                                          <p:val>
                                            <p:strVal val="#ppt_h"/>
                                          </p:val>
                                        </p:tav>
                                      </p:tavLst>
                                    </p:anim>
                                    <p:animEffect transition="in" filter="fade">
                                      <p:cBhvr>
                                        <p:cTn id="15" dur="500"/>
                                        <p:tgtEl>
                                          <p:spTgt spid="8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p:cTn id="19" dur="500" fill="hold"/>
                                        <p:tgtEl>
                                          <p:spTgt spid="84"/>
                                        </p:tgtEl>
                                        <p:attrNameLst>
                                          <p:attrName>ppt_w</p:attrName>
                                        </p:attrNameLst>
                                      </p:cBhvr>
                                      <p:tavLst>
                                        <p:tav tm="0">
                                          <p:val>
                                            <p:fltVal val="0"/>
                                          </p:val>
                                        </p:tav>
                                        <p:tav tm="100000">
                                          <p:val>
                                            <p:strVal val="#ppt_w"/>
                                          </p:val>
                                        </p:tav>
                                      </p:tavLst>
                                    </p:anim>
                                    <p:anim calcmode="lin" valueType="num">
                                      <p:cBhvr>
                                        <p:cTn id="20" dur="500" fill="hold"/>
                                        <p:tgtEl>
                                          <p:spTgt spid="84"/>
                                        </p:tgtEl>
                                        <p:attrNameLst>
                                          <p:attrName>ppt_h</p:attrName>
                                        </p:attrNameLst>
                                      </p:cBhvr>
                                      <p:tavLst>
                                        <p:tav tm="0">
                                          <p:val>
                                            <p:fltVal val="0"/>
                                          </p:val>
                                        </p:tav>
                                        <p:tav tm="100000">
                                          <p:val>
                                            <p:strVal val="#ppt_h"/>
                                          </p:val>
                                        </p:tav>
                                      </p:tavLst>
                                    </p:anim>
                                    <p:animEffect transition="in" filter="fade">
                                      <p:cBhvr>
                                        <p:cTn id="21" dur="500"/>
                                        <p:tgtEl>
                                          <p:spTgt spid="8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p:cTn id="25" dur="500" fill="hold"/>
                                        <p:tgtEl>
                                          <p:spTgt spid="88"/>
                                        </p:tgtEl>
                                        <p:attrNameLst>
                                          <p:attrName>ppt_w</p:attrName>
                                        </p:attrNameLst>
                                      </p:cBhvr>
                                      <p:tavLst>
                                        <p:tav tm="0">
                                          <p:val>
                                            <p:fltVal val="0"/>
                                          </p:val>
                                        </p:tav>
                                        <p:tav tm="100000">
                                          <p:val>
                                            <p:strVal val="#ppt_w"/>
                                          </p:val>
                                        </p:tav>
                                      </p:tavLst>
                                    </p:anim>
                                    <p:anim calcmode="lin" valueType="num">
                                      <p:cBhvr>
                                        <p:cTn id="26" dur="500" fill="hold"/>
                                        <p:tgtEl>
                                          <p:spTgt spid="88"/>
                                        </p:tgtEl>
                                        <p:attrNameLst>
                                          <p:attrName>ppt_h</p:attrName>
                                        </p:attrNameLst>
                                      </p:cBhvr>
                                      <p:tavLst>
                                        <p:tav tm="0">
                                          <p:val>
                                            <p:fltVal val="0"/>
                                          </p:val>
                                        </p:tav>
                                        <p:tav tm="100000">
                                          <p:val>
                                            <p:strVal val="#ppt_h"/>
                                          </p:val>
                                        </p:tav>
                                      </p:tavLst>
                                    </p:anim>
                                    <p:animEffect transition="in" filter="fade">
                                      <p:cBhvr>
                                        <p:cTn id="27" dur="500"/>
                                        <p:tgtEl>
                                          <p:spTgt spid="8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p:cTn id="31" dur="500" fill="hold"/>
                                        <p:tgtEl>
                                          <p:spTgt spid="87"/>
                                        </p:tgtEl>
                                        <p:attrNameLst>
                                          <p:attrName>ppt_w</p:attrName>
                                        </p:attrNameLst>
                                      </p:cBhvr>
                                      <p:tavLst>
                                        <p:tav tm="0">
                                          <p:val>
                                            <p:fltVal val="0"/>
                                          </p:val>
                                        </p:tav>
                                        <p:tav tm="100000">
                                          <p:val>
                                            <p:strVal val="#ppt_w"/>
                                          </p:val>
                                        </p:tav>
                                      </p:tavLst>
                                    </p:anim>
                                    <p:anim calcmode="lin" valueType="num">
                                      <p:cBhvr>
                                        <p:cTn id="32" dur="500" fill="hold"/>
                                        <p:tgtEl>
                                          <p:spTgt spid="87"/>
                                        </p:tgtEl>
                                        <p:attrNameLst>
                                          <p:attrName>ppt_h</p:attrName>
                                        </p:attrNameLst>
                                      </p:cBhvr>
                                      <p:tavLst>
                                        <p:tav tm="0">
                                          <p:val>
                                            <p:fltVal val="0"/>
                                          </p:val>
                                        </p:tav>
                                        <p:tav tm="100000">
                                          <p:val>
                                            <p:strVal val="#ppt_h"/>
                                          </p:val>
                                        </p:tav>
                                      </p:tavLst>
                                    </p:anim>
                                    <p:animEffect transition="in" filter="fade">
                                      <p:cBhvr>
                                        <p:cTn id="33" dur="500"/>
                                        <p:tgtEl>
                                          <p:spTgt spid="87"/>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p:cTn id="37" dur="500" fill="hold"/>
                                        <p:tgtEl>
                                          <p:spTgt spid="89"/>
                                        </p:tgtEl>
                                        <p:attrNameLst>
                                          <p:attrName>ppt_w</p:attrName>
                                        </p:attrNameLst>
                                      </p:cBhvr>
                                      <p:tavLst>
                                        <p:tav tm="0">
                                          <p:val>
                                            <p:fltVal val="0"/>
                                          </p:val>
                                        </p:tav>
                                        <p:tav tm="100000">
                                          <p:val>
                                            <p:strVal val="#ppt_w"/>
                                          </p:val>
                                        </p:tav>
                                      </p:tavLst>
                                    </p:anim>
                                    <p:anim calcmode="lin" valueType="num">
                                      <p:cBhvr>
                                        <p:cTn id="38" dur="500" fill="hold"/>
                                        <p:tgtEl>
                                          <p:spTgt spid="89"/>
                                        </p:tgtEl>
                                        <p:attrNameLst>
                                          <p:attrName>ppt_h</p:attrName>
                                        </p:attrNameLst>
                                      </p:cBhvr>
                                      <p:tavLst>
                                        <p:tav tm="0">
                                          <p:val>
                                            <p:fltVal val="0"/>
                                          </p:val>
                                        </p:tav>
                                        <p:tav tm="100000">
                                          <p:val>
                                            <p:strVal val="#ppt_h"/>
                                          </p:val>
                                        </p:tav>
                                      </p:tavLst>
                                    </p:anim>
                                    <p:animEffect transition="in" filter="fade">
                                      <p:cBhvr>
                                        <p:cTn id="39" dur="500"/>
                                        <p:tgtEl>
                                          <p:spTgt spid="8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95"/>
                                        </p:tgtEl>
                                        <p:attrNameLst>
                                          <p:attrName>style.visibility</p:attrName>
                                        </p:attrNameLst>
                                      </p:cBhvr>
                                      <p:to>
                                        <p:strVal val="visible"/>
                                      </p:to>
                                    </p:set>
                                    <p:anim calcmode="lin" valueType="num">
                                      <p:cBhvr>
                                        <p:cTn id="49" dur="500" fill="hold"/>
                                        <p:tgtEl>
                                          <p:spTgt spid="95"/>
                                        </p:tgtEl>
                                        <p:attrNameLst>
                                          <p:attrName>ppt_w</p:attrName>
                                        </p:attrNameLst>
                                      </p:cBhvr>
                                      <p:tavLst>
                                        <p:tav tm="0">
                                          <p:val>
                                            <p:fltVal val="0"/>
                                          </p:val>
                                        </p:tav>
                                        <p:tav tm="100000">
                                          <p:val>
                                            <p:strVal val="#ppt_w"/>
                                          </p:val>
                                        </p:tav>
                                      </p:tavLst>
                                    </p:anim>
                                    <p:anim calcmode="lin" valueType="num">
                                      <p:cBhvr>
                                        <p:cTn id="50" dur="500" fill="hold"/>
                                        <p:tgtEl>
                                          <p:spTgt spid="95"/>
                                        </p:tgtEl>
                                        <p:attrNameLst>
                                          <p:attrName>ppt_h</p:attrName>
                                        </p:attrNameLst>
                                      </p:cBhvr>
                                      <p:tavLst>
                                        <p:tav tm="0">
                                          <p:val>
                                            <p:fltVal val="0"/>
                                          </p:val>
                                        </p:tav>
                                        <p:tav tm="100000">
                                          <p:val>
                                            <p:strVal val="#ppt_h"/>
                                          </p:val>
                                        </p:tav>
                                      </p:tavLst>
                                    </p:anim>
                                    <p:animEffect transition="in" filter="fade">
                                      <p:cBhvr>
                                        <p:cTn id="51" dur="500"/>
                                        <p:tgtEl>
                                          <p:spTgt spid="95"/>
                                        </p:tgtEl>
                                      </p:cBhvr>
                                    </p:animEffect>
                                  </p:childTnLst>
                                </p:cTn>
                              </p:par>
                            </p:childTnLst>
                          </p:cTn>
                        </p:par>
                        <p:par>
                          <p:cTn id="52" fill="hold">
                            <p:stCondLst>
                              <p:cond delay="4000"/>
                            </p:stCondLst>
                            <p:childTnLst>
                              <p:par>
                                <p:cTn id="53" presetID="22" presetClass="entr" presetSubtype="1" fill="hold" nodeType="after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wipe(up)">
                                      <p:cBhvr>
                                        <p:cTn id="55" dur="500"/>
                                        <p:tgtEl>
                                          <p:spTgt spid="118"/>
                                        </p:tgtEl>
                                      </p:cBhvr>
                                    </p:animEffect>
                                  </p:childTnLst>
                                </p:cTn>
                              </p:par>
                            </p:childTnLst>
                          </p:cTn>
                        </p:par>
                        <p:par>
                          <p:cTn id="56" fill="hold">
                            <p:stCondLst>
                              <p:cond delay="4500"/>
                            </p:stCondLst>
                            <p:childTnLst>
                              <p:par>
                                <p:cTn id="57" presetID="22" presetClass="entr" presetSubtype="4" fill="hold" nodeType="after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wipe(down)">
                                      <p:cBhvr>
                                        <p:cTn id="59" dur="500"/>
                                        <p:tgtEl>
                                          <p:spTgt spid="100"/>
                                        </p:tgtEl>
                                      </p:cBhvr>
                                    </p:animEffect>
                                  </p:childTnLst>
                                </p:cTn>
                              </p:par>
                            </p:childTnLst>
                          </p:cTn>
                        </p:par>
                        <p:par>
                          <p:cTn id="60" fill="hold">
                            <p:stCondLst>
                              <p:cond delay="5000"/>
                            </p:stCondLst>
                            <p:childTnLst>
                              <p:par>
                                <p:cTn id="61" presetID="22" presetClass="entr" presetSubtype="1" fill="hold"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500"/>
                                        <p:tgtEl>
                                          <p:spTgt spid="97"/>
                                        </p:tgtEl>
                                      </p:cBhvr>
                                    </p:animEffect>
                                  </p:childTnLst>
                                </p:cTn>
                              </p:par>
                            </p:childTnLst>
                          </p:cTn>
                        </p:par>
                        <p:par>
                          <p:cTn id="64" fill="hold">
                            <p:stCondLst>
                              <p:cond delay="5500"/>
                            </p:stCondLst>
                            <p:childTnLst>
                              <p:par>
                                <p:cTn id="65" presetID="22" presetClass="entr" presetSubtype="4"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childTnLst>
                          </p:cTn>
                        </p:par>
                        <p:par>
                          <p:cTn id="68" fill="hold">
                            <p:stCondLst>
                              <p:cond delay="6000"/>
                            </p:stCondLst>
                            <p:childTnLst>
                              <p:par>
                                <p:cTn id="69" presetID="22" presetClass="entr" presetSubtype="1" fill="hold" nodeType="after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wipe(up)">
                                      <p:cBhvr>
                                        <p:cTn id="71" dur="500"/>
                                        <p:tgtEl>
                                          <p:spTgt spid="121"/>
                                        </p:tgtEl>
                                      </p:cBhvr>
                                    </p:animEffect>
                                  </p:childTnLst>
                                </p:cTn>
                              </p:par>
                            </p:childTnLst>
                          </p:cTn>
                        </p:par>
                        <p:par>
                          <p:cTn id="72" fill="hold">
                            <p:stCondLst>
                              <p:cond delay="6500"/>
                            </p:stCondLst>
                            <p:childTnLst>
                              <p:par>
                                <p:cTn id="73" presetID="22" presetClass="entr" presetSubtype="4" fill="hold" nodeType="after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wipe(down)">
                                      <p:cBhvr>
                                        <p:cTn id="75" dur="500"/>
                                        <p:tgtEl>
                                          <p:spTgt spid="103"/>
                                        </p:tgtEl>
                                      </p:cBhvr>
                                    </p:animEffect>
                                  </p:childTnLst>
                                </p:cTn>
                              </p:par>
                            </p:childTnLst>
                          </p:cTn>
                        </p:par>
                        <p:par>
                          <p:cTn id="76" fill="hold">
                            <p:stCondLst>
                              <p:cond delay="7000"/>
                            </p:stCondLst>
                            <p:childTnLst>
                              <p:par>
                                <p:cTn id="77" presetID="22" presetClass="entr" presetSubtype="1" fill="hold" nodeType="after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wipe(up)">
                                      <p:cBhvr>
                                        <p:cTn id="79" dur="500"/>
                                        <p:tgtEl>
                                          <p:spTgt spid="130"/>
                                        </p:tgtEl>
                                      </p:cBhvr>
                                    </p:animEffect>
                                  </p:childTnLst>
                                </p:cTn>
                              </p:par>
                            </p:childTnLst>
                          </p:cTn>
                        </p:par>
                        <p:par>
                          <p:cTn id="80" fill="hold">
                            <p:stCondLst>
                              <p:cond delay="7500"/>
                            </p:stCondLst>
                            <p:childTnLst>
                              <p:par>
                                <p:cTn id="81" presetID="22" presetClass="entr" presetSubtype="4"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down)">
                                      <p:cBhvr>
                                        <p:cTn id="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ldLvl="0" animBg="1"/>
      <p:bldP spid="86" grpId="0" bldLvl="0" animBg="1"/>
      <p:bldP spid="87" grpId="0" bldLvl="0" animBg="1"/>
      <p:bldP spid="88" grpId="0" bldLvl="0" animBg="1"/>
      <p:bldP spid="89" grpId="0" bldLvl="0" animBg="1"/>
      <p:bldP spid="93" grpId="0" bldLvl="0" animBg="1"/>
      <p:bldP spid="95" grpId="0" bldLvl="0" animBg="1"/>
      <p:bldP spid="9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cs typeface="+mn-ea"/>
              </a:rPr>
              <a:t>数据定义</a:t>
            </a:r>
            <a:endParaRPr lang="zh-CN" altLang="en-US" dirty="0">
              <a:ea typeface="+mn-ea"/>
              <a:cs typeface="+mn-ea"/>
            </a:endParaRPr>
          </a:p>
        </p:txBody>
      </p:sp>
      <p:sp>
        <p:nvSpPr>
          <p:cNvPr id="58" name="Oval 57"/>
          <p:cNvSpPr/>
          <p:nvPr/>
        </p:nvSpPr>
        <p:spPr>
          <a:xfrm>
            <a:off x="435904" y="929352"/>
            <a:ext cx="585711"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1</a:t>
            </a:r>
            <a:endParaRPr lang="en-AU" sz="1600" dirty="0">
              <a:solidFill>
                <a:schemeClr val="bg1"/>
              </a:solidFill>
              <a:latin typeface="+mn-ea"/>
              <a:cs typeface="+mn-ea"/>
            </a:endParaRPr>
          </a:p>
        </p:txBody>
      </p:sp>
      <p:sp>
        <p:nvSpPr>
          <p:cNvPr id="60" name="Text Placeholder 33"/>
          <p:cNvSpPr txBox="1"/>
          <p:nvPr/>
        </p:nvSpPr>
        <p:spPr>
          <a:xfrm>
            <a:off x="1267513" y="1103339"/>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300" b="1" dirty="0">
                <a:solidFill>
                  <a:schemeClr val="tx1">
                    <a:lumMod val="65000"/>
                    <a:lumOff val="35000"/>
                  </a:schemeClr>
                </a:solidFill>
                <a:latin typeface="+mn-ea"/>
                <a:cs typeface="+mn-ea"/>
                <a:sym typeface="+mn-ea"/>
              </a:rPr>
              <a:t>静态数据</a:t>
            </a:r>
            <a:endParaRPr lang="zh-CN" altLang="en-AU" sz="1300" b="1" dirty="0">
              <a:solidFill>
                <a:schemeClr val="bg1">
                  <a:lumMod val="65000"/>
                </a:schemeClr>
              </a:solidFill>
              <a:latin typeface="+mn-ea"/>
              <a:cs typeface="+mn-ea"/>
            </a:endParaRPr>
          </a:p>
        </p:txBody>
      </p:sp>
      <p:sp>
        <p:nvSpPr>
          <p:cNvPr id="61" name="Oval 60"/>
          <p:cNvSpPr/>
          <p:nvPr/>
        </p:nvSpPr>
        <p:spPr>
          <a:xfrm>
            <a:off x="440834" y="2464146"/>
            <a:ext cx="585711" cy="585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2</a:t>
            </a:r>
            <a:endParaRPr lang="en-US" sz="1600" dirty="0">
              <a:solidFill>
                <a:schemeClr val="bg1"/>
              </a:solidFill>
              <a:latin typeface="+mn-ea"/>
              <a:cs typeface="+mn-ea"/>
            </a:endParaRPr>
          </a:p>
        </p:txBody>
      </p:sp>
      <p:sp>
        <p:nvSpPr>
          <p:cNvPr id="63" name="Text Placeholder 33"/>
          <p:cNvSpPr txBox="1"/>
          <p:nvPr/>
        </p:nvSpPr>
        <p:spPr>
          <a:xfrm>
            <a:off x="1267363" y="2638133"/>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sz="1300" b="1" dirty="0">
                <a:solidFill>
                  <a:schemeClr val="tx1">
                    <a:lumMod val="65000"/>
                    <a:lumOff val="35000"/>
                  </a:schemeClr>
                </a:solidFill>
                <a:latin typeface="+mn-ea"/>
                <a:cs typeface="+mn-ea"/>
              </a:rPr>
              <a:t>动态数据</a:t>
            </a:r>
            <a:endParaRPr lang="zh-CN" sz="1300" b="1" dirty="0">
              <a:solidFill>
                <a:schemeClr val="tx1">
                  <a:lumMod val="65000"/>
                  <a:lumOff val="35000"/>
                </a:schemeClr>
              </a:solidFill>
              <a:latin typeface="+mn-ea"/>
              <a:cs typeface="+mn-ea"/>
            </a:endParaRPr>
          </a:p>
        </p:txBody>
      </p:sp>
      <p:sp>
        <p:nvSpPr>
          <p:cNvPr id="64" name="Oval 63"/>
          <p:cNvSpPr/>
          <p:nvPr/>
        </p:nvSpPr>
        <p:spPr>
          <a:xfrm>
            <a:off x="443859" y="4175471"/>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mn-ea"/>
                <a:cs typeface="+mn-ea"/>
              </a:rPr>
              <a:t>3</a:t>
            </a:r>
            <a:endParaRPr lang="en-AU" sz="1600" dirty="0">
              <a:solidFill>
                <a:schemeClr val="bg1"/>
              </a:solidFill>
              <a:latin typeface="+mn-ea"/>
              <a:cs typeface="+mn-ea"/>
            </a:endParaRPr>
          </a:p>
        </p:txBody>
      </p:sp>
      <p:sp>
        <p:nvSpPr>
          <p:cNvPr id="66" name="Text Placeholder 33"/>
          <p:cNvSpPr txBox="1"/>
          <p:nvPr/>
        </p:nvSpPr>
        <p:spPr>
          <a:xfrm>
            <a:off x="1267213" y="4349458"/>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sz="1300" b="1" dirty="0">
                <a:solidFill>
                  <a:schemeClr val="tx1">
                    <a:lumMod val="85000"/>
                    <a:lumOff val="15000"/>
                  </a:schemeClr>
                </a:solidFill>
                <a:latin typeface="+mn-ea"/>
                <a:cs typeface="+mn-ea"/>
              </a:rPr>
              <a:t>数据字典（例）</a:t>
            </a:r>
            <a:endParaRPr lang="zh-CN" sz="1300" b="1" dirty="0">
              <a:solidFill>
                <a:schemeClr val="tx1">
                  <a:lumMod val="85000"/>
                  <a:lumOff val="15000"/>
                </a:schemeClr>
              </a:solidFill>
              <a:latin typeface="+mn-ea"/>
              <a:cs typeface="+mn-ea"/>
            </a:endParaRPr>
          </a:p>
        </p:txBody>
      </p:sp>
      <p:sp>
        <p:nvSpPr>
          <p:cNvPr id="69" name="Text Placeholder 33"/>
          <p:cNvSpPr txBox="1"/>
          <p:nvPr/>
        </p:nvSpPr>
        <p:spPr>
          <a:xfrm>
            <a:off x="6980809" y="1103338"/>
            <a:ext cx="1236435" cy="23731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sz="1300" b="1" dirty="0">
                <a:solidFill>
                  <a:schemeClr val="accent6"/>
                </a:solidFill>
                <a:latin typeface="+mn-ea"/>
                <a:cs typeface="+mn-ea"/>
              </a:rPr>
              <a:t>数据库表</a:t>
            </a:r>
            <a:endParaRPr lang="zh-CN" sz="1300" b="1" dirty="0">
              <a:solidFill>
                <a:schemeClr val="accent6"/>
              </a:solidFill>
              <a:latin typeface="+mn-ea"/>
              <a:cs typeface="+mn-ea"/>
            </a:endParaRPr>
          </a:p>
        </p:txBody>
      </p:sp>
      <p:sp>
        <p:nvSpPr>
          <p:cNvPr id="3" name="Oval 63"/>
          <p:cNvSpPr/>
          <p:nvPr/>
        </p:nvSpPr>
        <p:spPr>
          <a:xfrm>
            <a:off x="6166479" y="929351"/>
            <a:ext cx="585711"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AU" sz="1600" dirty="0">
                <a:solidFill>
                  <a:schemeClr val="bg1"/>
                </a:solidFill>
                <a:latin typeface="+mn-ea"/>
                <a:cs typeface="+mn-ea"/>
              </a:rPr>
              <a:t>4</a:t>
            </a:r>
            <a:endParaRPr lang="en-US" altLang="en-AU" sz="1600" dirty="0">
              <a:solidFill>
                <a:schemeClr val="bg1"/>
              </a:solidFill>
              <a:latin typeface="+mn-ea"/>
              <a:cs typeface="+mn-ea"/>
            </a:endParaRPr>
          </a:p>
        </p:txBody>
      </p:sp>
      <p:pic>
        <p:nvPicPr>
          <p:cNvPr id="4" name="图片 3"/>
          <p:cNvPicPr>
            <a:picLocks noChangeAspect="1"/>
          </p:cNvPicPr>
          <p:nvPr/>
        </p:nvPicPr>
        <p:blipFill>
          <a:blip r:embed="rId1"/>
          <a:stretch>
            <a:fillRect/>
          </a:stretch>
        </p:blipFill>
        <p:spPr>
          <a:xfrm>
            <a:off x="1147445" y="4587240"/>
            <a:ext cx="5019040" cy="1657350"/>
          </a:xfrm>
          <a:prstGeom prst="rect">
            <a:avLst/>
          </a:prstGeom>
        </p:spPr>
      </p:pic>
      <p:pic>
        <p:nvPicPr>
          <p:cNvPr id="5" name="图片 4"/>
          <p:cNvPicPr>
            <a:picLocks noChangeAspect="1"/>
          </p:cNvPicPr>
          <p:nvPr/>
        </p:nvPicPr>
        <p:blipFill>
          <a:blip r:embed="rId2"/>
          <a:stretch>
            <a:fillRect/>
          </a:stretch>
        </p:blipFill>
        <p:spPr>
          <a:xfrm>
            <a:off x="6751955" y="1341120"/>
            <a:ext cx="5081270" cy="4523105"/>
          </a:xfrm>
          <a:prstGeom prst="rect">
            <a:avLst/>
          </a:prstGeom>
        </p:spPr>
      </p:pic>
      <p:pic>
        <p:nvPicPr>
          <p:cNvPr id="7" name="图片 6" descr="6ZKV@I557[[HQAA77XUJ[~9"/>
          <p:cNvPicPr>
            <a:picLocks noChangeAspect="1"/>
          </p:cNvPicPr>
          <p:nvPr/>
        </p:nvPicPr>
        <p:blipFill>
          <a:blip r:embed="rId3"/>
          <a:srcRect l="1257" t="22142" r="3530" b="15490"/>
          <a:stretch>
            <a:fillRect/>
          </a:stretch>
        </p:blipFill>
        <p:spPr>
          <a:xfrm>
            <a:off x="1267460" y="1341120"/>
            <a:ext cx="3862070" cy="1297305"/>
          </a:xfrm>
          <a:prstGeom prst="rect">
            <a:avLst/>
          </a:prstGeom>
        </p:spPr>
      </p:pic>
      <p:pic>
        <p:nvPicPr>
          <p:cNvPr id="9" name="图片 8" descr="(1[BY%6RK3K@R7Z[LZH`4Z5"/>
          <p:cNvPicPr>
            <a:picLocks noChangeAspect="1"/>
          </p:cNvPicPr>
          <p:nvPr/>
        </p:nvPicPr>
        <p:blipFill>
          <a:blip r:embed="rId4"/>
          <a:stretch>
            <a:fillRect/>
          </a:stretch>
        </p:blipFill>
        <p:spPr>
          <a:xfrm>
            <a:off x="1267460" y="2856230"/>
            <a:ext cx="4589145" cy="1492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horizontal)">
                                      <p:cBhvr>
                                        <p:cTn id="7" dur="500"/>
                                        <p:tgtEl>
                                          <p:spTgt spid="5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randombar(horizontal)">
                                      <p:cBhvr>
                                        <p:cTn id="10" dur="500"/>
                                        <p:tgtEl>
                                          <p:spTgt spid="60"/>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randombar(horizontal)">
                                      <p:cBhvr>
                                        <p:cTn id="17" dur="500"/>
                                        <p:tgtEl>
                                          <p:spTgt spid="61"/>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randombar(horizontal)">
                                      <p:cBhvr>
                                        <p:cTn id="20" dur="500"/>
                                        <p:tgtEl>
                                          <p:spTgt spid="63"/>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1000"/>
                            </p:stCondLst>
                            <p:childTnLst>
                              <p:par>
                                <p:cTn id="25" presetID="14" presetClass="entr" presetSubtype="1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randombar(horizontal)">
                                      <p:cBhvr>
                                        <p:cTn id="27" dur="500"/>
                                        <p:tgtEl>
                                          <p:spTgt spid="64"/>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randombar(horizontal)">
                                      <p:cBhvr>
                                        <p:cTn id="30" dur="500"/>
                                        <p:tgtEl>
                                          <p:spTgt spid="66"/>
                                        </p:tgtEl>
                                      </p:cBhvr>
                                    </p:animEffect>
                                  </p:childTnLst>
                                </p:cTn>
                              </p:par>
                              <p:par>
                                <p:cTn id="31" presetID="2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randombar(horizontal)">
                                      <p:cBhvr>
                                        <p:cTn id="40" dur="500"/>
                                        <p:tgtEl>
                                          <p:spTgt spid="69"/>
                                        </p:tgtEl>
                                      </p:cBhvr>
                                    </p:animEffect>
                                  </p:childTnLst>
                                </p:cTn>
                              </p:par>
                              <p:par>
                                <p:cTn id="41" presetID="2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60" grpId="0"/>
      <p:bldP spid="61" grpId="0" bldLvl="0" animBg="1"/>
      <p:bldP spid="63" grpId="0"/>
      <p:bldP spid="64" grpId="0" bldLvl="0" animBg="1"/>
      <p:bldP spid="66" grpId="0"/>
      <p:bldP spid="69" grpId="0"/>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6755"/>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0</a:t>
            </a:r>
            <a:endParaRPr lang="zh-CN" altLang="en-US" sz="4000" dirty="0">
              <a:solidFill>
                <a:srgbClr val="252525"/>
              </a:solidFill>
              <a:latin typeface="Impact" panose="020B0806030902050204" pitchFamily="34" charset="0"/>
            </a:endParaRPr>
          </a:p>
        </p:txBody>
      </p:sp>
      <p:sp>
        <p:nvSpPr>
          <p:cNvPr id="4" name="矩形 3"/>
          <p:cNvSpPr/>
          <p:nvPr/>
        </p:nvSpPr>
        <p:spPr>
          <a:xfrm>
            <a:off x="5735143" y="2438271"/>
            <a:ext cx="5557697" cy="829945"/>
          </a:xfrm>
          <a:prstGeom prst="rect">
            <a:avLst/>
          </a:prstGeom>
        </p:spPr>
        <p:txBody>
          <a:bodyPr wrap="square">
            <a:spAutoFit/>
          </a:bodyPr>
          <a:lstStyle/>
          <a:p>
            <a:pPr algn="ctr"/>
            <a:r>
              <a:rPr lang="zh-CN" altLang="en-US" sz="4800" b="1" dirty="0">
                <a:solidFill>
                  <a:schemeClr val="tx1"/>
                </a:solidFill>
                <a:latin typeface="+mn-ea"/>
                <a:sym typeface="+mn-ea"/>
              </a:rPr>
              <a:t>前言</a:t>
            </a:r>
            <a:endParaRPr lang="zh-CN" altLang="en-US" sz="4800" b="1" dirty="0">
              <a:solidFill>
                <a:schemeClr val="tx1"/>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功能分析模型（各类图）</a:t>
            </a:r>
            <a:endParaRPr lang="en-US" altLang="zh-CN" dirty="0">
              <a:cs typeface="+mn-ea"/>
            </a:endParaRPr>
          </a:p>
        </p:txBody>
      </p:sp>
      <p:pic>
        <p:nvPicPr>
          <p:cNvPr id="2" name="图片 1"/>
          <p:cNvPicPr>
            <a:picLocks noChangeAspect="1"/>
          </p:cNvPicPr>
          <p:nvPr/>
        </p:nvPicPr>
        <p:blipFill>
          <a:blip r:embed="rId1"/>
          <a:stretch>
            <a:fillRect/>
          </a:stretch>
        </p:blipFill>
        <p:spPr>
          <a:xfrm>
            <a:off x="876300" y="1108075"/>
            <a:ext cx="4341495" cy="1931670"/>
          </a:xfrm>
          <a:prstGeom prst="rect">
            <a:avLst/>
          </a:prstGeom>
        </p:spPr>
      </p:pic>
      <p:pic>
        <p:nvPicPr>
          <p:cNvPr id="4" name="图片 3"/>
          <p:cNvPicPr>
            <a:picLocks noChangeAspect="1"/>
          </p:cNvPicPr>
          <p:nvPr/>
        </p:nvPicPr>
        <p:blipFill>
          <a:blip r:embed="rId2"/>
          <a:stretch>
            <a:fillRect/>
          </a:stretch>
        </p:blipFill>
        <p:spPr>
          <a:xfrm>
            <a:off x="6665595" y="1108075"/>
            <a:ext cx="3736340" cy="1950720"/>
          </a:xfrm>
          <a:prstGeom prst="rect">
            <a:avLst/>
          </a:prstGeom>
        </p:spPr>
      </p:pic>
      <p:pic>
        <p:nvPicPr>
          <p:cNvPr id="5" name="图片 4"/>
          <p:cNvPicPr>
            <a:picLocks noChangeAspect="1"/>
          </p:cNvPicPr>
          <p:nvPr/>
        </p:nvPicPr>
        <p:blipFill>
          <a:blip r:embed="rId3"/>
          <a:stretch>
            <a:fillRect/>
          </a:stretch>
        </p:blipFill>
        <p:spPr>
          <a:xfrm>
            <a:off x="3507740" y="3231515"/>
            <a:ext cx="4827270" cy="33369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状态转换图</a:t>
            </a:r>
            <a:r>
              <a:rPr lang="zh-CN" altLang="en-US" dirty="0">
                <a:cs typeface="+mn-ea"/>
                <a:sym typeface="+mn-ea"/>
              </a:rPr>
              <a:t>（例）</a:t>
            </a:r>
            <a:endParaRPr lang="en-US" dirty="0">
              <a:cs typeface="+mn-ea"/>
            </a:endParaRPr>
          </a:p>
        </p:txBody>
      </p:sp>
      <p:pic>
        <p:nvPicPr>
          <p:cNvPr id="2" name="图片 1"/>
          <p:cNvPicPr>
            <a:picLocks noChangeAspect="1"/>
          </p:cNvPicPr>
          <p:nvPr/>
        </p:nvPicPr>
        <p:blipFill>
          <a:blip r:embed="rId1"/>
          <a:stretch>
            <a:fillRect/>
          </a:stretch>
        </p:blipFill>
        <p:spPr>
          <a:xfrm>
            <a:off x="269240" y="1252855"/>
            <a:ext cx="5333365" cy="2457450"/>
          </a:xfrm>
          <a:prstGeom prst="rect">
            <a:avLst/>
          </a:prstGeom>
        </p:spPr>
      </p:pic>
      <p:pic>
        <p:nvPicPr>
          <p:cNvPr id="5" name="图片 4"/>
          <p:cNvPicPr>
            <a:picLocks noChangeAspect="1"/>
          </p:cNvPicPr>
          <p:nvPr/>
        </p:nvPicPr>
        <p:blipFill>
          <a:blip r:embed="rId2"/>
          <a:stretch>
            <a:fillRect/>
          </a:stretch>
        </p:blipFill>
        <p:spPr>
          <a:xfrm>
            <a:off x="6202045" y="1252855"/>
            <a:ext cx="5190490" cy="40760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dirty="0">
                <a:cs typeface="+mn-ea"/>
              </a:rPr>
              <a:t>IPO</a:t>
            </a:r>
            <a:r>
              <a:rPr lang="zh-CN" altLang="en-US" dirty="0">
                <a:cs typeface="+mn-ea"/>
              </a:rPr>
              <a:t>图</a:t>
            </a:r>
            <a:r>
              <a:rPr lang="en-US" altLang="zh-CN" dirty="0">
                <a:cs typeface="+mn-ea"/>
              </a:rPr>
              <a:t>+</a:t>
            </a:r>
            <a:r>
              <a:rPr lang="zh-CN" altLang="en-US" dirty="0">
                <a:cs typeface="+mn-ea"/>
              </a:rPr>
              <a:t>界面原型（例）</a:t>
            </a:r>
            <a:endParaRPr lang="en-US" altLang="zh-CN" dirty="0">
              <a:cs typeface="+mn-ea"/>
            </a:endParaRPr>
          </a:p>
        </p:txBody>
      </p:sp>
      <p:pic>
        <p:nvPicPr>
          <p:cNvPr id="5" name="图片 4"/>
          <p:cNvPicPr>
            <a:picLocks noChangeAspect="1"/>
          </p:cNvPicPr>
          <p:nvPr/>
        </p:nvPicPr>
        <p:blipFill>
          <a:blip r:embed="rId1"/>
          <a:stretch>
            <a:fillRect/>
          </a:stretch>
        </p:blipFill>
        <p:spPr>
          <a:xfrm>
            <a:off x="443865" y="1217295"/>
            <a:ext cx="4685665" cy="3666490"/>
          </a:xfrm>
          <a:prstGeom prst="rect">
            <a:avLst/>
          </a:prstGeom>
        </p:spPr>
      </p:pic>
      <p:pic>
        <p:nvPicPr>
          <p:cNvPr id="7" name="图片 6"/>
          <p:cNvPicPr>
            <a:picLocks noChangeAspect="1"/>
          </p:cNvPicPr>
          <p:nvPr/>
        </p:nvPicPr>
        <p:blipFill>
          <a:blip r:embed="rId2"/>
          <a:stretch>
            <a:fillRect/>
          </a:stretch>
        </p:blipFill>
        <p:spPr>
          <a:xfrm>
            <a:off x="6415405" y="883285"/>
            <a:ext cx="2821305" cy="537718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7886"/>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a:t>
            </a:r>
            <a:r>
              <a:rPr lang="en-US" altLang="zh-CN" sz="4000" dirty="0" smtClean="0">
                <a:solidFill>
                  <a:srgbClr val="252525"/>
                </a:solidFill>
                <a:latin typeface="Impact" panose="020B0806030902050204" pitchFamily="34" charset="0"/>
              </a:rPr>
              <a:t>4</a:t>
            </a:r>
            <a:endParaRPr lang="zh-CN" altLang="en-US" sz="4000" dirty="0">
              <a:solidFill>
                <a:srgbClr val="252525"/>
              </a:solidFill>
              <a:latin typeface="Impact" panose="020B0806030902050204" pitchFamily="34" charset="0"/>
            </a:endParaRPr>
          </a:p>
        </p:txBody>
      </p:sp>
      <p:sp>
        <p:nvSpPr>
          <p:cNvPr id="4" name="矩形 3"/>
          <p:cNvSpPr/>
          <p:nvPr/>
        </p:nvSpPr>
        <p:spPr>
          <a:xfrm>
            <a:off x="5115560" y="2438400"/>
            <a:ext cx="6177280" cy="829945"/>
          </a:xfrm>
          <a:prstGeom prst="rect">
            <a:avLst/>
          </a:prstGeom>
        </p:spPr>
        <p:txBody>
          <a:bodyPr wrap="square">
            <a:spAutoFit/>
          </a:bodyPr>
          <a:lstStyle/>
          <a:p>
            <a:pPr algn="ctr"/>
            <a:r>
              <a:rPr lang="zh-CN" altLang="en-US" sz="4800" b="1" dirty="0">
                <a:solidFill>
                  <a:srgbClr val="252525"/>
                </a:solidFill>
                <a:latin typeface="+mn-ea"/>
              </a:rPr>
              <a:t>总体设计、详细设计</a:t>
            </a:r>
            <a:endParaRPr lang="zh-CN" altLang="en-US" sz="4800" b="1" dirty="0">
              <a:solidFill>
                <a:srgbClr val="252525"/>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
          <p:cNvGrpSpPr>
            <a:grpSpLocks noChangeAspect="1"/>
          </p:cNvGrpSpPr>
          <p:nvPr/>
        </p:nvGrpSpPr>
        <p:grpSpPr>
          <a:xfrm rot="4351113">
            <a:off x="6254770" y="1815915"/>
            <a:ext cx="5091397" cy="3508628"/>
            <a:chOff x="940378" y="1114346"/>
            <a:chExt cx="7056438" cy="4867275"/>
          </a:xfrm>
        </p:grpSpPr>
        <p:sp>
          <p:nvSpPr>
            <p:cNvPr id="29"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0"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1"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2"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3"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dirty="0">
                <a:solidFill>
                  <a:sysClr val="window" lastClr="FFFFFF">
                    <a:lumMod val="65000"/>
                  </a:sysClr>
                </a:solidFill>
                <a:cs typeface="+mn-ea"/>
              </a:endParaRPr>
            </a:p>
          </p:txBody>
        </p:sp>
        <p:sp>
          <p:nvSpPr>
            <p:cNvPr id="34"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5"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6"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7"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grpSp>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54" name="矩形 53"/>
          <p:cNvSpPr/>
          <p:nvPr/>
        </p:nvSpPr>
        <p:spPr>
          <a:xfrm>
            <a:off x="858520" y="2125980"/>
            <a:ext cx="4994910" cy="3167380"/>
          </a:xfrm>
          <a:prstGeom prst="rect">
            <a:avLst/>
          </a:prstGeom>
        </p:spPr>
        <p:txBody>
          <a:bodyPr wrap="square" lIns="121880" tIns="60940" rIns="121880" bIns="60940">
            <a:spAutoFit/>
          </a:bodyPr>
          <a:lstStyle/>
          <a:p>
            <a:pPr>
              <a:lnSpc>
                <a:spcPct val="150000"/>
              </a:lnSpc>
              <a:defRPr/>
            </a:pPr>
            <a:r>
              <a:rPr lang="zh-CN" altLang="en-US" sz="1200" kern="0" dirty="0">
                <a:solidFill>
                  <a:schemeClr val="tx1"/>
                </a:solidFill>
                <a:latin typeface="+mn-ea"/>
                <a:cs typeface="+mn-ea"/>
                <a:sym typeface="方正兰亭黑_GBK" pitchFamily="2" charset="-122"/>
              </a:rPr>
              <a:t>精度</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查询物品请求信息：文本</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有关价格信息：货币人民币，整数，最高位数为6位</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有关日期时间信息：年-月-日 时：分：秒格式</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输出信息全部为文本信息。</a:t>
            </a:r>
            <a:endParaRPr lang="zh-CN" altLang="en-US" sz="1200" kern="0" dirty="0">
              <a:solidFill>
                <a:schemeClr val="tx1"/>
              </a:solidFill>
              <a:latin typeface="+mn-ea"/>
              <a:cs typeface="+mn-ea"/>
              <a:sym typeface="方正兰亭黑_GBK" pitchFamily="2" charset="-122"/>
            </a:endParaRPr>
          </a:p>
          <a:p>
            <a:pPr>
              <a:lnSpc>
                <a:spcPct val="150000"/>
              </a:lnSpc>
              <a:defRPr/>
            </a:pP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时间特性要求</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用户搜索，系统及时响应（&lt;=3s）。</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加入收藏，系统响应时间（&lt;=3s）</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发布评论，系统响应时间（&lt;=3s）</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用户提交订单，系统及时处理（&lt;=3s）。</a:t>
            </a:r>
            <a:endParaRPr lang="zh-CN" altLang="en-US" sz="1200" kern="0" dirty="0">
              <a:solidFill>
                <a:schemeClr val="tx1"/>
              </a:solidFill>
              <a:latin typeface="+mn-ea"/>
              <a:cs typeface="+mn-ea"/>
              <a:sym typeface="方正兰亭黑_GBK" pitchFamily="2" charset="-122"/>
            </a:endParaRPr>
          </a:p>
        </p:txBody>
      </p:sp>
      <p:sp>
        <p:nvSpPr>
          <p:cNvPr id="2" name="标题 1"/>
          <p:cNvSpPr>
            <a:spLocks noGrp="1"/>
          </p:cNvSpPr>
          <p:nvPr>
            <p:ph type="title"/>
          </p:nvPr>
        </p:nvSpPr>
        <p:spPr/>
        <p:txBody>
          <a:bodyPr>
            <a:normAutofit fontScale="90000"/>
          </a:bodyPr>
          <a:lstStyle/>
          <a:p>
            <a:r>
              <a:rPr lang="zh-CN" altLang="en-US" dirty="0">
                <a:cs typeface="+mn-ea"/>
              </a:rPr>
              <a:t>精度、时间特性要求</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par>
                                <p:cTn id="11" presetID="53" presetClass="entr" presetSubtype="16" fill="hold" nodeType="withEffect">
                                  <p:stCondLst>
                                    <p:cond delay="20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nodeType="withEffect">
                                  <p:stCondLst>
                                    <p:cond delay="40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nodeType="withEffect">
                                  <p:stCondLst>
                                    <p:cond delay="60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barn(inVertical)">
                                      <p:cBhvr>
                                        <p:cTn id="2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cs typeface="+mn-ea"/>
              </a:rPr>
              <a:t>伪</a:t>
            </a:r>
            <a:r>
              <a:rPr lang="zh-CN" dirty="0">
                <a:cs typeface="+mn-ea"/>
              </a:rPr>
              <a:t>代码（</a:t>
            </a:r>
            <a:r>
              <a:rPr lang="zh-CN" altLang="en-US" dirty="0">
                <a:cs typeface="+mn-ea"/>
              </a:rPr>
              <a:t>例）</a:t>
            </a:r>
            <a:endParaRPr lang="en-US" altLang="zh-CN" dirty="0">
              <a:cs typeface="+mn-ea"/>
            </a:endParaRPr>
          </a:p>
        </p:txBody>
      </p:sp>
      <p:pic>
        <p:nvPicPr>
          <p:cNvPr id="10" name="图片 9"/>
          <p:cNvPicPr>
            <a:picLocks noChangeAspect="1"/>
          </p:cNvPicPr>
          <p:nvPr/>
        </p:nvPicPr>
        <p:blipFill>
          <a:blip r:embed="rId1"/>
          <a:stretch>
            <a:fillRect/>
          </a:stretch>
        </p:blipFill>
        <p:spPr>
          <a:xfrm>
            <a:off x="259080" y="1185545"/>
            <a:ext cx="2561590" cy="2352675"/>
          </a:xfrm>
          <a:prstGeom prst="rect">
            <a:avLst/>
          </a:prstGeom>
        </p:spPr>
      </p:pic>
      <p:pic>
        <p:nvPicPr>
          <p:cNvPr id="11" name="图片 10"/>
          <p:cNvPicPr>
            <a:picLocks noChangeAspect="1"/>
          </p:cNvPicPr>
          <p:nvPr/>
        </p:nvPicPr>
        <p:blipFill>
          <a:blip r:embed="rId2"/>
          <a:stretch>
            <a:fillRect/>
          </a:stretch>
        </p:blipFill>
        <p:spPr>
          <a:xfrm>
            <a:off x="2982595" y="1185545"/>
            <a:ext cx="2856865" cy="4037965"/>
          </a:xfrm>
          <a:prstGeom prst="rect">
            <a:avLst/>
          </a:prstGeom>
        </p:spPr>
      </p:pic>
      <p:pic>
        <p:nvPicPr>
          <p:cNvPr id="12" name="图片 11"/>
          <p:cNvPicPr>
            <a:picLocks noChangeAspect="1"/>
          </p:cNvPicPr>
          <p:nvPr/>
        </p:nvPicPr>
        <p:blipFill>
          <a:blip r:embed="rId3"/>
          <a:stretch>
            <a:fillRect/>
          </a:stretch>
        </p:blipFill>
        <p:spPr>
          <a:xfrm>
            <a:off x="6062980" y="1185545"/>
            <a:ext cx="2780665" cy="5442585"/>
          </a:xfrm>
          <a:prstGeom prst="rect">
            <a:avLst/>
          </a:prstGeom>
        </p:spPr>
      </p:pic>
      <p:pic>
        <p:nvPicPr>
          <p:cNvPr id="13" name="图片 12"/>
          <p:cNvPicPr>
            <a:picLocks noChangeAspect="1"/>
          </p:cNvPicPr>
          <p:nvPr/>
        </p:nvPicPr>
        <p:blipFill>
          <a:blip r:embed="rId4"/>
          <a:stretch>
            <a:fillRect/>
          </a:stretch>
        </p:blipFill>
        <p:spPr>
          <a:xfrm>
            <a:off x="8958580" y="1185545"/>
            <a:ext cx="3152140" cy="253365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6755"/>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5</a:t>
            </a:r>
            <a:endParaRPr lang="zh-CN" altLang="en-US" sz="4000" dirty="0">
              <a:solidFill>
                <a:srgbClr val="252525"/>
              </a:solidFill>
              <a:latin typeface="Impact" panose="020B0806030902050204" pitchFamily="34" charset="0"/>
            </a:endParaRPr>
          </a:p>
        </p:txBody>
      </p:sp>
      <p:sp>
        <p:nvSpPr>
          <p:cNvPr id="4" name="矩形 3"/>
          <p:cNvSpPr/>
          <p:nvPr/>
        </p:nvSpPr>
        <p:spPr>
          <a:xfrm>
            <a:off x="5306695" y="2438400"/>
            <a:ext cx="5986145" cy="829945"/>
          </a:xfrm>
          <a:prstGeom prst="rect">
            <a:avLst/>
          </a:prstGeom>
        </p:spPr>
        <p:txBody>
          <a:bodyPr wrap="square">
            <a:spAutoFit/>
          </a:bodyPr>
          <a:lstStyle/>
          <a:p>
            <a:pPr algn="ctr"/>
            <a:r>
              <a:rPr lang="zh-CN" altLang="en-US" sz="4800" dirty="0">
                <a:solidFill>
                  <a:schemeClr val="tx1"/>
                </a:solidFill>
                <a:latin typeface="+mn-ea"/>
                <a:sym typeface="+mn-ea"/>
              </a:rPr>
              <a:t>测试、实现代码展示</a:t>
            </a:r>
            <a:endParaRPr lang="zh-CN" altLang="en-US" sz="4800" b="1" dirty="0">
              <a:solidFill>
                <a:schemeClr val="tx1"/>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
          <p:cNvGrpSpPr>
            <a:grpSpLocks noChangeAspect="1"/>
          </p:cNvGrpSpPr>
          <p:nvPr/>
        </p:nvGrpSpPr>
        <p:grpSpPr>
          <a:xfrm rot="4351113">
            <a:off x="6254770" y="1815915"/>
            <a:ext cx="5091397" cy="3508628"/>
            <a:chOff x="940378" y="1114346"/>
            <a:chExt cx="7056438" cy="4867275"/>
          </a:xfrm>
        </p:grpSpPr>
        <p:sp>
          <p:nvSpPr>
            <p:cNvPr id="29"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0"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1"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2"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3"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dirty="0">
                <a:solidFill>
                  <a:sysClr val="window" lastClr="FFFFFF">
                    <a:lumMod val="65000"/>
                  </a:sysClr>
                </a:solidFill>
                <a:cs typeface="+mn-ea"/>
              </a:endParaRPr>
            </a:p>
          </p:txBody>
        </p:sp>
        <p:sp>
          <p:nvSpPr>
            <p:cNvPr id="34"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35"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36"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37"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grpSp>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54" name="矩形 53"/>
          <p:cNvSpPr/>
          <p:nvPr/>
        </p:nvSpPr>
        <p:spPr>
          <a:xfrm>
            <a:off x="856615" y="2770505"/>
            <a:ext cx="6291580" cy="2152015"/>
          </a:xfrm>
          <a:prstGeom prst="rect">
            <a:avLst/>
          </a:prstGeom>
        </p:spPr>
        <p:txBody>
          <a:bodyPr wrap="square" lIns="121880" tIns="60940" rIns="121880" bIns="60940">
            <a:spAutoFit/>
          </a:bodyPr>
          <a:lstStyle/>
          <a:p>
            <a:pPr>
              <a:lnSpc>
                <a:spcPct val="150000"/>
              </a:lnSpc>
              <a:defRPr/>
            </a:pPr>
            <a:r>
              <a:rPr lang="zh-CN" altLang="en-US" sz="1600" b="1" kern="0" dirty="0">
                <a:solidFill>
                  <a:schemeClr val="tx1"/>
                </a:solidFill>
                <a:latin typeface="+mn-ea"/>
                <a:cs typeface="+mn-ea"/>
                <a:sym typeface="方正兰亭黑_GBK" pitchFamily="2" charset="-122"/>
              </a:rPr>
              <a:t>命名规范</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数据库命名使用匈牙利命名法</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       匈牙利命名法关键是：标识符的名字以一个或者多个小写字母开头作为前缀；前缀之后的是首字母大写的一个单词或多个单词组合，该单词要指明变量的用途。</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编码阶段使用驼峰命名法</a:t>
            </a:r>
            <a:endParaRPr lang="zh-CN" altLang="en-US" sz="1200" kern="0" dirty="0">
              <a:solidFill>
                <a:schemeClr val="tx1"/>
              </a:solidFill>
              <a:latin typeface="+mn-ea"/>
              <a:cs typeface="+mn-ea"/>
              <a:sym typeface="方正兰亭黑_GBK" pitchFamily="2" charset="-122"/>
            </a:endParaRPr>
          </a:p>
          <a:p>
            <a:pPr>
              <a:lnSpc>
                <a:spcPct val="150000"/>
              </a:lnSpc>
              <a:defRPr/>
            </a:pPr>
            <a:r>
              <a:rPr lang="zh-CN" altLang="en-US" sz="1200" kern="0" dirty="0">
                <a:solidFill>
                  <a:schemeClr val="tx1"/>
                </a:solidFill>
                <a:latin typeface="+mn-ea"/>
                <a:cs typeface="+mn-ea"/>
                <a:sym typeface="方正兰亭黑_GBK" pitchFamily="2" charset="-122"/>
              </a:rPr>
              <a:t>       驼峰命名法，正如它的名称所表示的那样，指的是混合使用大小写字母来构成标识符的名字。其中第一个单词首字母小写，余下的单词首字母大写。</a:t>
            </a:r>
            <a:endParaRPr lang="zh-CN" altLang="en-US" sz="1200" kern="0" dirty="0">
              <a:solidFill>
                <a:schemeClr val="tx1"/>
              </a:solidFill>
              <a:latin typeface="+mn-ea"/>
              <a:cs typeface="+mn-ea"/>
              <a:sym typeface="方正兰亭黑_GBK" pitchFamily="2" charset="-122"/>
            </a:endParaRPr>
          </a:p>
        </p:txBody>
      </p:sp>
      <p:sp>
        <p:nvSpPr>
          <p:cNvPr id="2" name="标题 1"/>
          <p:cNvSpPr>
            <a:spLocks noGrp="1"/>
          </p:cNvSpPr>
          <p:nvPr>
            <p:ph type="title"/>
          </p:nvPr>
        </p:nvSpPr>
        <p:spPr/>
        <p:txBody>
          <a:bodyPr>
            <a:normAutofit fontScale="90000"/>
          </a:bodyPr>
          <a:lstStyle/>
          <a:p>
            <a:r>
              <a:rPr lang="zh-CN" altLang="en-US" dirty="0">
                <a:cs typeface="+mn-ea"/>
              </a:rPr>
              <a:t>代码规范（例）</a:t>
            </a:r>
            <a:endParaRPr lang="zh-CN" altLang="en-US" dirty="0">
              <a:ea typeface="+mn-ea"/>
              <a:cs typeface="+mn-ea"/>
            </a:endParaRPr>
          </a:p>
        </p:txBody>
      </p:sp>
      <p:pic>
        <p:nvPicPr>
          <p:cNvPr id="4" name="图片 3"/>
          <p:cNvPicPr>
            <a:picLocks noChangeAspect="1"/>
          </p:cNvPicPr>
          <p:nvPr/>
        </p:nvPicPr>
        <p:blipFill>
          <a:blip r:embed="rId1"/>
          <a:stretch>
            <a:fillRect/>
          </a:stretch>
        </p:blipFill>
        <p:spPr>
          <a:xfrm>
            <a:off x="505460" y="1008380"/>
            <a:ext cx="4360545" cy="5448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par>
                                <p:cTn id="11" presetID="53" presetClass="entr" presetSubtype="16" fill="hold" nodeType="withEffect">
                                  <p:stCondLst>
                                    <p:cond delay="20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nodeType="withEffect">
                                  <p:stCondLst>
                                    <p:cond delay="40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nodeType="withEffect">
                                  <p:stCondLst>
                                    <p:cond delay="60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Effect transition="in" filter="fade">
                                      <p:cBhvr>
                                        <p:cTn id="25" dur="500"/>
                                        <p:tgtEl>
                                          <p:spTgt spid="41"/>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barn(inVertical)">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cs typeface="+mn-ea"/>
              </a:rPr>
              <a:t>PAD</a:t>
            </a:r>
            <a:r>
              <a:rPr lang="zh-CN" altLang="en-US" dirty="0">
                <a:cs typeface="+mn-ea"/>
              </a:rPr>
              <a:t>图</a:t>
            </a:r>
            <a:r>
              <a:rPr lang="zh-CN" dirty="0">
                <a:cs typeface="+mn-ea"/>
              </a:rPr>
              <a:t>（</a:t>
            </a:r>
            <a:r>
              <a:rPr lang="zh-CN" altLang="en-US" dirty="0">
                <a:cs typeface="+mn-ea"/>
              </a:rPr>
              <a:t>例）</a:t>
            </a:r>
            <a:endParaRPr lang="en-US" altLang="zh-CN" dirty="0">
              <a:cs typeface="+mn-ea"/>
            </a:endParaRPr>
          </a:p>
        </p:txBody>
      </p:sp>
      <p:pic>
        <p:nvPicPr>
          <p:cNvPr id="18" name="图片 18" descr="C}R[Q8L1Q393ZF@@~W%GEPC"/>
          <p:cNvPicPr>
            <a:picLocks noChangeAspect="1"/>
          </p:cNvPicPr>
          <p:nvPr/>
        </p:nvPicPr>
        <p:blipFill>
          <a:blip r:embed="rId1"/>
          <a:stretch>
            <a:fillRect/>
          </a:stretch>
        </p:blipFill>
        <p:spPr>
          <a:xfrm>
            <a:off x="407353" y="1153795"/>
            <a:ext cx="5273675" cy="2217420"/>
          </a:xfrm>
          <a:prstGeom prst="rect">
            <a:avLst/>
          </a:prstGeom>
        </p:spPr>
      </p:pic>
      <p:sp>
        <p:nvSpPr>
          <p:cNvPr id="14" name="文本框 13"/>
          <p:cNvSpPr txBox="1"/>
          <p:nvPr/>
        </p:nvSpPr>
        <p:spPr>
          <a:xfrm>
            <a:off x="407670" y="785495"/>
            <a:ext cx="1097280" cy="368300"/>
          </a:xfrm>
          <a:prstGeom prst="rect">
            <a:avLst/>
          </a:prstGeom>
          <a:noFill/>
        </p:spPr>
        <p:txBody>
          <a:bodyPr wrap="none" rtlCol="0">
            <a:spAutoFit/>
          </a:bodyPr>
          <a:lstStyle/>
          <a:p>
            <a:r>
              <a:rPr lang="zh-CN" altLang="en-US"/>
              <a:t>注册登录</a:t>
            </a:r>
            <a:endParaRPr lang="zh-CN" altLang="en-US"/>
          </a:p>
        </p:txBody>
      </p:sp>
      <p:pic>
        <p:nvPicPr>
          <p:cNvPr id="19" name="图片 17" descr="IMG_256"/>
          <p:cNvPicPr>
            <a:picLocks noChangeAspect="1"/>
          </p:cNvPicPr>
          <p:nvPr/>
        </p:nvPicPr>
        <p:blipFill>
          <a:blip r:embed="rId2"/>
          <a:stretch>
            <a:fillRect/>
          </a:stretch>
        </p:blipFill>
        <p:spPr>
          <a:xfrm>
            <a:off x="407670" y="3569335"/>
            <a:ext cx="9383395" cy="3059430"/>
          </a:xfrm>
          <a:prstGeom prst="rect">
            <a:avLst/>
          </a:prstGeom>
          <a:noFill/>
          <a:ln w="9525">
            <a:noFill/>
          </a:ln>
        </p:spPr>
      </p:pic>
      <p:sp>
        <p:nvSpPr>
          <p:cNvPr id="15" name="文本框 14"/>
          <p:cNvSpPr txBox="1"/>
          <p:nvPr/>
        </p:nvSpPr>
        <p:spPr>
          <a:xfrm>
            <a:off x="407670" y="3201035"/>
            <a:ext cx="2011680" cy="368300"/>
          </a:xfrm>
          <a:prstGeom prst="rect">
            <a:avLst/>
          </a:prstGeom>
          <a:noFill/>
        </p:spPr>
        <p:txBody>
          <a:bodyPr wrap="none" rtlCol="0">
            <a:spAutoFit/>
          </a:bodyPr>
          <a:lstStyle/>
          <a:p>
            <a:r>
              <a:rPr lang="zh-CN" altLang="en-US"/>
              <a:t>搜索、购买、收藏</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dirty="0">
                <a:cs typeface="+mn-ea"/>
              </a:rPr>
              <a:t>实现（</a:t>
            </a:r>
            <a:r>
              <a:rPr lang="zh-CN" altLang="en-US" dirty="0">
                <a:cs typeface="+mn-ea"/>
              </a:rPr>
              <a:t>例）</a:t>
            </a:r>
            <a:endParaRPr lang="en-US" altLang="zh-CN" dirty="0">
              <a:cs typeface="+mn-ea"/>
            </a:endParaRPr>
          </a:p>
        </p:txBody>
      </p:sp>
      <p:pic>
        <p:nvPicPr>
          <p:cNvPr id="8" name="图片 7"/>
          <p:cNvPicPr>
            <a:picLocks noChangeAspect="1"/>
          </p:cNvPicPr>
          <p:nvPr/>
        </p:nvPicPr>
        <p:blipFill>
          <a:blip r:embed="rId1"/>
          <a:stretch>
            <a:fillRect/>
          </a:stretch>
        </p:blipFill>
        <p:spPr>
          <a:xfrm>
            <a:off x="433705" y="1315085"/>
            <a:ext cx="4554855" cy="4945380"/>
          </a:xfrm>
          <a:prstGeom prst="rect">
            <a:avLst/>
          </a:prstGeom>
        </p:spPr>
      </p:pic>
      <p:pic>
        <p:nvPicPr>
          <p:cNvPr id="9" name="图片 8"/>
          <p:cNvPicPr>
            <a:picLocks noChangeAspect="1"/>
          </p:cNvPicPr>
          <p:nvPr/>
        </p:nvPicPr>
        <p:blipFill>
          <a:blip r:embed="rId2"/>
          <a:stretch>
            <a:fillRect/>
          </a:stretch>
        </p:blipFill>
        <p:spPr>
          <a:xfrm>
            <a:off x="5295900" y="1315085"/>
            <a:ext cx="5276850" cy="46583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2" name="标题 1"/>
          <p:cNvSpPr>
            <a:spLocks noGrp="1"/>
          </p:cNvSpPr>
          <p:nvPr>
            <p:ph type="title"/>
          </p:nvPr>
        </p:nvSpPr>
        <p:spPr/>
        <p:txBody>
          <a:bodyPr>
            <a:normAutofit fontScale="90000"/>
          </a:bodyPr>
          <a:lstStyle/>
          <a:p>
            <a:r>
              <a:rPr lang="zh-CN" altLang="en-US" dirty="0">
                <a:ea typeface="+mn-ea"/>
                <a:cs typeface="+mn-ea"/>
              </a:rPr>
              <a:t>更改需求里程碑（回访）</a:t>
            </a:r>
            <a:endParaRPr lang="zh-CN" altLang="en-US" dirty="0">
              <a:ea typeface="+mn-ea"/>
              <a:cs typeface="+mn-ea"/>
            </a:endParaRPr>
          </a:p>
        </p:txBody>
      </p:sp>
      <p:pic>
        <p:nvPicPr>
          <p:cNvPr id="5" name="图片 44" descr="491677436078136600"/>
          <p:cNvPicPr>
            <a:picLocks noChangeAspect="1"/>
          </p:cNvPicPr>
          <p:nvPr/>
        </p:nvPicPr>
        <p:blipFill>
          <a:blip r:embed="rId1"/>
          <a:stretch>
            <a:fillRect/>
          </a:stretch>
        </p:blipFill>
        <p:spPr>
          <a:xfrm>
            <a:off x="502920" y="1068070"/>
            <a:ext cx="3043555" cy="5412105"/>
          </a:xfrm>
          <a:prstGeom prst="rect">
            <a:avLst/>
          </a:prstGeom>
        </p:spPr>
      </p:pic>
      <p:pic>
        <p:nvPicPr>
          <p:cNvPr id="38" name="图片 38" descr="31334734476928108"/>
          <p:cNvPicPr>
            <a:picLocks noChangeAspect="1"/>
          </p:cNvPicPr>
          <p:nvPr/>
        </p:nvPicPr>
        <p:blipFill>
          <a:blip r:embed="rId2"/>
          <a:stretch>
            <a:fillRect/>
          </a:stretch>
        </p:blipFill>
        <p:spPr>
          <a:xfrm>
            <a:off x="4330065" y="1068070"/>
            <a:ext cx="3042920" cy="5411470"/>
          </a:xfrm>
          <a:prstGeom prst="rect">
            <a:avLst/>
          </a:prstGeom>
        </p:spPr>
      </p:pic>
      <p:pic>
        <p:nvPicPr>
          <p:cNvPr id="6" name="图片 11" descr="529774073070569322"/>
          <p:cNvPicPr>
            <a:picLocks noChangeAspect="1"/>
          </p:cNvPicPr>
          <p:nvPr/>
        </p:nvPicPr>
        <p:blipFill>
          <a:blip r:embed="rId3"/>
          <a:stretch>
            <a:fillRect/>
          </a:stretch>
        </p:blipFill>
        <p:spPr>
          <a:xfrm>
            <a:off x="7932420" y="1068070"/>
            <a:ext cx="3064510" cy="5448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dirty="0">
                <a:cs typeface="+mn-ea"/>
              </a:rPr>
              <a:t>测试计划（</a:t>
            </a:r>
            <a:r>
              <a:rPr lang="zh-CN" altLang="en-US" dirty="0">
                <a:cs typeface="+mn-ea"/>
              </a:rPr>
              <a:t>例）</a:t>
            </a:r>
            <a:endParaRPr lang="en-US" altLang="zh-CN" dirty="0">
              <a:cs typeface="+mn-ea"/>
            </a:endParaRPr>
          </a:p>
        </p:txBody>
      </p:sp>
      <p:pic>
        <p:nvPicPr>
          <p:cNvPr id="2" name="图片 1"/>
          <p:cNvPicPr>
            <a:picLocks noChangeAspect="1"/>
          </p:cNvPicPr>
          <p:nvPr/>
        </p:nvPicPr>
        <p:blipFill>
          <a:blip r:embed="rId1"/>
          <a:stretch>
            <a:fillRect/>
          </a:stretch>
        </p:blipFill>
        <p:spPr>
          <a:xfrm>
            <a:off x="409575" y="929005"/>
            <a:ext cx="5990590" cy="3723640"/>
          </a:xfrm>
          <a:prstGeom prst="rect">
            <a:avLst/>
          </a:prstGeom>
        </p:spPr>
      </p:pic>
      <p:pic>
        <p:nvPicPr>
          <p:cNvPr id="4" name="图片 3"/>
          <p:cNvPicPr>
            <a:picLocks noChangeAspect="1"/>
          </p:cNvPicPr>
          <p:nvPr/>
        </p:nvPicPr>
        <p:blipFill>
          <a:blip r:embed="rId2"/>
          <a:stretch>
            <a:fillRect/>
          </a:stretch>
        </p:blipFill>
        <p:spPr>
          <a:xfrm>
            <a:off x="409575" y="4966335"/>
            <a:ext cx="4361815" cy="1428750"/>
          </a:xfrm>
          <a:prstGeom prst="rect">
            <a:avLst/>
          </a:prstGeom>
        </p:spPr>
      </p:pic>
      <p:pic>
        <p:nvPicPr>
          <p:cNvPr id="5" name="图片 4"/>
          <p:cNvPicPr>
            <a:picLocks noChangeAspect="1"/>
          </p:cNvPicPr>
          <p:nvPr/>
        </p:nvPicPr>
        <p:blipFill>
          <a:blip r:embed="rId3"/>
          <a:stretch>
            <a:fillRect/>
          </a:stretch>
        </p:blipFill>
        <p:spPr>
          <a:xfrm>
            <a:off x="6400165" y="1882140"/>
            <a:ext cx="5323840" cy="2580640"/>
          </a:xfrm>
          <a:prstGeom prst="rect">
            <a:avLst/>
          </a:prstGeom>
        </p:spPr>
      </p:pic>
      <p:pic>
        <p:nvPicPr>
          <p:cNvPr id="7" name="图片 6"/>
          <p:cNvPicPr>
            <a:picLocks noChangeAspect="1"/>
          </p:cNvPicPr>
          <p:nvPr/>
        </p:nvPicPr>
        <p:blipFill>
          <a:blip r:embed="rId4"/>
          <a:stretch>
            <a:fillRect/>
          </a:stretch>
        </p:blipFill>
        <p:spPr>
          <a:xfrm>
            <a:off x="6276340" y="1117600"/>
            <a:ext cx="5771515" cy="514286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cs typeface="+mn-ea"/>
              </a:rPr>
              <a:t>单元测试（部分模块流程图）</a:t>
            </a:r>
            <a:endParaRPr lang="zh-CN" altLang="en-US" dirty="0">
              <a:cs typeface="+mn-ea"/>
            </a:endParaRPr>
          </a:p>
        </p:txBody>
      </p:sp>
      <p:sp>
        <p:nvSpPr>
          <p:cNvPr id="5" name="文本框 4"/>
          <p:cNvSpPr txBox="1"/>
          <p:nvPr/>
        </p:nvSpPr>
        <p:spPr>
          <a:xfrm>
            <a:off x="1012190" y="1173480"/>
            <a:ext cx="3003550" cy="368300"/>
          </a:xfrm>
          <a:prstGeom prst="rect">
            <a:avLst/>
          </a:prstGeom>
          <a:noFill/>
        </p:spPr>
        <p:txBody>
          <a:bodyPr wrap="square" rtlCol="0">
            <a:spAutoFit/>
          </a:bodyPr>
          <a:p>
            <a:r>
              <a:rPr lang="zh-CN" altLang="en-US"/>
              <a:t>编辑个人信息流程图</a:t>
            </a:r>
            <a:endParaRPr lang="zh-CN" altLang="en-US"/>
          </a:p>
        </p:txBody>
      </p:sp>
      <p:pic>
        <p:nvPicPr>
          <p:cNvPr id="6" name="图片 6" descr="{3LFQ2M_SOB(5M`[SPD}GQY"/>
          <p:cNvPicPr>
            <a:picLocks noChangeAspect="1"/>
          </p:cNvPicPr>
          <p:nvPr/>
        </p:nvPicPr>
        <p:blipFill>
          <a:blip r:embed="rId1"/>
          <a:stretch>
            <a:fillRect/>
          </a:stretch>
        </p:blipFill>
        <p:spPr>
          <a:xfrm>
            <a:off x="516255" y="1654175"/>
            <a:ext cx="4191000" cy="4787900"/>
          </a:xfrm>
          <a:prstGeom prst="rect">
            <a:avLst/>
          </a:prstGeom>
        </p:spPr>
      </p:pic>
      <p:sp>
        <p:nvSpPr>
          <p:cNvPr id="7" name="文本框 6"/>
          <p:cNvSpPr txBox="1"/>
          <p:nvPr/>
        </p:nvSpPr>
        <p:spPr>
          <a:xfrm>
            <a:off x="7121525" y="1173480"/>
            <a:ext cx="2060575" cy="368300"/>
          </a:xfrm>
          <a:prstGeom prst="rect">
            <a:avLst/>
          </a:prstGeom>
          <a:noFill/>
        </p:spPr>
        <p:txBody>
          <a:bodyPr wrap="square" rtlCol="0">
            <a:spAutoFit/>
          </a:bodyPr>
          <a:p>
            <a:r>
              <a:rPr lang="zh-CN" altLang="en-US"/>
              <a:t>登录注册流程图</a:t>
            </a:r>
            <a:endParaRPr lang="zh-CN" altLang="en-US"/>
          </a:p>
        </p:txBody>
      </p:sp>
      <p:pic>
        <p:nvPicPr>
          <p:cNvPr id="8" name="图片 7" descr="BOHZ`V2DL_~8E[B5WDD6E(9"/>
          <p:cNvPicPr>
            <a:picLocks noChangeAspect="1"/>
          </p:cNvPicPr>
          <p:nvPr/>
        </p:nvPicPr>
        <p:blipFill>
          <a:blip r:embed="rId2"/>
          <a:stretch>
            <a:fillRect/>
          </a:stretch>
        </p:blipFill>
        <p:spPr>
          <a:xfrm>
            <a:off x="6684010" y="1541145"/>
            <a:ext cx="3235960" cy="523684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cs typeface="+mn-ea"/>
              </a:rPr>
              <a:t>单元测试</a:t>
            </a:r>
            <a:endParaRPr lang="zh-CN" altLang="en-US" dirty="0">
              <a:cs typeface="+mn-ea"/>
            </a:endParaRPr>
          </a:p>
        </p:txBody>
      </p:sp>
      <p:pic>
        <p:nvPicPr>
          <p:cNvPr id="2" name="图片 1"/>
          <p:cNvPicPr>
            <a:picLocks noChangeAspect="1"/>
          </p:cNvPicPr>
          <p:nvPr/>
        </p:nvPicPr>
        <p:blipFill>
          <a:blip r:embed="rId1"/>
          <a:srcRect l="2512" t="109"/>
          <a:stretch>
            <a:fillRect/>
          </a:stretch>
        </p:blipFill>
        <p:spPr>
          <a:xfrm>
            <a:off x="288290" y="1275080"/>
            <a:ext cx="5422265" cy="4071620"/>
          </a:xfrm>
          <a:prstGeom prst="rect">
            <a:avLst/>
          </a:prstGeom>
        </p:spPr>
      </p:pic>
      <p:pic>
        <p:nvPicPr>
          <p:cNvPr id="4" name="图片 3"/>
          <p:cNvPicPr>
            <a:picLocks noChangeAspect="1"/>
          </p:cNvPicPr>
          <p:nvPr/>
        </p:nvPicPr>
        <p:blipFill>
          <a:blip r:embed="rId2"/>
          <a:stretch>
            <a:fillRect/>
          </a:stretch>
        </p:blipFill>
        <p:spPr>
          <a:xfrm>
            <a:off x="6002020" y="908050"/>
            <a:ext cx="5520690" cy="50412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par>
                          <p:cTn id="8" fill="hold">
                            <p:stCondLst>
                              <p:cond delay="2000"/>
                            </p:stCondLst>
                            <p:childTnLst>
                              <p:par>
                                <p:cTn id="9" presetID="8"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amond(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dirty="0">
                <a:cs typeface="+mn-ea"/>
              </a:rPr>
              <a:t>集成测试</a:t>
            </a:r>
            <a:endParaRPr lang="en-US" altLang="zh-CN" dirty="0">
              <a:cs typeface="+mn-ea"/>
            </a:endParaRPr>
          </a:p>
        </p:txBody>
      </p:sp>
      <p:pic>
        <p:nvPicPr>
          <p:cNvPr id="2" name="图片 1"/>
          <p:cNvPicPr>
            <a:picLocks noChangeAspect="1"/>
          </p:cNvPicPr>
          <p:nvPr/>
        </p:nvPicPr>
        <p:blipFill>
          <a:blip r:embed="rId1"/>
          <a:stretch>
            <a:fillRect/>
          </a:stretch>
        </p:blipFill>
        <p:spPr>
          <a:xfrm>
            <a:off x="148590" y="923925"/>
            <a:ext cx="11650345" cy="4603750"/>
          </a:xfrm>
          <a:prstGeom prst="rect">
            <a:avLst/>
          </a:prstGeom>
        </p:spPr>
      </p:pic>
      <p:sp>
        <p:nvSpPr>
          <p:cNvPr id="4" name="文本框 3"/>
          <p:cNvSpPr txBox="1"/>
          <p:nvPr/>
        </p:nvSpPr>
        <p:spPr>
          <a:xfrm>
            <a:off x="1739265" y="1200150"/>
            <a:ext cx="1535430" cy="398780"/>
          </a:xfrm>
          <a:prstGeom prst="rect">
            <a:avLst/>
          </a:prstGeom>
          <a:noFill/>
        </p:spPr>
        <p:txBody>
          <a:bodyPr wrap="square" rtlCol="0">
            <a:spAutoFit/>
          </a:bodyPr>
          <a:p>
            <a:r>
              <a:rPr lang="zh-CN" altLang="en-US" sz="2000">
                <a:solidFill>
                  <a:schemeClr val="tx1"/>
                </a:solidFill>
              </a:rPr>
              <a:t>自底向上</a:t>
            </a:r>
            <a:endParaRPr lang="zh-CN" altLang="en-US" sz="2000">
              <a:solidFill>
                <a:schemeClr val="tx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dirty="0">
                <a:cs typeface="+mn-ea"/>
              </a:rPr>
              <a:t>集成测试（手测）</a:t>
            </a:r>
            <a:endParaRPr lang="en-US" altLang="zh-CN" dirty="0">
              <a:cs typeface="+mn-ea"/>
            </a:endParaRPr>
          </a:p>
        </p:txBody>
      </p:sp>
      <p:sp>
        <p:nvSpPr>
          <p:cNvPr id="5" name="文本框 4"/>
          <p:cNvSpPr txBox="1"/>
          <p:nvPr/>
        </p:nvSpPr>
        <p:spPr>
          <a:xfrm>
            <a:off x="993775" y="997585"/>
            <a:ext cx="1700530" cy="368300"/>
          </a:xfrm>
          <a:prstGeom prst="rect">
            <a:avLst/>
          </a:prstGeom>
          <a:noFill/>
        </p:spPr>
        <p:txBody>
          <a:bodyPr wrap="square" rtlCol="0">
            <a:spAutoFit/>
          </a:bodyPr>
          <a:p>
            <a:r>
              <a:rPr lang="zh-CN" altLang="en-US"/>
              <a:t>登录注册</a:t>
            </a:r>
            <a:endParaRPr lang="zh-CN" altLang="en-US"/>
          </a:p>
        </p:txBody>
      </p:sp>
      <p:pic>
        <p:nvPicPr>
          <p:cNvPr id="14" name="图片 6" descr="IMG_256"/>
          <p:cNvPicPr>
            <a:picLocks noChangeAspect="1"/>
          </p:cNvPicPr>
          <p:nvPr/>
        </p:nvPicPr>
        <p:blipFill>
          <a:blip r:embed="rId1"/>
          <a:stretch>
            <a:fillRect/>
          </a:stretch>
        </p:blipFill>
        <p:spPr>
          <a:xfrm>
            <a:off x="1502410" y="1666875"/>
            <a:ext cx="3242310" cy="4613910"/>
          </a:xfrm>
          <a:prstGeom prst="rect">
            <a:avLst/>
          </a:prstGeom>
          <a:noFill/>
          <a:ln w="9525">
            <a:noFill/>
          </a:ln>
        </p:spPr>
      </p:pic>
      <p:pic>
        <p:nvPicPr>
          <p:cNvPr id="15" name="图片 7" descr="IMG_256"/>
          <p:cNvPicPr>
            <a:picLocks noChangeAspect="1"/>
          </p:cNvPicPr>
          <p:nvPr/>
        </p:nvPicPr>
        <p:blipFill>
          <a:blip r:embed="rId2"/>
          <a:stretch>
            <a:fillRect/>
          </a:stretch>
        </p:blipFill>
        <p:spPr>
          <a:xfrm>
            <a:off x="6269990" y="1365885"/>
            <a:ext cx="3525520" cy="5215890"/>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dirty="0">
                <a:cs typeface="+mn-ea"/>
              </a:rPr>
              <a:t>集成测试（手测）</a:t>
            </a:r>
            <a:endParaRPr lang="en-US" altLang="zh-CN" dirty="0">
              <a:cs typeface="+mn-ea"/>
            </a:endParaRPr>
          </a:p>
        </p:txBody>
      </p:sp>
      <p:sp>
        <p:nvSpPr>
          <p:cNvPr id="2" name="文本框 1"/>
          <p:cNvSpPr txBox="1"/>
          <p:nvPr/>
        </p:nvSpPr>
        <p:spPr>
          <a:xfrm>
            <a:off x="993775" y="1238250"/>
            <a:ext cx="2670810" cy="368300"/>
          </a:xfrm>
          <a:prstGeom prst="rect">
            <a:avLst/>
          </a:prstGeom>
          <a:noFill/>
        </p:spPr>
        <p:txBody>
          <a:bodyPr wrap="square" rtlCol="0">
            <a:spAutoFit/>
          </a:bodyPr>
          <a:p>
            <a:r>
              <a:rPr lang="zh-CN" altLang="en-US"/>
              <a:t>主界面</a:t>
            </a:r>
            <a:endParaRPr lang="zh-CN" altLang="en-US"/>
          </a:p>
        </p:txBody>
      </p:sp>
      <p:pic>
        <p:nvPicPr>
          <p:cNvPr id="9" name="图片 1" descr="IMG_256"/>
          <p:cNvPicPr>
            <a:picLocks noChangeAspect="1"/>
          </p:cNvPicPr>
          <p:nvPr/>
        </p:nvPicPr>
        <p:blipFill>
          <a:blip r:embed="rId1"/>
          <a:stretch>
            <a:fillRect/>
          </a:stretch>
        </p:blipFill>
        <p:spPr>
          <a:xfrm>
            <a:off x="2113280" y="1442720"/>
            <a:ext cx="2947035" cy="5236210"/>
          </a:xfrm>
          <a:prstGeom prst="rect">
            <a:avLst/>
          </a:prstGeom>
          <a:noFill/>
          <a:ln w="9525">
            <a:noFill/>
          </a:ln>
        </p:spPr>
      </p:pic>
      <p:sp>
        <p:nvSpPr>
          <p:cNvPr id="4" name="文本框 3"/>
          <p:cNvSpPr txBox="1"/>
          <p:nvPr/>
        </p:nvSpPr>
        <p:spPr>
          <a:xfrm>
            <a:off x="6807200" y="1108710"/>
            <a:ext cx="1525270" cy="368300"/>
          </a:xfrm>
          <a:prstGeom prst="rect">
            <a:avLst/>
          </a:prstGeom>
          <a:noFill/>
        </p:spPr>
        <p:txBody>
          <a:bodyPr wrap="square" rtlCol="0">
            <a:spAutoFit/>
          </a:bodyPr>
          <a:p>
            <a:r>
              <a:rPr lang="zh-CN" altLang="en-US"/>
              <a:t>点击信息</a:t>
            </a:r>
            <a:endParaRPr lang="zh-CN" altLang="en-US"/>
          </a:p>
        </p:txBody>
      </p:sp>
      <p:pic>
        <p:nvPicPr>
          <p:cNvPr id="16" name="图片 2" descr="IMG_256"/>
          <p:cNvPicPr>
            <a:picLocks noChangeAspect="1"/>
          </p:cNvPicPr>
          <p:nvPr/>
        </p:nvPicPr>
        <p:blipFill>
          <a:blip r:embed="rId2"/>
          <a:stretch>
            <a:fillRect/>
          </a:stretch>
        </p:blipFill>
        <p:spPr>
          <a:xfrm>
            <a:off x="6225858" y="1476693"/>
            <a:ext cx="3381375" cy="2324735"/>
          </a:xfrm>
          <a:prstGeom prst="rect">
            <a:avLst/>
          </a:prstGeom>
          <a:noFill/>
          <a:ln w="9525">
            <a:noFill/>
          </a:ln>
        </p:spPr>
      </p:pic>
      <p:pic>
        <p:nvPicPr>
          <p:cNvPr id="17" name="图片 3" descr="IMG_256"/>
          <p:cNvPicPr>
            <a:picLocks noChangeAspect="1"/>
          </p:cNvPicPr>
          <p:nvPr/>
        </p:nvPicPr>
        <p:blipFill>
          <a:blip r:embed="rId3"/>
          <a:stretch>
            <a:fillRect/>
          </a:stretch>
        </p:blipFill>
        <p:spPr>
          <a:xfrm>
            <a:off x="6463030" y="3801745"/>
            <a:ext cx="2647950" cy="2411730"/>
          </a:xfrm>
          <a:prstGeom prst="rect">
            <a:avLst/>
          </a:prstGeom>
          <a:noFill/>
          <a:ln w="9525">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dirty="0">
                <a:cs typeface="+mn-ea"/>
              </a:rPr>
              <a:t>集成测试（手测）</a:t>
            </a:r>
            <a:endParaRPr lang="en-US" altLang="zh-CN" dirty="0">
              <a:cs typeface="+mn-ea"/>
            </a:endParaRPr>
          </a:p>
        </p:txBody>
      </p:sp>
      <p:sp>
        <p:nvSpPr>
          <p:cNvPr id="2" name="文本框 1"/>
          <p:cNvSpPr txBox="1"/>
          <p:nvPr/>
        </p:nvSpPr>
        <p:spPr>
          <a:xfrm>
            <a:off x="706755" y="1228725"/>
            <a:ext cx="1534795" cy="368300"/>
          </a:xfrm>
          <a:prstGeom prst="rect">
            <a:avLst/>
          </a:prstGeom>
          <a:noFill/>
        </p:spPr>
        <p:txBody>
          <a:bodyPr wrap="square" rtlCol="0">
            <a:spAutoFit/>
          </a:bodyPr>
          <a:p>
            <a:r>
              <a:rPr lang="zh-CN" altLang="en-US"/>
              <a:t>搜索女装</a:t>
            </a:r>
            <a:endParaRPr lang="zh-CN" altLang="en-US"/>
          </a:p>
        </p:txBody>
      </p:sp>
      <p:pic>
        <p:nvPicPr>
          <p:cNvPr id="22" name="图片 22" descr="FN@K~A%%~I9_41`QYS($H9E"/>
          <p:cNvPicPr>
            <a:picLocks noChangeAspect="1"/>
          </p:cNvPicPr>
          <p:nvPr/>
        </p:nvPicPr>
        <p:blipFill>
          <a:blip r:embed="rId1"/>
          <a:stretch>
            <a:fillRect/>
          </a:stretch>
        </p:blipFill>
        <p:spPr>
          <a:xfrm>
            <a:off x="1372235" y="2291080"/>
            <a:ext cx="4147185" cy="2916555"/>
          </a:xfrm>
          <a:prstGeom prst="rect">
            <a:avLst/>
          </a:prstGeom>
        </p:spPr>
      </p:pic>
      <p:pic>
        <p:nvPicPr>
          <p:cNvPr id="23" name="图片 23" descr="6[9O2~@7`A_FM8ERU%L$B2E"/>
          <p:cNvPicPr>
            <a:picLocks noChangeAspect="1"/>
          </p:cNvPicPr>
          <p:nvPr/>
        </p:nvPicPr>
        <p:blipFill>
          <a:blip r:embed="rId2"/>
          <a:stretch>
            <a:fillRect/>
          </a:stretch>
        </p:blipFill>
        <p:spPr>
          <a:xfrm>
            <a:off x="6577965" y="734695"/>
            <a:ext cx="3381375" cy="602932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dirty="0">
                <a:cs typeface="+mn-ea"/>
              </a:rPr>
              <a:t>集成测试（手测）</a:t>
            </a:r>
            <a:endParaRPr lang="en-US" altLang="zh-CN" dirty="0">
              <a:cs typeface="+mn-ea"/>
            </a:endParaRPr>
          </a:p>
        </p:txBody>
      </p:sp>
      <p:sp>
        <p:nvSpPr>
          <p:cNvPr id="2" name="文本框 1"/>
          <p:cNvSpPr txBox="1"/>
          <p:nvPr/>
        </p:nvSpPr>
        <p:spPr>
          <a:xfrm>
            <a:off x="1039495" y="1238250"/>
            <a:ext cx="1839595" cy="368300"/>
          </a:xfrm>
          <a:prstGeom prst="rect">
            <a:avLst/>
          </a:prstGeom>
          <a:noFill/>
        </p:spPr>
        <p:txBody>
          <a:bodyPr wrap="square" rtlCol="0">
            <a:spAutoFit/>
          </a:bodyPr>
          <a:p>
            <a:r>
              <a:rPr lang="zh-CN" altLang="en-US"/>
              <a:t>收藏</a:t>
            </a:r>
            <a:endParaRPr lang="zh-CN" altLang="en-US"/>
          </a:p>
        </p:txBody>
      </p:sp>
      <p:pic>
        <p:nvPicPr>
          <p:cNvPr id="24" name="图片 24" descr="1K5HD751%K%10AKS6~$%H%T"/>
          <p:cNvPicPr>
            <a:picLocks noChangeAspect="1"/>
          </p:cNvPicPr>
          <p:nvPr/>
        </p:nvPicPr>
        <p:blipFill>
          <a:blip r:embed="rId1"/>
          <a:stretch>
            <a:fillRect/>
          </a:stretch>
        </p:blipFill>
        <p:spPr>
          <a:xfrm>
            <a:off x="1955800" y="1483995"/>
            <a:ext cx="2898775" cy="5072380"/>
          </a:xfrm>
          <a:prstGeom prst="rect">
            <a:avLst/>
          </a:prstGeom>
        </p:spPr>
      </p:pic>
      <p:pic>
        <p:nvPicPr>
          <p:cNvPr id="25" name="图片 25" descr="Y@BM])@)[@@YUCMF)BS1{71"/>
          <p:cNvPicPr>
            <a:picLocks noChangeAspect="1"/>
          </p:cNvPicPr>
          <p:nvPr/>
        </p:nvPicPr>
        <p:blipFill>
          <a:blip r:embed="rId2"/>
          <a:stretch>
            <a:fillRect/>
          </a:stretch>
        </p:blipFill>
        <p:spPr>
          <a:xfrm>
            <a:off x="5996940" y="1691640"/>
            <a:ext cx="3959860" cy="396938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6755"/>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6</a:t>
            </a:r>
            <a:endParaRPr lang="zh-CN" altLang="en-US" sz="4000" dirty="0">
              <a:solidFill>
                <a:srgbClr val="252525"/>
              </a:solidFill>
              <a:latin typeface="Impact" panose="020B0806030902050204" pitchFamily="34" charset="0"/>
            </a:endParaRPr>
          </a:p>
        </p:txBody>
      </p:sp>
      <p:sp>
        <p:nvSpPr>
          <p:cNvPr id="4" name="矩形 3"/>
          <p:cNvSpPr/>
          <p:nvPr/>
        </p:nvSpPr>
        <p:spPr>
          <a:xfrm>
            <a:off x="5306695" y="2438400"/>
            <a:ext cx="5986145" cy="829945"/>
          </a:xfrm>
          <a:prstGeom prst="rect">
            <a:avLst/>
          </a:prstGeom>
        </p:spPr>
        <p:txBody>
          <a:bodyPr wrap="square">
            <a:spAutoFit/>
          </a:bodyPr>
          <a:lstStyle/>
          <a:p>
            <a:pPr algn="ctr"/>
            <a:r>
              <a:rPr lang="zh-CN" altLang="en-US" sz="4800" b="1" dirty="0">
                <a:solidFill>
                  <a:schemeClr val="tx1"/>
                </a:solidFill>
                <a:latin typeface="+mn-ea"/>
                <a:sym typeface="+mn-ea"/>
              </a:rPr>
              <a:t>项目总结</a:t>
            </a:r>
            <a:endParaRPr lang="zh-CN" altLang="en-US" sz="4800" b="1" dirty="0">
              <a:solidFill>
                <a:schemeClr val="tx1"/>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5962650" y="2512695"/>
            <a:ext cx="808990" cy="735965"/>
          </a:xfrm>
          <a:custGeom>
            <a:avLst/>
            <a:gdLst>
              <a:gd name="T0" fmla="*/ 880 w 6731"/>
              <a:gd name="T1" fmla="*/ 3869 h 6127"/>
              <a:gd name="T2" fmla="*/ 993 w 6731"/>
              <a:gd name="T3" fmla="*/ 3899 h 6127"/>
              <a:gd name="T4" fmla="*/ 1079 w 6731"/>
              <a:gd name="T5" fmla="*/ 3810 h 6127"/>
              <a:gd name="T6" fmla="*/ 1221 w 6731"/>
              <a:gd name="T7" fmla="*/ 3447 h 6127"/>
              <a:gd name="T8" fmla="*/ 1355 w 6731"/>
              <a:gd name="T9" fmla="*/ 3188 h 6127"/>
              <a:gd name="T10" fmla="*/ 1531 w 6731"/>
              <a:gd name="T11" fmla="*/ 2995 h 6127"/>
              <a:gd name="T12" fmla="*/ 1749 w 6731"/>
              <a:gd name="T13" fmla="*/ 2877 h 6127"/>
              <a:gd name="T14" fmla="*/ 1979 w 6731"/>
              <a:gd name="T15" fmla="*/ 2831 h 6127"/>
              <a:gd name="T16" fmla="*/ 2234 w 6731"/>
              <a:gd name="T17" fmla="*/ 2851 h 6127"/>
              <a:gd name="T18" fmla="*/ 2484 w 6731"/>
              <a:gd name="T19" fmla="*/ 2945 h 6127"/>
              <a:gd name="T20" fmla="*/ 2727 w 6731"/>
              <a:gd name="T21" fmla="*/ 3112 h 6127"/>
              <a:gd name="T22" fmla="*/ 2930 w 6731"/>
              <a:gd name="T23" fmla="*/ 3317 h 6127"/>
              <a:gd name="T24" fmla="*/ 3098 w 6731"/>
              <a:gd name="T25" fmla="*/ 3559 h 6127"/>
              <a:gd name="T26" fmla="*/ 3192 w 6731"/>
              <a:gd name="T27" fmla="*/ 3810 h 6127"/>
              <a:gd name="T28" fmla="*/ 3211 w 6731"/>
              <a:gd name="T29" fmla="*/ 4064 h 6127"/>
              <a:gd name="T30" fmla="*/ 3167 w 6731"/>
              <a:gd name="T31" fmla="*/ 4294 h 6127"/>
              <a:gd name="T32" fmla="*/ 3049 w 6731"/>
              <a:gd name="T33" fmla="*/ 4512 h 6127"/>
              <a:gd name="T34" fmla="*/ 2856 w 6731"/>
              <a:gd name="T35" fmla="*/ 4688 h 6127"/>
              <a:gd name="T36" fmla="*/ 2597 w 6731"/>
              <a:gd name="T37" fmla="*/ 4823 h 6127"/>
              <a:gd name="T38" fmla="*/ 2234 w 6731"/>
              <a:gd name="T39" fmla="*/ 4965 h 6127"/>
              <a:gd name="T40" fmla="*/ 2145 w 6731"/>
              <a:gd name="T41" fmla="*/ 5050 h 6127"/>
              <a:gd name="T42" fmla="*/ 2187 w 6731"/>
              <a:gd name="T43" fmla="*/ 5205 h 6127"/>
              <a:gd name="T44" fmla="*/ 2335 w 6731"/>
              <a:gd name="T45" fmla="*/ 5393 h 6127"/>
              <a:gd name="T46" fmla="*/ 2778 w 6731"/>
              <a:gd name="T47" fmla="*/ 5764 h 6127"/>
              <a:gd name="T48" fmla="*/ 3278 w 6731"/>
              <a:gd name="T49" fmla="*/ 6115 h 6127"/>
              <a:gd name="T50" fmla="*/ 3413 w 6731"/>
              <a:gd name="T51" fmla="*/ 6108 h 6127"/>
              <a:gd name="T52" fmla="*/ 3646 w 6731"/>
              <a:gd name="T53" fmla="*/ 5800 h 6127"/>
              <a:gd name="T54" fmla="*/ 4122 w 6731"/>
              <a:gd name="T55" fmla="*/ 5189 h 6127"/>
              <a:gd name="T56" fmla="*/ 4463 w 6731"/>
              <a:gd name="T57" fmla="*/ 4881 h 6127"/>
              <a:gd name="T58" fmla="*/ 4665 w 6731"/>
              <a:gd name="T59" fmla="*/ 4780 h 6127"/>
              <a:gd name="T60" fmla="*/ 4860 w 6731"/>
              <a:gd name="T61" fmla="*/ 4748 h 6127"/>
              <a:gd name="T62" fmla="*/ 5037 w 6731"/>
              <a:gd name="T63" fmla="*/ 4780 h 6127"/>
              <a:gd name="T64" fmla="*/ 5220 w 6731"/>
              <a:gd name="T65" fmla="*/ 4900 h 6127"/>
              <a:gd name="T66" fmla="*/ 5362 w 6731"/>
              <a:gd name="T67" fmla="*/ 5112 h 6127"/>
              <a:gd name="T68" fmla="*/ 5518 w 6731"/>
              <a:gd name="T69" fmla="*/ 5512 h 6127"/>
              <a:gd name="T70" fmla="*/ 5703 w 6731"/>
              <a:gd name="T71" fmla="*/ 5763 h 6127"/>
              <a:gd name="T72" fmla="*/ 5912 w 6731"/>
              <a:gd name="T73" fmla="*/ 5821 h 6127"/>
              <a:gd name="T74" fmla="*/ 6212 w 6731"/>
              <a:gd name="T75" fmla="*/ 5731 h 6127"/>
              <a:gd name="T76" fmla="*/ 6485 w 6731"/>
              <a:gd name="T77" fmla="*/ 5495 h 6127"/>
              <a:gd name="T78" fmla="*/ 6661 w 6731"/>
              <a:gd name="T79" fmla="*/ 5188 h 6127"/>
              <a:gd name="T80" fmla="*/ 6661 w 6731"/>
              <a:gd name="T81" fmla="*/ 4943 h 6127"/>
              <a:gd name="T82" fmla="*/ 6514 w 6731"/>
              <a:gd name="T83" fmla="*/ 4741 h 6127"/>
              <a:gd name="T84" fmla="*/ 6178 w 6731"/>
              <a:gd name="T85" fmla="*/ 4589 h 6127"/>
              <a:gd name="T86" fmla="*/ 5827 w 6731"/>
              <a:gd name="T87" fmla="*/ 4424 h 6127"/>
              <a:gd name="T88" fmla="*/ 5682 w 6731"/>
              <a:gd name="T89" fmla="*/ 4271 h 6127"/>
              <a:gd name="T90" fmla="*/ 5609 w 6731"/>
              <a:gd name="T91" fmla="*/ 4069 h 6127"/>
              <a:gd name="T92" fmla="*/ 5640 w 6731"/>
              <a:gd name="T93" fmla="*/ 3814 h 6127"/>
              <a:gd name="T94" fmla="*/ 5783 w 6731"/>
              <a:gd name="T95" fmla="*/ 3567 h 6127"/>
              <a:gd name="T96" fmla="*/ 6191 w 6731"/>
              <a:gd name="T97" fmla="*/ 3174 h 6127"/>
              <a:gd name="T98" fmla="*/ 6684 w 6731"/>
              <a:gd name="T99" fmla="*/ 2771 h 6127"/>
              <a:gd name="T100" fmla="*/ 6726 w 6731"/>
              <a:gd name="T101" fmla="*/ 2594 h 6127"/>
              <a:gd name="T102" fmla="*/ 4616 w 6731"/>
              <a:gd name="T103" fmla="*/ 449 h 6127"/>
              <a:gd name="T104" fmla="*/ 4298 w 6731"/>
              <a:gd name="T105" fmla="*/ 220 h 6127"/>
              <a:gd name="T106" fmla="*/ 3946 w 6731"/>
              <a:gd name="T107" fmla="*/ 72 h 6127"/>
              <a:gd name="T108" fmla="*/ 3575 w 6731"/>
              <a:gd name="T109" fmla="*/ 4 h 6127"/>
              <a:gd name="T110" fmla="*/ 3199 w 6731"/>
              <a:gd name="T111" fmla="*/ 18 h 6127"/>
              <a:gd name="T112" fmla="*/ 2833 w 6731"/>
              <a:gd name="T113" fmla="*/ 113 h 6127"/>
              <a:gd name="T114" fmla="*/ 2491 w 6731"/>
              <a:gd name="T115" fmla="*/ 287 h 6127"/>
              <a:gd name="T116" fmla="*/ 58 w 6731"/>
              <a:gd name="T117" fmla="*/ 2670 h 6127"/>
              <a:gd name="T118" fmla="*/ 1 w 6731"/>
              <a:gd name="T119" fmla="*/ 2795 h 6127"/>
              <a:gd name="T120" fmla="*/ 39 w 6731"/>
              <a:gd name="T121" fmla="*/ 2929 h 6127"/>
              <a:gd name="T122" fmla="*/ 590 w 6731"/>
              <a:gd name="T123" fmla="*/ 3606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31" h="6127">
                <a:moveTo>
                  <a:pt x="699" y="3723"/>
                </a:moveTo>
                <a:lnTo>
                  <a:pt x="699" y="3723"/>
                </a:lnTo>
                <a:lnTo>
                  <a:pt x="731" y="3753"/>
                </a:lnTo>
                <a:lnTo>
                  <a:pt x="761" y="3780"/>
                </a:lnTo>
                <a:lnTo>
                  <a:pt x="788" y="3804"/>
                </a:lnTo>
                <a:lnTo>
                  <a:pt x="814" y="3825"/>
                </a:lnTo>
                <a:lnTo>
                  <a:pt x="838" y="3842"/>
                </a:lnTo>
                <a:lnTo>
                  <a:pt x="860" y="3857"/>
                </a:lnTo>
                <a:lnTo>
                  <a:pt x="880" y="3869"/>
                </a:lnTo>
                <a:lnTo>
                  <a:pt x="899" y="3879"/>
                </a:lnTo>
                <a:lnTo>
                  <a:pt x="915" y="3887"/>
                </a:lnTo>
                <a:lnTo>
                  <a:pt x="930" y="3893"/>
                </a:lnTo>
                <a:lnTo>
                  <a:pt x="944" y="3896"/>
                </a:lnTo>
                <a:lnTo>
                  <a:pt x="957" y="3900"/>
                </a:lnTo>
                <a:lnTo>
                  <a:pt x="968" y="3901"/>
                </a:lnTo>
                <a:lnTo>
                  <a:pt x="978" y="3901"/>
                </a:lnTo>
                <a:lnTo>
                  <a:pt x="986" y="3900"/>
                </a:lnTo>
                <a:lnTo>
                  <a:pt x="993" y="3899"/>
                </a:lnTo>
                <a:lnTo>
                  <a:pt x="993" y="3899"/>
                </a:lnTo>
                <a:lnTo>
                  <a:pt x="1005" y="3894"/>
                </a:lnTo>
                <a:lnTo>
                  <a:pt x="1016" y="3888"/>
                </a:lnTo>
                <a:lnTo>
                  <a:pt x="1027" y="3880"/>
                </a:lnTo>
                <a:lnTo>
                  <a:pt x="1038" y="3869"/>
                </a:lnTo>
                <a:lnTo>
                  <a:pt x="1048" y="3857"/>
                </a:lnTo>
                <a:lnTo>
                  <a:pt x="1058" y="3843"/>
                </a:lnTo>
                <a:lnTo>
                  <a:pt x="1068" y="3827"/>
                </a:lnTo>
                <a:lnTo>
                  <a:pt x="1079" y="3810"/>
                </a:lnTo>
                <a:lnTo>
                  <a:pt x="1088" y="3790"/>
                </a:lnTo>
                <a:lnTo>
                  <a:pt x="1098" y="3768"/>
                </a:lnTo>
                <a:lnTo>
                  <a:pt x="1118" y="3722"/>
                </a:lnTo>
                <a:lnTo>
                  <a:pt x="1138" y="3669"/>
                </a:lnTo>
                <a:lnTo>
                  <a:pt x="1159" y="3609"/>
                </a:lnTo>
                <a:lnTo>
                  <a:pt x="1159" y="3609"/>
                </a:lnTo>
                <a:lnTo>
                  <a:pt x="1178" y="3556"/>
                </a:lnTo>
                <a:lnTo>
                  <a:pt x="1199" y="3502"/>
                </a:lnTo>
                <a:lnTo>
                  <a:pt x="1221" y="3447"/>
                </a:lnTo>
                <a:lnTo>
                  <a:pt x="1243" y="3390"/>
                </a:lnTo>
                <a:lnTo>
                  <a:pt x="1243" y="3390"/>
                </a:lnTo>
                <a:lnTo>
                  <a:pt x="1259" y="3359"/>
                </a:lnTo>
                <a:lnTo>
                  <a:pt x="1274" y="3327"/>
                </a:lnTo>
                <a:lnTo>
                  <a:pt x="1289" y="3298"/>
                </a:lnTo>
                <a:lnTo>
                  <a:pt x="1304" y="3269"/>
                </a:lnTo>
                <a:lnTo>
                  <a:pt x="1320" y="3241"/>
                </a:lnTo>
                <a:lnTo>
                  <a:pt x="1338" y="3214"/>
                </a:lnTo>
                <a:lnTo>
                  <a:pt x="1355" y="3188"/>
                </a:lnTo>
                <a:lnTo>
                  <a:pt x="1372" y="3162"/>
                </a:lnTo>
                <a:lnTo>
                  <a:pt x="1391" y="3138"/>
                </a:lnTo>
                <a:lnTo>
                  <a:pt x="1409" y="3115"/>
                </a:lnTo>
                <a:lnTo>
                  <a:pt x="1428" y="3092"/>
                </a:lnTo>
                <a:lnTo>
                  <a:pt x="1447" y="3071"/>
                </a:lnTo>
                <a:lnTo>
                  <a:pt x="1468" y="3050"/>
                </a:lnTo>
                <a:lnTo>
                  <a:pt x="1488" y="3031"/>
                </a:lnTo>
                <a:lnTo>
                  <a:pt x="1509" y="3012"/>
                </a:lnTo>
                <a:lnTo>
                  <a:pt x="1531" y="2995"/>
                </a:lnTo>
                <a:lnTo>
                  <a:pt x="1553" y="2978"/>
                </a:lnTo>
                <a:lnTo>
                  <a:pt x="1575" y="2962"/>
                </a:lnTo>
                <a:lnTo>
                  <a:pt x="1599" y="2947"/>
                </a:lnTo>
                <a:lnTo>
                  <a:pt x="1623" y="2933"/>
                </a:lnTo>
                <a:lnTo>
                  <a:pt x="1646" y="2920"/>
                </a:lnTo>
                <a:lnTo>
                  <a:pt x="1671" y="2908"/>
                </a:lnTo>
                <a:lnTo>
                  <a:pt x="1696" y="2896"/>
                </a:lnTo>
                <a:lnTo>
                  <a:pt x="1722" y="2887"/>
                </a:lnTo>
                <a:lnTo>
                  <a:pt x="1749" y="2877"/>
                </a:lnTo>
                <a:lnTo>
                  <a:pt x="1775" y="2868"/>
                </a:lnTo>
                <a:lnTo>
                  <a:pt x="1804" y="2860"/>
                </a:lnTo>
                <a:lnTo>
                  <a:pt x="1832" y="2853"/>
                </a:lnTo>
                <a:lnTo>
                  <a:pt x="1861" y="2847"/>
                </a:lnTo>
                <a:lnTo>
                  <a:pt x="1890" y="2842"/>
                </a:lnTo>
                <a:lnTo>
                  <a:pt x="1920" y="2838"/>
                </a:lnTo>
                <a:lnTo>
                  <a:pt x="1951" y="2833"/>
                </a:lnTo>
                <a:lnTo>
                  <a:pt x="1951" y="2833"/>
                </a:lnTo>
                <a:lnTo>
                  <a:pt x="1979" y="2831"/>
                </a:lnTo>
                <a:lnTo>
                  <a:pt x="2007" y="2830"/>
                </a:lnTo>
                <a:lnTo>
                  <a:pt x="2037" y="2829"/>
                </a:lnTo>
                <a:lnTo>
                  <a:pt x="2065" y="2830"/>
                </a:lnTo>
                <a:lnTo>
                  <a:pt x="2093" y="2831"/>
                </a:lnTo>
                <a:lnTo>
                  <a:pt x="2121" y="2833"/>
                </a:lnTo>
                <a:lnTo>
                  <a:pt x="2149" y="2837"/>
                </a:lnTo>
                <a:lnTo>
                  <a:pt x="2177" y="2840"/>
                </a:lnTo>
                <a:lnTo>
                  <a:pt x="2206" y="2845"/>
                </a:lnTo>
                <a:lnTo>
                  <a:pt x="2234" y="2851"/>
                </a:lnTo>
                <a:lnTo>
                  <a:pt x="2262" y="2858"/>
                </a:lnTo>
                <a:lnTo>
                  <a:pt x="2290" y="2866"/>
                </a:lnTo>
                <a:lnTo>
                  <a:pt x="2318" y="2875"/>
                </a:lnTo>
                <a:lnTo>
                  <a:pt x="2345" y="2883"/>
                </a:lnTo>
                <a:lnTo>
                  <a:pt x="2374" y="2894"/>
                </a:lnTo>
                <a:lnTo>
                  <a:pt x="2401" y="2905"/>
                </a:lnTo>
                <a:lnTo>
                  <a:pt x="2429" y="2918"/>
                </a:lnTo>
                <a:lnTo>
                  <a:pt x="2456" y="2931"/>
                </a:lnTo>
                <a:lnTo>
                  <a:pt x="2484" y="2945"/>
                </a:lnTo>
                <a:lnTo>
                  <a:pt x="2511" y="2960"/>
                </a:lnTo>
                <a:lnTo>
                  <a:pt x="2538" y="2975"/>
                </a:lnTo>
                <a:lnTo>
                  <a:pt x="2565" y="2993"/>
                </a:lnTo>
                <a:lnTo>
                  <a:pt x="2592" y="3010"/>
                </a:lnTo>
                <a:lnTo>
                  <a:pt x="2619" y="3028"/>
                </a:lnTo>
                <a:lnTo>
                  <a:pt x="2647" y="3048"/>
                </a:lnTo>
                <a:lnTo>
                  <a:pt x="2674" y="3069"/>
                </a:lnTo>
                <a:lnTo>
                  <a:pt x="2701" y="3090"/>
                </a:lnTo>
                <a:lnTo>
                  <a:pt x="2727" y="3112"/>
                </a:lnTo>
                <a:lnTo>
                  <a:pt x="2754" y="3136"/>
                </a:lnTo>
                <a:lnTo>
                  <a:pt x="2780" y="3160"/>
                </a:lnTo>
                <a:lnTo>
                  <a:pt x="2807" y="3184"/>
                </a:lnTo>
                <a:lnTo>
                  <a:pt x="2833" y="3210"/>
                </a:lnTo>
                <a:lnTo>
                  <a:pt x="2833" y="3210"/>
                </a:lnTo>
                <a:lnTo>
                  <a:pt x="2859" y="3236"/>
                </a:lnTo>
                <a:lnTo>
                  <a:pt x="2884" y="3262"/>
                </a:lnTo>
                <a:lnTo>
                  <a:pt x="2908" y="3290"/>
                </a:lnTo>
                <a:lnTo>
                  <a:pt x="2930" y="3317"/>
                </a:lnTo>
                <a:lnTo>
                  <a:pt x="2953" y="3343"/>
                </a:lnTo>
                <a:lnTo>
                  <a:pt x="2974" y="3370"/>
                </a:lnTo>
                <a:lnTo>
                  <a:pt x="2994" y="3397"/>
                </a:lnTo>
                <a:lnTo>
                  <a:pt x="3014" y="3424"/>
                </a:lnTo>
                <a:lnTo>
                  <a:pt x="3033" y="3451"/>
                </a:lnTo>
                <a:lnTo>
                  <a:pt x="3051" y="3478"/>
                </a:lnTo>
                <a:lnTo>
                  <a:pt x="3067" y="3505"/>
                </a:lnTo>
                <a:lnTo>
                  <a:pt x="3083" y="3532"/>
                </a:lnTo>
                <a:lnTo>
                  <a:pt x="3098" y="3559"/>
                </a:lnTo>
                <a:lnTo>
                  <a:pt x="3112" y="3588"/>
                </a:lnTo>
                <a:lnTo>
                  <a:pt x="3125" y="3615"/>
                </a:lnTo>
                <a:lnTo>
                  <a:pt x="3137" y="3642"/>
                </a:lnTo>
                <a:lnTo>
                  <a:pt x="3149" y="3670"/>
                </a:lnTo>
                <a:lnTo>
                  <a:pt x="3159" y="3698"/>
                </a:lnTo>
                <a:lnTo>
                  <a:pt x="3169" y="3725"/>
                </a:lnTo>
                <a:lnTo>
                  <a:pt x="3177" y="3753"/>
                </a:lnTo>
                <a:lnTo>
                  <a:pt x="3185" y="3781"/>
                </a:lnTo>
                <a:lnTo>
                  <a:pt x="3192" y="3810"/>
                </a:lnTo>
                <a:lnTo>
                  <a:pt x="3198" y="3837"/>
                </a:lnTo>
                <a:lnTo>
                  <a:pt x="3202" y="3865"/>
                </a:lnTo>
                <a:lnTo>
                  <a:pt x="3207" y="3893"/>
                </a:lnTo>
                <a:lnTo>
                  <a:pt x="3210" y="3922"/>
                </a:lnTo>
                <a:lnTo>
                  <a:pt x="3212" y="3951"/>
                </a:lnTo>
                <a:lnTo>
                  <a:pt x="3213" y="3979"/>
                </a:lnTo>
                <a:lnTo>
                  <a:pt x="3213" y="4007"/>
                </a:lnTo>
                <a:lnTo>
                  <a:pt x="3213" y="4035"/>
                </a:lnTo>
                <a:lnTo>
                  <a:pt x="3211" y="4064"/>
                </a:lnTo>
                <a:lnTo>
                  <a:pt x="3209" y="4092"/>
                </a:lnTo>
                <a:lnTo>
                  <a:pt x="3209" y="4092"/>
                </a:lnTo>
                <a:lnTo>
                  <a:pt x="3206" y="4123"/>
                </a:lnTo>
                <a:lnTo>
                  <a:pt x="3201" y="4153"/>
                </a:lnTo>
                <a:lnTo>
                  <a:pt x="3196" y="4182"/>
                </a:lnTo>
                <a:lnTo>
                  <a:pt x="3189" y="4212"/>
                </a:lnTo>
                <a:lnTo>
                  <a:pt x="3183" y="4240"/>
                </a:lnTo>
                <a:lnTo>
                  <a:pt x="3175" y="4267"/>
                </a:lnTo>
                <a:lnTo>
                  <a:pt x="3167" y="4294"/>
                </a:lnTo>
                <a:lnTo>
                  <a:pt x="3157" y="4321"/>
                </a:lnTo>
                <a:lnTo>
                  <a:pt x="3146" y="4346"/>
                </a:lnTo>
                <a:lnTo>
                  <a:pt x="3135" y="4372"/>
                </a:lnTo>
                <a:lnTo>
                  <a:pt x="3123" y="4397"/>
                </a:lnTo>
                <a:lnTo>
                  <a:pt x="3110" y="4421"/>
                </a:lnTo>
                <a:lnTo>
                  <a:pt x="3096" y="4445"/>
                </a:lnTo>
                <a:lnTo>
                  <a:pt x="3081" y="4467"/>
                </a:lnTo>
                <a:lnTo>
                  <a:pt x="3065" y="4490"/>
                </a:lnTo>
                <a:lnTo>
                  <a:pt x="3049" y="4512"/>
                </a:lnTo>
                <a:lnTo>
                  <a:pt x="3030" y="4533"/>
                </a:lnTo>
                <a:lnTo>
                  <a:pt x="3012" y="4555"/>
                </a:lnTo>
                <a:lnTo>
                  <a:pt x="2992" y="4576"/>
                </a:lnTo>
                <a:lnTo>
                  <a:pt x="2972" y="4595"/>
                </a:lnTo>
                <a:lnTo>
                  <a:pt x="2951" y="4615"/>
                </a:lnTo>
                <a:lnTo>
                  <a:pt x="2928" y="4634"/>
                </a:lnTo>
                <a:lnTo>
                  <a:pt x="2906" y="4653"/>
                </a:lnTo>
                <a:lnTo>
                  <a:pt x="2881" y="4671"/>
                </a:lnTo>
                <a:lnTo>
                  <a:pt x="2856" y="4688"/>
                </a:lnTo>
                <a:lnTo>
                  <a:pt x="2830" y="4706"/>
                </a:lnTo>
                <a:lnTo>
                  <a:pt x="2803" y="4722"/>
                </a:lnTo>
                <a:lnTo>
                  <a:pt x="2774" y="4738"/>
                </a:lnTo>
                <a:lnTo>
                  <a:pt x="2745" y="4754"/>
                </a:lnTo>
                <a:lnTo>
                  <a:pt x="2715" y="4770"/>
                </a:lnTo>
                <a:lnTo>
                  <a:pt x="2684" y="4785"/>
                </a:lnTo>
                <a:lnTo>
                  <a:pt x="2652" y="4799"/>
                </a:lnTo>
                <a:lnTo>
                  <a:pt x="2652" y="4799"/>
                </a:lnTo>
                <a:lnTo>
                  <a:pt x="2597" y="4823"/>
                </a:lnTo>
                <a:lnTo>
                  <a:pt x="2541" y="4844"/>
                </a:lnTo>
                <a:lnTo>
                  <a:pt x="2487" y="4864"/>
                </a:lnTo>
                <a:lnTo>
                  <a:pt x="2433" y="4883"/>
                </a:lnTo>
                <a:lnTo>
                  <a:pt x="2433" y="4883"/>
                </a:lnTo>
                <a:lnTo>
                  <a:pt x="2375" y="4905"/>
                </a:lnTo>
                <a:lnTo>
                  <a:pt x="2322" y="4926"/>
                </a:lnTo>
                <a:lnTo>
                  <a:pt x="2275" y="4945"/>
                </a:lnTo>
                <a:lnTo>
                  <a:pt x="2253" y="4955"/>
                </a:lnTo>
                <a:lnTo>
                  <a:pt x="2234" y="4965"/>
                </a:lnTo>
                <a:lnTo>
                  <a:pt x="2216" y="4974"/>
                </a:lnTo>
                <a:lnTo>
                  <a:pt x="2200" y="4984"/>
                </a:lnTo>
                <a:lnTo>
                  <a:pt x="2186" y="4995"/>
                </a:lnTo>
                <a:lnTo>
                  <a:pt x="2173" y="5005"/>
                </a:lnTo>
                <a:lnTo>
                  <a:pt x="2163" y="5016"/>
                </a:lnTo>
                <a:lnTo>
                  <a:pt x="2155" y="5026"/>
                </a:lnTo>
                <a:lnTo>
                  <a:pt x="2148" y="5038"/>
                </a:lnTo>
                <a:lnTo>
                  <a:pt x="2145" y="5050"/>
                </a:lnTo>
                <a:lnTo>
                  <a:pt x="2145" y="5050"/>
                </a:lnTo>
                <a:lnTo>
                  <a:pt x="2142" y="5063"/>
                </a:lnTo>
                <a:lnTo>
                  <a:pt x="2142" y="5077"/>
                </a:lnTo>
                <a:lnTo>
                  <a:pt x="2143" y="5093"/>
                </a:lnTo>
                <a:lnTo>
                  <a:pt x="2146" y="5110"/>
                </a:lnTo>
                <a:lnTo>
                  <a:pt x="2150" y="5127"/>
                </a:lnTo>
                <a:lnTo>
                  <a:pt x="2157" y="5146"/>
                </a:lnTo>
                <a:lnTo>
                  <a:pt x="2165" y="5164"/>
                </a:lnTo>
                <a:lnTo>
                  <a:pt x="2175" y="5185"/>
                </a:lnTo>
                <a:lnTo>
                  <a:pt x="2187" y="5205"/>
                </a:lnTo>
                <a:lnTo>
                  <a:pt x="2200" y="5227"/>
                </a:lnTo>
                <a:lnTo>
                  <a:pt x="2214" y="5249"/>
                </a:lnTo>
                <a:lnTo>
                  <a:pt x="2230" y="5271"/>
                </a:lnTo>
                <a:lnTo>
                  <a:pt x="2248" y="5294"/>
                </a:lnTo>
                <a:lnTo>
                  <a:pt x="2267" y="5318"/>
                </a:lnTo>
                <a:lnTo>
                  <a:pt x="2288" y="5343"/>
                </a:lnTo>
                <a:lnTo>
                  <a:pt x="2310" y="5367"/>
                </a:lnTo>
                <a:lnTo>
                  <a:pt x="2310" y="5367"/>
                </a:lnTo>
                <a:lnTo>
                  <a:pt x="2335" y="5393"/>
                </a:lnTo>
                <a:lnTo>
                  <a:pt x="2364" y="5422"/>
                </a:lnTo>
                <a:lnTo>
                  <a:pt x="2400" y="5454"/>
                </a:lnTo>
                <a:lnTo>
                  <a:pt x="2440" y="5491"/>
                </a:lnTo>
                <a:lnTo>
                  <a:pt x="2485" y="5530"/>
                </a:lnTo>
                <a:lnTo>
                  <a:pt x="2535" y="5573"/>
                </a:lnTo>
                <a:lnTo>
                  <a:pt x="2589" y="5617"/>
                </a:lnTo>
                <a:lnTo>
                  <a:pt x="2648" y="5665"/>
                </a:lnTo>
                <a:lnTo>
                  <a:pt x="2710" y="5713"/>
                </a:lnTo>
                <a:lnTo>
                  <a:pt x="2778" y="5764"/>
                </a:lnTo>
                <a:lnTo>
                  <a:pt x="2848" y="5817"/>
                </a:lnTo>
                <a:lnTo>
                  <a:pt x="2922" y="5872"/>
                </a:lnTo>
                <a:lnTo>
                  <a:pt x="3000" y="5928"/>
                </a:lnTo>
                <a:lnTo>
                  <a:pt x="3080" y="5984"/>
                </a:lnTo>
                <a:lnTo>
                  <a:pt x="3163" y="6042"/>
                </a:lnTo>
                <a:lnTo>
                  <a:pt x="3249" y="6100"/>
                </a:lnTo>
                <a:lnTo>
                  <a:pt x="3249" y="6100"/>
                </a:lnTo>
                <a:lnTo>
                  <a:pt x="3263" y="6109"/>
                </a:lnTo>
                <a:lnTo>
                  <a:pt x="3278" y="6115"/>
                </a:lnTo>
                <a:lnTo>
                  <a:pt x="3292" y="6121"/>
                </a:lnTo>
                <a:lnTo>
                  <a:pt x="3308" y="6124"/>
                </a:lnTo>
                <a:lnTo>
                  <a:pt x="3323" y="6126"/>
                </a:lnTo>
                <a:lnTo>
                  <a:pt x="3339" y="6127"/>
                </a:lnTo>
                <a:lnTo>
                  <a:pt x="3354" y="6126"/>
                </a:lnTo>
                <a:lnTo>
                  <a:pt x="3369" y="6124"/>
                </a:lnTo>
                <a:lnTo>
                  <a:pt x="3383" y="6120"/>
                </a:lnTo>
                <a:lnTo>
                  <a:pt x="3399" y="6114"/>
                </a:lnTo>
                <a:lnTo>
                  <a:pt x="3413" y="6108"/>
                </a:lnTo>
                <a:lnTo>
                  <a:pt x="3426" y="6100"/>
                </a:lnTo>
                <a:lnTo>
                  <a:pt x="3438" y="6090"/>
                </a:lnTo>
                <a:lnTo>
                  <a:pt x="3449" y="6081"/>
                </a:lnTo>
                <a:lnTo>
                  <a:pt x="3460" y="6069"/>
                </a:lnTo>
                <a:lnTo>
                  <a:pt x="3470" y="6056"/>
                </a:lnTo>
                <a:lnTo>
                  <a:pt x="3470" y="6056"/>
                </a:lnTo>
                <a:lnTo>
                  <a:pt x="3529" y="5968"/>
                </a:lnTo>
                <a:lnTo>
                  <a:pt x="3587" y="5884"/>
                </a:lnTo>
                <a:lnTo>
                  <a:pt x="3646" y="5800"/>
                </a:lnTo>
                <a:lnTo>
                  <a:pt x="3704" y="5719"/>
                </a:lnTo>
                <a:lnTo>
                  <a:pt x="3762" y="5641"/>
                </a:lnTo>
                <a:lnTo>
                  <a:pt x="3818" y="5566"/>
                </a:lnTo>
                <a:lnTo>
                  <a:pt x="3872" y="5493"/>
                </a:lnTo>
                <a:lnTo>
                  <a:pt x="3926" y="5425"/>
                </a:lnTo>
                <a:lnTo>
                  <a:pt x="3978" y="5360"/>
                </a:lnTo>
                <a:lnTo>
                  <a:pt x="4028" y="5298"/>
                </a:lnTo>
                <a:lnTo>
                  <a:pt x="4077" y="5242"/>
                </a:lnTo>
                <a:lnTo>
                  <a:pt x="4122" y="5189"/>
                </a:lnTo>
                <a:lnTo>
                  <a:pt x="4166" y="5141"/>
                </a:lnTo>
                <a:lnTo>
                  <a:pt x="4206" y="5098"/>
                </a:lnTo>
                <a:lnTo>
                  <a:pt x="4243" y="5060"/>
                </a:lnTo>
                <a:lnTo>
                  <a:pt x="4276" y="5029"/>
                </a:lnTo>
                <a:lnTo>
                  <a:pt x="4276" y="5029"/>
                </a:lnTo>
                <a:lnTo>
                  <a:pt x="4323" y="4986"/>
                </a:lnTo>
                <a:lnTo>
                  <a:pt x="4370" y="4948"/>
                </a:lnTo>
                <a:lnTo>
                  <a:pt x="4416" y="4913"/>
                </a:lnTo>
                <a:lnTo>
                  <a:pt x="4463" y="4881"/>
                </a:lnTo>
                <a:lnTo>
                  <a:pt x="4485" y="4867"/>
                </a:lnTo>
                <a:lnTo>
                  <a:pt x="4508" y="4853"/>
                </a:lnTo>
                <a:lnTo>
                  <a:pt x="4531" y="4840"/>
                </a:lnTo>
                <a:lnTo>
                  <a:pt x="4554" y="4828"/>
                </a:lnTo>
                <a:lnTo>
                  <a:pt x="4576" y="4817"/>
                </a:lnTo>
                <a:lnTo>
                  <a:pt x="4598" y="4807"/>
                </a:lnTo>
                <a:lnTo>
                  <a:pt x="4621" y="4797"/>
                </a:lnTo>
                <a:lnTo>
                  <a:pt x="4643" y="4788"/>
                </a:lnTo>
                <a:lnTo>
                  <a:pt x="4665" y="4780"/>
                </a:lnTo>
                <a:lnTo>
                  <a:pt x="4687" y="4774"/>
                </a:lnTo>
                <a:lnTo>
                  <a:pt x="4710" y="4767"/>
                </a:lnTo>
                <a:lnTo>
                  <a:pt x="4731" y="4762"/>
                </a:lnTo>
                <a:lnTo>
                  <a:pt x="4753" y="4758"/>
                </a:lnTo>
                <a:lnTo>
                  <a:pt x="4775" y="4754"/>
                </a:lnTo>
                <a:lnTo>
                  <a:pt x="4796" y="4751"/>
                </a:lnTo>
                <a:lnTo>
                  <a:pt x="4818" y="4749"/>
                </a:lnTo>
                <a:lnTo>
                  <a:pt x="4839" y="4748"/>
                </a:lnTo>
                <a:lnTo>
                  <a:pt x="4860" y="4748"/>
                </a:lnTo>
                <a:lnTo>
                  <a:pt x="4881" y="4749"/>
                </a:lnTo>
                <a:lnTo>
                  <a:pt x="4902" y="4750"/>
                </a:lnTo>
                <a:lnTo>
                  <a:pt x="4923" y="4752"/>
                </a:lnTo>
                <a:lnTo>
                  <a:pt x="4944" y="4756"/>
                </a:lnTo>
                <a:lnTo>
                  <a:pt x="4964" y="4760"/>
                </a:lnTo>
                <a:lnTo>
                  <a:pt x="4985" y="4764"/>
                </a:lnTo>
                <a:lnTo>
                  <a:pt x="4985" y="4764"/>
                </a:lnTo>
                <a:lnTo>
                  <a:pt x="5012" y="4772"/>
                </a:lnTo>
                <a:lnTo>
                  <a:pt x="5037" y="4780"/>
                </a:lnTo>
                <a:lnTo>
                  <a:pt x="5061" y="4790"/>
                </a:lnTo>
                <a:lnTo>
                  <a:pt x="5084" y="4801"/>
                </a:lnTo>
                <a:lnTo>
                  <a:pt x="5106" y="4813"/>
                </a:lnTo>
                <a:lnTo>
                  <a:pt x="5128" y="4825"/>
                </a:lnTo>
                <a:lnTo>
                  <a:pt x="5147" y="4838"/>
                </a:lnTo>
                <a:lnTo>
                  <a:pt x="5167" y="4853"/>
                </a:lnTo>
                <a:lnTo>
                  <a:pt x="5185" y="4867"/>
                </a:lnTo>
                <a:lnTo>
                  <a:pt x="5204" y="4883"/>
                </a:lnTo>
                <a:lnTo>
                  <a:pt x="5220" y="4900"/>
                </a:lnTo>
                <a:lnTo>
                  <a:pt x="5236" y="4917"/>
                </a:lnTo>
                <a:lnTo>
                  <a:pt x="5251" y="4934"/>
                </a:lnTo>
                <a:lnTo>
                  <a:pt x="5267" y="4953"/>
                </a:lnTo>
                <a:lnTo>
                  <a:pt x="5281" y="4971"/>
                </a:lnTo>
                <a:lnTo>
                  <a:pt x="5294" y="4990"/>
                </a:lnTo>
                <a:lnTo>
                  <a:pt x="5307" y="5009"/>
                </a:lnTo>
                <a:lnTo>
                  <a:pt x="5319" y="5030"/>
                </a:lnTo>
                <a:lnTo>
                  <a:pt x="5341" y="5070"/>
                </a:lnTo>
                <a:lnTo>
                  <a:pt x="5362" y="5112"/>
                </a:lnTo>
                <a:lnTo>
                  <a:pt x="5380" y="5154"/>
                </a:lnTo>
                <a:lnTo>
                  <a:pt x="5398" y="5197"/>
                </a:lnTo>
                <a:lnTo>
                  <a:pt x="5415" y="5239"/>
                </a:lnTo>
                <a:lnTo>
                  <a:pt x="5444" y="5321"/>
                </a:lnTo>
                <a:lnTo>
                  <a:pt x="5444" y="5321"/>
                </a:lnTo>
                <a:lnTo>
                  <a:pt x="5480" y="5418"/>
                </a:lnTo>
                <a:lnTo>
                  <a:pt x="5498" y="5465"/>
                </a:lnTo>
                <a:lnTo>
                  <a:pt x="5518" y="5512"/>
                </a:lnTo>
                <a:lnTo>
                  <a:pt x="5518" y="5512"/>
                </a:lnTo>
                <a:lnTo>
                  <a:pt x="5537" y="5554"/>
                </a:lnTo>
                <a:lnTo>
                  <a:pt x="5557" y="5592"/>
                </a:lnTo>
                <a:lnTo>
                  <a:pt x="5577" y="5627"/>
                </a:lnTo>
                <a:lnTo>
                  <a:pt x="5597" y="5657"/>
                </a:lnTo>
                <a:lnTo>
                  <a:pt x="5618" y="5684"/>
                </a:lnTo>
                <a:lnTo>
                  <a:pt x="5638" y="5709"/>
                </a:lnTo>
                <a:lnTo>
                  <a:pt x="5660" y="5730"/>
                </a:lnTo>
                <a:lnTo>
                  <a:pt x="5682" y="5748"/>
                </a:lnTo>
                <a:lnTo>
                  <a:pt x="5703" y="5763"/>
                </a:lnTo>
                <a:lnTo>
                  <a:pt x="5726" y="5777"/>
                </a:lnTo>
                <a:lnTo>
                  <a:pt x="5750" y="5788"/>
                </a:lnTo>
                <a:lnTo>
                  <a:pt x="5775" y="5797"/>
                </a:lnTo>
                <a:lnTo>
                  <a:pt x="5800" y="5804"/>
                </a:lnTo>
                <a:lnTo>
                  <a:pt x="5825" y="5811"/>
                </a:lnTo>
                <a:lnTo>
                  <a:pt x="5852" y="5815"/>
                </a:lnTo>
                <a:lnTo>
                  <a:pt x="5880" y="5819"/>
                </a:lnTo>
                <a:lnTo>
                  <a:pt x="5880" y="5819"/>
                </a:lnTo>
                <a:lnTo>
                  <a:pt x="5912" y="5821"/>
                </a:lnTo>
                <a:lnTo>
                  <a:pt x="5945" y="5820"/>
                </a:lnTo>
                <a:lnTo>
                  <a:pt x="5977" y="5817"/>
                </a:lnTo>
                <a:lnTo>
                  <a:pt x="6011" y="5812"/>
                </a:lnTo>
                <a:lnTo>
                  <a:pt x="6043" y="5804"/>
                </a:lnTo>
                <a:lnTo>
                  <a:pt x="6077" y="5795"/>
                </a:lnTo>
                <a:lnTo>
                  <a:pt x="6111" y="5782"/>
                </a:lnTo>
                <a:lnTo>
                  <a:pt x="6145" y="5768"/>
                </a:lnTo>
                <a:lnTo>
                  <a:pt x="6179" y="5750"/>
                </a:lnTo>
                <a:lnTo>
                  <a:pt x="6212" y="5731"/>
                </a:lnTo>
                <a:lnTo>
                  <a:pt x="6247" y="5709"/>
                </a:lnTo>
                <a:lnTo>
                  <a:pt x="6282" y="5684"/>
                </a:lnTo>
                <a:lnTo>
                  <a:pt x="6315" y="5658"/>
                </a:lnTo>
                <a:lnTo>
                  <a:pt x="6350" y="5629"/>
                </a:lnTo>
                <a:lnTo>
                  <a:pt x="6385" y="5597"/>
                </a:lnTo>
                <a:lnTo>
                  <a:pt x="6420" y="5564"/>
                </a:lnTo>
                <a:lnTo>
                  <a:pt x="6420" y="5564"/>
                </a:lnTo>
                <a:lnTo>
                  <a:pt x="6454" y="5529"/>
                </a:lnTo>
                <a:lnTo>
                  <a:pt x="6485" y="5495"/>
                </a:lnTo>
                <a:lnTo>
                  <a:pt x="6514" y="5460"/>
                </a:lnTo>
                <a:lnTo>
                  <a:pt x="6541" y="5425"/>
                </a:lnTo>
                <a:lnTo>
                  <a:pt x="6565" y="5391"/>
                </a:lnTo>
                <a:lnTo>
                  <a:pt x="6587" y="5357"/>
                </a:lnTo>
                <a:lnTo>
                  <a:pt x="6607" y="5322"/>
                </a:lnTo>
                <a:lnTo>
                  <a:pt x="6623" y="5289"/>
                </a:lnTo>
                <a:lnTo>
                  <a:pt x="6638" y="5255"/>
                </a:lnTo>
                <a:lnTo>
                  <a:pt x="6650" y="5221"/>
                </a:lnTo>
                <a:lnTo>
                  <a:pt x="6661" y="5188"/>
                </a:lnTo>
                <a:lnTo>
                  <a:pt x="6669" y="5154"/>
                </a:lnTo>
                <a:lnTo>
                  <a:pt x="6673" y="5121"/>
                </a:lnTo>
                <a:lnTo>
                  <a:pt x="6676" y="5088"/>
                </a:lnTo>
                <a:lnTo>
                  <a:pt x="6676" y="5056"/>
                </a:lnTo>
                <a:lnTo>
                  <a:pt x="6674" y="5023"/>
                </a:lnTo>
                <a:lnTo>
                  <a:pt x="6674" y="5023"/>
                </a:lnTo>
                <a:lnTo>
                  <a:pt x="6671" y="4995"/>
                </a:lnTo>
                <a:lnTo>
                  <a:pt x="6666" y="4969"/>
                </a:lnTo>
                <a:lnTo>
                  <a:pt x="6661" y="4943"/>
                </a:lnTo>
                <a:lnTo>
                  <a:pt x="6653" y="4918"/>
                </a:lnTo>
                <a:lnTo>
                  <a:pt x="6645" y="4893"/>
                </a:lnTo>
                <a:lnTo>
                  <a:pt x="6633" y="4870"/>
                </a:lnTo>
                <a:lnTo>
                  <a:pt x="6620" y="4848"/>
                </a:lnTo>
                <a:lnTo>
                  <a:pt x="6605" y="4825"/>
                </a:lnTo>
                <a:lnTo>
                  <a:pt x="6586" y="4803"/>
                </a:lnTo>
                <a:lnTo>
                  <a:pt x="6565" y="4783"/>
                </a:lnTo>
                <a:lnTo>
                  <a:pt x="6541" y="4761"/>
                </a:lnTo>
                <a:lnTo>
                  <a:pt x="6514" y="4741"/>
                </a:lnTo>
                <a:lnTo>
                  <a:pt x="6483" y="4721"/>
                </a:lnTo>
                <a:lnTo>
                  <a:pt x="6449" y="4701"/>
                </a:lnTo>
                <a:lnTo>
                  <a:pt x="6411" y="4681"/>
                </a:lnTo>
                <a:lnTo>
                  <a:pt x="6368" y="4661"/>
                </a:lnTo>
                <a:lnTo>
                  <a:pt x="6368" y="4661"/>
                </a:lnTo>
                <a:lnTo>
                  <a:pt x="6322" y="4642"/>
                </a:lnTo>
                <a:lnTo>
                  <a:pt x="6274" y="4623"/>
                </a:lnTo>
                <a:lnTo>
                  <a:pt x="6178" y="4589"/>
                </a:lnTo>
                <a:lnTo>
                  <a:pt x="6178" y="4589"/>
                </a:lnTo>
                <a:lnTo>
                  <a:pt x="6095" y="4558"/>
                </a:lnTo>
                <a:lnTo>
                  <a:pt x="6053" y="4542"/>
                </a:lnTo>
                <a:lnTo>
                  <a:pt x="6011" y="4525"/>
                </a:lnTo>
                <a:lnTo>
                  <a:pt x="5969" y="4505"/>
                </a:lnTo>
                <a:lnTo>
                  <a:pt x="5926" y="4485"/>
                </a:lnTo>
                <a:lnTo>
                  <a:pt x="5886" y="4462"/>
                </a:lnTo>
                <a:lnTo>
                  <a:pt x="5866" y="4450"/>
                </a:lnTo>
                <a:lnTo>
                  <a:pt x="5846" y="4437"/>
                </a:lnTo>
                <a:lnTo>
                  <a:pt x="5827" y="4424"/>
                </a:lnTo>
                <a:lnTo>
                  <a:pt x="5808" y="4410"/>
                </a:lnTo>
                <a:lnTo>
                  <a:pt x="5791" y="4395"/>
                </a:lnTo>
                <a:lnTo>
                  <a:pt x="5773" y="4380"/>
                </a:lnTo>
                <a:lnTo>
                  <a:pt x="5756" y="4363"/>
                </a:lnTo>
                <a:lnTo>
                  <a:pt x="5739" y="4347"/>
                </a:lnTo>
                <a:lnTo>
                  <a:pt x="5724" y="4330"/>
                </a:lnTo>
                <a:lnTo>
                  <a:pt x="5709" y="4311"/>
                </a:lnTo>
                <a:lnTo>
                  <a:pt x="5695" y="4292"/>
                </a:lnTo>
                <a:lnTo>
                  <a:pt x="5682" y="4271"/>
                </a:lnTo>
                <a:lnTo>
                  <a:pt x="5669" y="4250"/>
                </a:lnTo>
                <a:lnTo>
                  <a:pt x="5658" y="4228"/>
                </a:lnTo>
                <a:lnTo>
                  <a:pt x="5647" y="4205"/>
                </a:lnTo>
                <a:lnTo>
                  <a:pt x="5637" y="4180"/>
                </a:lnTo>
                <a:lnTo>
                  <a:pt x="5628" y="4155"/>
                </a:lnTo>
                <a:lnTo>
                  <a:pt x="5621" y="4129"/>
                </a:lnTo>
                <a:lnTo>
                  <a:pt x="5621" y="4129"/>
                </a:lnTo>
                <a:lnTo>
                  <a:pt x="5614" y="4099"/>
                </a:lnTo>
                <a:lnTo>
                  <a:pt x="5609" y="4069"/>
                </a:lnTo>
                <a:lnTo>
                  <a:pt x="5607" y="4038"/>
                </a:lnTo>
                <a:lnTo>
                  <a:pt x="5606" y="4009"/>
                </a:lnTo>
                <a:lnTo>
                  <a:pt x="5606" y="3980"/>
                </a:lnTo>
                <a:lnTo>
                  <a:pt x="5608" y="3951"/>
                </a:lnTo>
                <a:lnTo>
                  <a:pt x="5612" y="3922"/>
                </a:lnTo>
                <a:lnTo>
                  <a:pt x="5618" y="3894"/>
                </a:lnTo>
                <a:lnTo>
                  <a:pt x="5624" y="3867"/>
                </a:lnTo>
                <a:lnTo>
                  <a:pt x="5632" y="3840"/>
                </a:lnTo>
                <a:lnTo>
                  <a:pt x="5640" y="3814"/>
                </a:lnTo>
                <a:lnTo>
                  <a:pt x="5650" y="3788"/>
                </a:lnTo>
                <a:lnTo>
                  <a:pt x="5661" y="3763"/>
                </a:lnTo>
                <a:lnTo>
                  <a:pt x="5673" y="3738"/>
                </a:lnTo>
                <a:lnTo>
                  <a:pt x="5685" y="3714"/>
                </a:lnTo>
                <a:lnTo>
                  <a:pt x="5698" y="3692"/>
                </a:lnTo>
                <a:lnTo>
                  <a:pt x="5712" y="3669"/>
                </a:lnTo>
                <a:lnTo>
                  <a:pt x="5726" y="3647"/>
                </a:lnTo>
                <a:lnTo>
                  <a:pt x="5754" y="3606"/>
                </a:lnTo>
                <a:lnTo>
                  <a:pt x="5783" y="3567"/>
                </a:lnTo>
                <a:lnTo>
                  <a:pt x="5813" y="3532"/>
                </a:lnTo>
                <a:lnTo>
                  <a:pt x="5840" y="3501"/>
                </a:lnTo>
                <a:lnTo>
                  <a:pt x="5866" y="3474"/>
                </a:lnTo>
                <a:lnTo>
                  <a:pt x="5908" y="3430"/>
                </a:lnTo>
                <a:lnTo>
                  <a:pt x="5908" y="3430"/>
                </a:lnTo>
                <a:lnTo>
                  <a:pt x="5956" y="3384"/>
                </a:lnTo>
                <a:lnTo>
                  <a:pt x="6020" y="3324"/>
                </a:lnTo>
                <a:lnTo>
                  <a:pt x="6099" y="3254"/>
                </a:lnTo>
                <a:lnTo>
                  <a:pt x="6191" y="3174"/>
                </a:lnTo>
                <a:lnTo>
                  <a:pt x="6293" y="3086"/>
                </a:lnTo>
                <a:lnTo>
                  <a:pt x="6405" y="2994"/>
                </a:lnTo>
                <a:lnTo>
                  <a:pt x="6465" y="2946"/>
                </a:lnTo>
                <a:lnTo>
                  <a:pt x="6526" y="2897"/>
                </a:lnTo>
                <a:lnTo>
                  <a:pt x="6588" y="2850"/>
                </a:lnTo>
                <a:lnTo>
                  <a:pt x="6652" y="2801"/>
                </a:lnTo>
                <a:lnTo>
                  <a:pt x="6652" y="2801"/>
                </a:lnTo>
                <a:lnTo>
                  <a:pt x="6669" y="2786"/>
                </a:lnTo>
                <a:lnTo>
                  <a:pt x="6684" y="2771"/>
                </a:lnTo>
                <a:lnTo>
                  <a:pt x="6697" y="2753"/>
                </a:lnTo>
                <a:lnTo>
                  <a:pt x="6708" y="2735"/>
                </a:lnTo>
                <a:lnTo>
                  <a:pt x="6716" y="2716"/>
                </a:lnTo>
                <a:lnTo>
                  <a:pt x="6724" y="2697"/>
                </a:lnTo>
                <a:lnTo>
                  <a:pt x="6728" y="2676"/>
                </a:lnTo>
                <a:lnTo>
                  <a:pt x="6730" y="2656"/>
                </a:lnTo>
                <a:lnTo>
                  <a:pt x="6731" y="2635"/>
                </a:lnTo>
                <a:lnTo>
                  <a:pt x="6729" y="2615"/>
                </a:lnTo>
                <a:lnTo>
                  <a:pt x="6726" y="2594"/>
                </a:lnTo>
                <a:lnTo>
                  <a:pt x="6720" y="2574"/>
                </a:lnTo>
                <a:lnTo>
                  <a:pt x="6711" y="2555"/>
                </a:lnTo>
                <a:lnTo>
                  <a:pt x="6701" y="2537"/>
                </a:lnTo>
                <a:lnTo>
                  <a:pt x="6688" y="2518"/>
                </a:lnTo>
                <a:lnTo>
                  <a:pt x="6673" y="2502"/>
                </a:lnTo>
                <a:lnTo>
                  <a:pt x="4681" y="510"/>
                </a:lnTo>
                <a:lnTo>
                  <a:pt x="4681" y="510"/>
                </a:lnTo>
                <a:lnTo>
                  <a:pt x="4650" y="479"/>
                </a:lnTo>
                <a:lnTo>
                  <a:pt x="4616" y="449"/>
                </a:lnTo>
                <a:lnTo>
                  <a:pt x="4584" y="419"/>
                </a:lnTo>
                <a:lnTo>
                  <a:pt x="4549" y="391"/>
                </a:lnTo>
                <a:lnTo>
                  <a:pt x="4515" y="363"/>
                </a:lnTo>
                <a:lnTo>
                  <a:pt x="4480" y="337"/>
                </a:lnTo>
                <a:lnTo>
                  <a:pt x="4444" y="312"/>
                </a:lnTo>
                <a:lnTo>
                  <a:pt x="4408" y="287"/>
                </a:lnTo>
                <a:lnTo>
                  <a:pt x="4372" y="263"/>
                </a:lnTo>
                <a:lnTo>
                  <a:pt x="4335" y="242"/>
                </a:lnTo>
                <a:lnTo>
                  <a:pt x="4298" y="220"/>
                </a:lnTo>
                <a:lnTo>
                  <a:pt x="4260" y="199"/>
                </a:lnTo>
                <a:lnTo>
                  <a:pt x="4222" y="180"/>
                </a:lnTo>
                <a:lnTo>
                  <a:pt x="4183" y="161"/>
                </a:lnTo>
                <a:lnTo>
                  <a:pt x="4145" y="144"/>
                </a:lnTo>
                <a:lnTo>
                  <a:pt x="4105" y="128"/>
                </a:lnTo>
                <a:lnTo>
                  <a:pt x="4066" y="113"/>
                </a:lnTo>
                <a:lnTo>
                  <a:pt x="4026" y="98"/>
                </a:lnTo>
                <a:lnTo>
                  <a:pt x="3986" y="85"/>
                </a:lnTo>
                <a:lnTo>
                  <a:pt x="3946" y="72"/>
                </a:lnTo>
                <a:lnTo>
                  <a:pt x="3906" y="61"/>
                </a:lnTo>
                <a:lnTo>
                  <a:pt x="3864" y="50"/>
                </a:lnTo>
                <a:lnTo>
                  <a:pt x="3823" y="40"/>
                </a:lnTo>
                <a:lnTo>
                  <a:pt x="3782" y="31"/>
                </a:lnTo>
                <a:lnTo>
                  <a:pt x="3741" y="25"/>
                </a:lnTo>
                <a:lnTo>
                  <a:pt x="3700" y="18"/>
                </a:lnTo>
                <a:lnTo>
                  <a:pt x="3659" y="13"/>
                </a:lnTo>
                <a:lnTo>
                  <a:pt x="3616" y="8"/>
                </a:lnTo>
                <a:lnTo>
                  <a:pt x="3575" y="4"/>
                </a:lnTo>
                <a:lnTo>
                  <a:pt x="3533" y="2"/>
                </a:lnTo>
                <a:lnTo>
                  <a:pt x="3492" y="0"/>
                </a:lnTo>
                <a:lnTo>
                  <a:pt x="3449" y="0"/>
                </a:lnTo>
                <a:lnTo>
                  <a:pt x="3408" y="0"/>
                </a:lnTo>
                <a:lnTo>
                  <a:pt x="3366" y="2"/>
                </a:lnTo>
                <a:lnTo>
                  <a:pt x="3324" y="4"/>
                </a:lnTo>
                <a:lnTo>
                  <a:pt x="3283" y="8"/>
                </a:lnTo>
                <a:lnTo>
                  <a:pt x="3241" y="13"/>
                </a:lnTo>
                <a:lnTo>
                  <a:pt x="3199" y="18"/>
                </a:lnTo>
                <a:lnTo>
                  <a:pt x="3158" y="25"/>
                </a:lnTo>
                <a:lnTo>
                  <a:pt x="3117" y="31"/>
                </a:lnTo>
                <a:lnTo>
                  <a:pt x="3076" y="40"/>
                </a:lnTo>
                <a:lnTo>
                  <a:pt x="3034" y="50"/>
                </a:lnTo>
                <a:lnTo>
                  <a:pt x="2994" y="61"/>
                </a:lnTo>
                <a:lnTo>
                  <a:pt x="2953" y="72"/>
                </a:lnTo>
                <a:lnTo>
                  <a:pt x="2913" y="85"/>
                </a:lnTo>
                <a:lnTo>
                  <a:pt x="2873" y="98"/>
                </a:lnTo>
                <a:lnTo>
                  <a:pt x="2833" y="113"/>
                </a:lnTo>
                <a:lnTo>
                  <a:pt x="2794" y="128"/>
                </a:lnTo>
                <a:lnTo>
                  <a:pt x="2755" y="144"/>
                </a:lnTo>
                <a:lnTo>
                  <a:pt x="2716" y="161"/>
                </a:lnTo>
                <a:lnTo>
                  <a:pt x="2677" y="180"/>
                </a:lnTo>
                <a:lnTo>
                  <a:pt x="2639" y="199"/>
                </a:lnTo>
                <a:lnTo>
                  <a:pt x="2601" y="220"/>
                </a:lnTo>
                <a:lnTo>
                  <a:pt x="2564" y="242"/>
                </a:lnTo>
                <a:lnTo>
                  <a:pt x="2527" y="263"/>
                </a:lnTo>
                <a:lnTo>
                  <a:pt x="2491" y="287"/>
                </a:lnTo>
                <a:lnTo>
                  <a:pt x="2455" y="312"/>
                </a:lnTo>
                <a:lnTo>
                  <a:pt x="2419" y="337"/>
                </a:lnTo>
                <a:lnTo>
                  <a:pt x="2384" y="363"/>
                </a:lnTo>
                <a:lnTo>
                  <a:pt x="2350" y="391"/>
                </a:lnTo>
                <a:lnTo>
                  <a:pt x="2316" y="419"/>
                </a:lnTo>
                <a:lnTo>
                  <a:pt x="2283" y="449"/>
                </a:lnTo>
                <a:lnTo>
                  <a:pt x="2250" y="479"/>
                </a:lnTo>
                <a:lnTo>
                  <a:pt x="2217" y="510"/>
                </a:lnTo>
                <a:lnTo>
                  <a:pt x="58" y="2670"/>
                </a:lnTo>
                <a:lnTo>
                  <a:pt x="58" y="2670"/>
                </a:lnTo>
                <a:lnTo>
                  <a:pt x="45" y="2684"/>
                </a:lnTo>
                <a:lnTo>
                  <a:pt x="34" y="2698"/>
                </a:lnTo>
                <a:lnTo>
                  <a:pt x="26" y="2713"/>
                </a:lnTo>
                <a:lnTo>
                  <a:pt x="17" y="2728"/>
                </a:lnTo>
                <a:lnTo>
                  <a:pt x="10" y="2745"/>
                </a:lnTo>
                <a:lnTo>
                  <a:pt x="6" y="2762"/>
                </a:lnTo>
                <a:lnTo>
                  <a:pt x="2" y="2778"/>
                </a:lnTo>
                <a:lnTo>
                  <a:pt x="1" y="2795"/>
                </a:lnTo>
                <a:lnTo>
                  <a:pt x="0" y="2813"/>
                </a:lnTo>
                <a:lnTo>
                  <a:pt x="1" y="2830"/>
                </a:lnTo>
                <a:lnTo>
                  <a:pt x="3" y="2847"/>
                </a:lnTo>
                <a:lnTo>
                  <a:pt x="7" y="2865"/>
                </a:lnTo>
                <a:lnTo>
                  <a:pt x="13" y="2881"/>
                </a:lnTo>
                <a:lnTo>
                  <a:pt x="20" y="2897"/>
                </a:lnTo>
                <a:lnTo>
                  <a:pt x="28" y="2914"/>
                </a:lnTo>
                <a:lnTo>
                  <a:pt x="39" y="2929"/>
                </a:lnTo>
                <a:lnTo>
                  <a:pt x="39" y="2929"/>
                </a:lnTo>
                <a:lnTo>
                  <a:pt x="88" y="2996"/>
                </a:lnTo>
                <a:lnTo>
                  <a:pt x="138" y="3062"/>
                </a:lnTo>
                <a:lnTo>
                  <a:pt x="189" y="3127"/>
                </a:lnTo>
                <a:lnTo>
                  <a:pt x="239" y="3191"/>
                </a:lnTo>
                <a:lnTo>
                  <a:pt x="288" y="3253"/>
                </a:lnTo>
                <a:lnTo>
                  <a:pt x="337" y="3311"/>
                </a:lnTo>
                <a:lnTo>
                  <a:pt x="430" y="3423"/>
                </a:lnTo>
                <a:lnTo>
                  <a:pt x="514" y="3521"/>
                </a:lnTo>
                <a:lnTo>
                  <a:pt x="590" y="3606"/>
                </a:lnTo>
                <a:lnTo>
                  <a:pt x="652" y="3673"/>
                </a:lnTo>
                <a:lnTo>
                  <a:pt x="699" y="3723"/>
                </a:lnTo>
                <a:lnTo>
                  <a:pt x="699" y="372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 name="Freeform 8"/>
          <p:cNvSpPr/>
          <p:nvPr/>
        </p:nvSpPr>
        <p:spPr bwMode="auto">
          <a:xfrm>
            <a:off x="5962650" y="3314065"/>
            <a:ext cx="808990" cy="735965"/>
          </a:xfrm>
          <a:custGeom>
            <a:avLst/>
            <a:gdLst>
              <a:gd name="T0" fmla="*/ 5851 w 6730"/>
              <a:gd name="T1" fmla="*/ 2257 h 6126"/>
              <a:gd name="T2" fmla="*/ 5737 w 6730"/>
              <a:gd name="T3" fmla="*/ 2227 h 6126"/>
              <a:gd name="T4" fmla="*/ 5652 w 6730"/>
              <a:gd name="T5" fmla="*/ 2316 h 6126"/>
              <a:gd name="T6" fmla="*/ 5510 w 6730"/>
              <a:gd name="T7" fmla="*/ 2678 h 6126"/>
              <a:gd name="T8" fmla="*/ 5376 w 6730"/>
              <a:gd name="T9" fmla="*/ 2938 h 6126"/>
              <a:gd name="T10" fmla="*/ 5199 w 6730"/>
              <a:gd name="T11" fmla="*/ 3131 h 6126"/>
              <a:gd name="T12" fmla="*/ 4982 w 6730"/>
              <a:gd name="T13" fmla="*/ 3249 h 6126"/>
              <a:gd name="T14" fmla="*/ 4751 w 6730"/>
              <a:gd name="T15" fmla="*/ 3295 h 6126"/>
              <a:gd name="T16" fmla="*/ 4496 w 6730"/>
              <a:gd name="T17" fmla="*/ 3275 h 6126"/>
              <a:gd name="T18" fmla="*/ 4247 w 6730"/>
              <a:gd name="T19" fmla="*/ 3181 h 6126"/>
              <a:gd name="T20" fmla="*/ 4003 w 6730"/>
              <a:gd name="T21" fmla="*/ 3014 h 6126"/>
              <a:gd name="T22" fmla="*/ 3799 w 6730"/>
              <a:gd name="T23" fmla="*/ 2809 h 6126"/>
              <a:gd name="T24" fmla="*/ 3633 w 6730"/>
              <a:gd name="T25" fmla="*/ 2567 h 6126"/>
              <a:gd name="T26" fmla="*/ 3538 w 6730"/>
              <a:gd name="T27" fmla="*/ 2316 h 6126"/>
              <a:gd name="T28" fmla="*/ 3519 w 6730"/>
              <a:gd name="T29" fmla="*/ 2062 h 6126"/>
              <a:gd name="T30" fmla="*/ 3564 w 6730"/>
              <a:gd name="T31" fmla="*/ 1832 h 6126"/>
              <a:gd name="T32" fmla="*/ 3682 w 6730"/>
              <a:gd name="T33" fmla="*/ 1614 h 6126"/>
              <a:gd name="T34" fmla="*/ 3874 w 6730"/>
              <a:gd name="T35" fmla="*/ 1438 h 6126"/>
              <a:gd name="T36" fmla="*/ 4134 w 6730"/>
              <a:gd name="T37" fmla="*/ 1303 h 6126"/>
              <a:gd name="T38" fmla="*/ 4496 w 6730"/>
              <a:gd name="T39" fmla="*/ 1161 h 6126"/>
              <a:gd name="T40" fmla="*/ 4586 w 6730"/>
              <a:gd name="T41" fmla="*/ 1076 h 6126"/>
              <a:gd name="T42" fmla="*/ 4544 w 6730"/>
              <a:gd name="T43" fmla="*/ 915 h 6126"/>
              <a:gd name="T44" fmla="*/ 4403 w 6730"/>
              <a:gd name="T45" fmla="*/ 742 h 6126"/>
              <a:gd name="T46" fmla="*/ 3957 w 6730"/>
              <a:gd name="T47" fmla="*/ 370 h 6126"/>
              <a:gd name="T48" fmla="*/ 3452 w 6730"/>
              <a:gd name="T49" fmla="*/ 12 h 6126"/>
              <a:gd name="T50" fmla="*/ 3317 w 6730"/>
              <a:gd name="T51" fmla="*/ 18 h 6126"/>
              <a:gd name="T52" fmla="*/ 3070 w 6730"/>
              <a:gd name="T53" fmla="*/ 341 h 6126"/>
              <a:gd name="T54" fmla="*/ 2591 w 6730"/>
              <a:gd name="T55" fmla="*/ 949 h 6126"/>
              <a:gd name="T56" fmla="*/ 2348 w 6730"/>
              <a:gd name="T57" fmla="*/ 1192 h 6126"/>
              <a:gd name="T58" fmla="*/ 2083 w 6730"/>
              <a:gd name="T59" fmla="*/ 1341 h 6126"/>
              <a:gd name="T60" fmla="*/ 1834 w 6730"/>
              <a:gd name="T61" fmla="*/ 1376 h 6126"/>
              <a:gd name="T62" fmla="*/ 1624 w 6730"/>
              <a:gd name="T63" fmla="*/ 1313 h 6126"/>
              <a:gd name="T64" fmla="*/ 1464 w 6730"/>
              <a:gd name="T65" fmla="*/ 1173 h 6126"/>
              <a:gd name="T66" fmla="*/ 1316 w 6730"/>
              <a:gd name="T67" fmla="*/ 887 h 6126"/>
              <a:gd name="T68" fmla="*/ 1154 w 6730"/>
              <a:gd name="T69" fmla="*/ 499 h 6126"/>
              <a:gd name="T70" fmla="*/ 956 w 6730"/>
              <a:gd name="T71" fmla="*/ 329 h 6126"/>
              <a:gd name="T72" fmla="*/ 720 w 6730"/>
              <a:gd name="T73" fmla="*/ 314 h 6126"/>
              <a:gd name="T74" fmla="*/ 415 w 6730"/>
              <a:gd name="T75" fmla="*/ 468 h 6126"/>
              <a:gd name="T76" fmla="*/ 165 w 6730"/>
              <a:gd name="T77" fmla="*/ 735 h 6126"/>
              <a:gd name="T78" fmla="*/ 54 w 6730"/>
              <a:gd name="T79" fmla="*/ 1038 h 6126"/>
              <a:gd name="T80" fmla="*/ 97 w 6730"/>
              <a:gd name="T81" fmla="*/ 1256 h 6126"/>
              <a:gd name="T82" fmla="*/ 320 w 6730"/>
              <a:gd name="T83" fmla="*/ 1444 h 6126"/>
              <a:gd name="T84" fmla="*/ 720 w 6730"/>
              <a:gd name="T85" fmla="*/ 1601 h 6126"/>
              <a:gd name="T86" fmla="*/ 957 w 6730"/>
              <a:gd name="T87" fmla="*/ 1746 h 6126"/>
              <a:gd name="T88" fmla="*/ 1084 w 6730"/>
              <a:gd name="T89" fmla="*/ 1921 h 6126"/>
              <a:gd name="T90" fmla="*/ 1124 w 6730"/>
              <a:gd name="T91" fmla="*/ 2146 h 6126"/>
              <a:gd name="T92" fmla="*/ 1057 w 6730"/>
              <a:gd name="T93" fmla="*/ 2388 h 6126"/>
              <a:gd name="T94" fmla="*/ 865 w 6730"/>
              <a:gd name="T95" fmla="*/ 2652 h 6126"/>
              <a:gd name="T96" fmla="*/ 266 w 6730"/>
              <a:gd name="T97" fmla="*/ 3180 h 6126"/>
              <a:gd name="T98" fmla="*/ 14 w 6730"/>
              <a:gd name="T99" fmla="*/ 3410 h 6126"/>
              <a:gd name="T100" fmla="*/ 30 w 6730"/>
              <a:gd name="T101" fmla="*/ 3589 h 6126"/>
              <a:gd name="T102" fmla="*/ 2215 w 6730"/>
              <a:gd name="T103" fmla="*/ 5763 h 6126"/>
              <a:gd name="T104" fmla="*/ 2547 w 6730"/>
              <a:gd name="T105" fmla="*/ 5965 h 6126"/>
              <a:gd name="T106" fmla="*/ 2907 w 6730"/>
              <a:gd name="T107" fmla="*/ 6086 h 6126"/>
              <a:gd name="T108" fmla="*/ 3280 w 6730"/>
              <a:gd name="T109" fmla="*/ 6126 h 6126"/>
              <a:gd name="T110" fmla="*/ 3654 w 6730"/>
              <a:gd name="T111" fmla="*/ 6086 h 6126"/>
              <a:gd name="T112" fmla="*/ 4014 w 6730"/>
              <a:gd name="T113" fmla="*/ 5965 h 6126"/>
              <a:gd name="T114" fmla="*/ 4346 w 6730"/>
              <a:gd name="T115" fmla="*/ 5763 h 6126"/>
              <a:gd name="T116" fmla="*/ 6696 w 6730"/>
              <a:gd name="T117" fmla="*/ 3428 h 6126"/>
              <a:gd name="T118" fmla="*/ 6727 w 6730"/>
              <a:gd name="T119" fmla="*/ 3279 h 6126"/>
              <a:gd name="T120" fmla="*/ 6542 w 6730"/>
              <a:gd name="T121" fmla="*/ 2999 h 6126"/>
              <a:gd name="T122" fmla="*/ 6030 w 6730"/>
              <a:gd name="T123" fmla="*/ 2403 h 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30" h="6126">
                <a:moveTo>
                  <a:pt x="6030" y="2403"/>
                </a:moveTo>
                <a:lnTo>
                  <a:pt x="6030" y="2403"/>
                </a:lnTo>
                <a:lnTo>
                  <a:pt x="5999" y="2373"/>
                </a:lnTo>
                <a:lnTo>
                  <a:pt x="5970" y="2346"/>
                </a:lnTo>
                <a:lnTo>
                  <a:pt x="5942" y="2322"/>
                </a:lnTo>
                <a:lnTo>
                  <a:pt x="5917" y="2301"/>
                </a:lnTo>
                <a:lnTo>
                  <a:pt x="5893" y="2284"/>
                </a:lnTo>
                <a:lnTo>
                  <a:pt x="5870" y="2269"/>
                </a:lnTo>
                <a:lnTo>
                  <a:pt x="5851" y="2257"/>
                </a:lnTo>
                <a:lnTo>
                  <a:pt x="5832" y="2247"/>
                </a:lnTo>
                <a:lnTo>
                  <a:pt x="5815" y="2239"/>
                </a:lnTo>
                <a:lnTo>
                  <a:pt x="5800" y="2233"/>
                </a:lnTo>
                <a:lnTo>
                  <a:pt x="5786" y="2229"/>
                </a:lnTo>
                <a:lnTo>
                  <a:pt x="5774" y="2226"/>
                </a:lnTo>
                <a:lnTo>
                  <a:pt x="5763" y="2225"/>
                </a:lnTo>
                <a:lnTo>
                  <a:pt x="5753" y="2225"/>
                </a:lnTo>
                <a:lnTo>
                  <a:pt x="5744" y="2226"/>
                </a:lnTo>
                <a:lnTo>
                  <a:pt x="5737" y="2227"/>
                </a:lnTo>
                <a:lnTo>
                  <a:pt x="5737" y="2227"/>
                </a:lnTo>
                <a:lnTo>
                  <a:pt x="5726" y="2232"/>
                </a:lnTo>
                <a:lnTo>
                  <a:pt x="5714" y="2238"/>
                </a:lnTo>
                <a:lnTo>
                  <a:pt x="5703" y="2246"/>
                </a:lnTo>
                <a:lnTo>
                  <a:pt x="5692" y="2257"/>
                </a:lnTo>
                <a:lnTo>
                  <a:pt x="5682" y="2269"/>
                </a:lnTo>
                <a:lnTo>
                  <a:pt x="5672" y="2283"/>
                </a:lnTo>
                <a:lnTo>
                  <a:pt x="5662" y="2299"/>
                </a:lnTo>
                <a:lnTo>
                  <a:pt x="5652" y="2316"/>
                </a:lnTo>
                <a:lnTo>
                  <a:pt x="5643" y="2336"/>
                </a:lnTo>
                <a:lnTo>
                  <a:pt x="5633" y="2358"/>
                </a:lnTo>
                <a:lnTo>
                  <a:pt x="5612" y="2404"/>
                </a:lnTo>
                <a:lnTo>
                  <a:pt x="5593" y="2457"/>
                </a:lnTo>
                <a:lnTo>
                  <a:pt x="5571" y="2517"/>
                </a:lnTo>
                <a:lnTo>
                  <a:pt x="5571" y="2517"/>
                </a:lnTo>
                <a:lnTo>
                  <a:pt x="5553" y="2569"/>
                </a:lnTo>
                <a:lnTo>
                  <a:pt x="5532" y="2623"/>
                </a:lnTo>
                <a:lnTo>
                  <a:pt x="5510" y="2678"/>
                </a:lnTo>
                <a:lnTo>
                  <a:pt x="5487" y="2736"/>
                </a:lnTo>
                <a:lnTo>
                  <a:pt x="5487" y="2736"/>
                </a:lnTo>
                <a:lnTo>
                  <a:pt x="5472" y="2767"/>
                </a:lnTo>
                <a:lnTo>
                  <a:pt x="5457" y="2799"/>
                </a:lnTo>
                <a:lnTo>
                  <a:pt x="5442" y="2828"/>
                </a:lnTo>
                <a:lnTo>
                  <a:pt x="5426" y="2857"/>
                </a:lnTo>
                <a:lnTo>
                  <a:pt x="5410" y="2885"/>
                </a:lnTo>
                <a:lnTo>
                  <a:pt x="5393" y="2912"/>
                </a:lnTo>
                <a:lnTo>
                  <a:pt x="5376" y="2938"/>
                </a:lnTo>
                <a:lnTo>
                  <a:pt x="5358" y="2964"/>
                </a:lnTo>
                <a:lnTo>
                  <a:pt x="5340" y="2988"/>
                </a:lnTo>
                <a:lnTo>
                  <a:pt x="5322" y="3011"/>
                </a:lnTo>
                <a:lnTo>
                  <a:pt x="5302" y="3034"/>
                </a:lnTo>
                <a:lnTo>
                  <a:pt x="5283" y="3055"/>
                </a:lnTo>
                <a:lnTo>
                  <a:pt x="5262" y="3076"/>
                </a:lnTo>
                <a:lnTo>
                  <a:pt x="5242" y="3095"/>
                </a:lnTo>
                <a:lnTo>
                  <a:pt x="5221" y="3114"/>
                </a:lnTo>
                <a:lnTo>
                  <a:pt x="5199" y="3131"/>
                </a:lnTo>
                <a:lnTo>
                  <a:pt x="5178" y="3148"/>
                </a:lnTo>
                <a:lnTo>
                  <a:pt x="5155" y="3164"/>
                </a:lnTo>
                <a:lnTo>
                  <a:pt x="5132" y="3179"/>
                </a:lnTo>
                <a:lnTo>
                  <a:pt x="5108" y="3193"/>
                </a:lnTo>
                <a:lnTo>
                  <a:pt x="5083" y="3206"/>
                </a:lnTo>
                <a:lnTo>
                  <a:pt x="5059" y="3218"/>
                </a:lnTo>
                <a:lnTo>
                  <a:pt x="5034" y="3230"/>
                </a:lnTo>
                <a:lnTo>
                  <a:pt x="5008" y="3239"/>
                </a:lnTo>
                <a:lnTo>
                  <a:pt x="4982" y="3249"/>
                </a:lnTo>
                <a:lnTo>
                  <a:pt x="4954" y="3258"/>
                </a:lnTo>
                <a:lnTo>
                  <a:pt x="4926" y="3266"/>
                </a:lnTo>
                <a:lnTo>
                  <a:pt x="4898" y="3273"/>
                </a:lnTo>
                <a:lnTo>
                  <a:pt x="4870" y="3279"/>
                </a:lnTo>
                <a:lnTo>
                  <a:pt x="4841" y="3284"/>
                </a:lnTo>
                <a:lnTo>
                  <a:pt x="4810" y="3288"/>
                </a:lnTo>
                <a:lnTo>
                  <a:pt x="4780" y="3293"/>
                </a:lnTo>
                <a:lnTo>
                  <a:pt x="4780" y="3293"/>
                </a:lnTo>
                <a:lnTo>
                  <a:pt x="4751" y="3295"/>
                </a:lnTo>
                <a:lnTo>
                  <a:pt x="4723" y="3296"/>
                </a:lnTo>
                <a:lnTo>
                  <a:pt x="4694" y="3297"/>
                </a:lnTo>
                <a:lnTo>
                  <a:pt x="4666" y="3296"/>
                </a:lnTo>
                <a:lnTo>
                  <a:pt x="4637" y="3295"/>
                </a:lnTo>
                <a:lnTo>
                  <a:pt x="4609" y="3293"/>
                </a:lnTo>
                <a:lnTo>
                  <a:pt x="4581" y="3289"/>
                </a:lnTo>
                <a:lnTo>
                  <a:pt x="4553" y="3286"/>
                </a:lnTo>
                <a:lnTo>
                  <a:pt x="4524" y="3281"/>
                </a:lnTo>
                <a:lnTo>
                  <a:pt x="4496" y="3275"/>
                </a:lnTo>
                <a:lnTo>
                  <a:pt x="4468" y="3269"/>
                </a:lnTo>
                <a:lnTo>
                  <a:pt x="4441" y="3260"/>
                </a:lnTo>
                <a:lnTo>
                  <a:pt x="4413" y="3253"/>
                </a:lnTo>
                <a:lnTo>
                  <a:pt x="4385" y="3243"/>
                </a:lnTo>
                <a:lnTo>
                  <a:pt x="4357" y="3232"/>
                </a:lnTo>
                <a:lnTo>
                  <a:pt x="4329" y="3221"/>
                </a:lnTo>
                <a:lnTo>
                  <a:pt x="4302" y="3208"/>
                </a:lnTo>
                <a:lnTo>
                  <a:pt x="4274" y="3195"/>
                </a:lnTo>
                <a:lnTo>
                  <a:pt x="4247" y="3181"/>
                </a:lnTo>
                <a:lnTo>
                  <a:pt x="4220" y="3166"/>
                </a:lnTo>
                <a:lnTo>
                  <a:pt x="4192" y="3151"/>
                </a:lnTo>
                <a:lnTo>
                  <a:pt x="4165" y="3133"/>
                </a:lnTo>
                <a:lnTo>
                  <a:pt x="4138" y="3116"/>
                </a:lnTo>
                <a:lnTo>
                  <a:pt x="4110" y="3098"/>
                </a:lnTo>
                <a:lnTo>
                  <a:pt x="4083" y="3078"/>
                </a:lnTo>
                <a:lnTo>
                  <a:pt x="4057" y="3057"/>
                </a:lnTo>
                <a:lnTo>
                  <a:pt x="4030" y="3036"/>
                </a:lnTo>
                <a:lnTo>
                  <a:pt x="4003" y="3014"/>
                </a:lnTo>
                <a:lnTo>
                  <a:pt x="3977" y="2990"/>
                </a:lnTo>
                <a:lnTo>
                  <a:pt x="3950" y="2966"/>
                </a:lnTo>
                <a:lnTo>
                  <a:pt x="3924" y="2942"/>
                </a:lnTo>
                <a:lnTo>
                  <a:pt x="3897" y="2916"/>
                </a:lnTo>
                <a:lnTo>
                  <a:pt x="3897" y="2916"/>
                </a:lnTo>
                <a:lnTo>
                  <a:pt x="3872" y="2890"/>
                </a:lnTo>
                <a:lnTo>
                  <a:pt x="3847" y="2862"/>
                </a:lnTo>
                <a:lnTo>
                  <a:pt x="3822" y="2836"/>
                </a:lnTo>
                <a:lnTo>
                  <a:pt x="3799" y="2809"/>
                </a:lnTo>
                <a:lnTo>
                  <a:pt x="3778" y="2783"/>
                </a:lnTo>
                <a:lnTo>
                  <a:pt x="3756" y="2756"/>
                </a:lnTo>
                <a:lnTo>
                  <a:pt x="3736" y="2729"/>
                </a:lnTo>
                <a:lnTo>
                  <a:pt x="3716" y="2702"/>
                </a:lnTo>
                <a:lnTo>
                  <a:pt x="3698" y="2675"/>
                </a:lnTo>
                <a:lnTo>
                  <a:pt x="3679" y="2648"/>
                </a:lnTo>
                <a:lnTo>
                  <a:pt x="3663" y="2621"/>
                </a:lnTo>
                <a:lnTo>
                  <a:pt x="3647" y="2594"/>
                </a:lnTo>
                <a:lnTo>
                  <a:pt x="3633" y="2567"/>
                </a:lnTo>
                <a:lnTo>
                  <a:pt x="3619" y="2538"/>
                </a:lnTo>
                <a:lnTo>
                  <a:pt x="3604" y="2511"/>
                </a:lnTo>
                <a:lnTo>
                  <a:pt x="3593" y="2484"/>
                </a:lnTo>
                <a:lnTo>
                  <a:pt x="3582" y="2456"/>
                </a:lnTo>
                <a:lnTo>
                  <a:pt x="3571" y="2428"/>
                </a:lnTo>
                <a:lnTo>
                  <a:pt x="3561" y="2401"/>
                </a:lnTo>
                <a:lnTo>
                  <a:pt x="3552" y="2373"/>
                </a:lnTo>
                <a:lnTo>
                  <a:pt x="3545" y="2345"/>
                </a:lnTo>
                <a:lnTo>
                  <a:pt x="3538" y="2316"/>
                </a:lnTo>
                <a:lnTo>
                  <a:pt x="3533" y="2288"/>
                </a:lnTo>
                <a:lnTo>
                  <a:pt x="3528" y="2260"/>
                </a:lnTo>
                <a:lnTo>
                  <a:pt x="3523" y="2232"/>
                </a:lnTo>
                <a:lnTo>
                  <a:pt x="3520" y="2204"/>
                </a:lnTo>
                <a:lnTo>
                  <a:pt x="3518" y="2175"/>
                </a:lnTo>
                <a:lnTo>
                  <a:pt x="3517" y="2147"/>
                </a:lnTo>
                <a:lnTo>
                  <a:pt x="3517" y="2119"/>
                </a:lnTo>
                <a:lnTo>
                  <a:pt x="3518" y="2091"/>
                </a:lnTo>
                <a:lnTo>
                  <a:pt x="3519" y="2062"/>
                </a:lnTo>
                <a:lnTo>
                  <a:pt x="3521" y="2034"/>
                </a:lnTo>
                <a:lnTo>
                  <a:pt x="3521" y="2034"/>
                </a:lnTo>
                <a:lnTo>
                  <a:pt x="3524" y="2003"/>
                </a:lnTo>
                <a:lnTo>
                  <a:pt x="3529" y="1973"/>
                </a:lnTo>
                <a:lnTo>
                  <a:pt x="3534" y="1944"/>
                </a:lnTo>
                <a:lnTo>
                  <a:pt x="3541" y="1914"/>
                </a:lnTo>
                <a:lnTo>
                  <a:pt x="3547" y="1886"/>
                </a:lnTo>
                <a:lnTo>
                  <a:pt x="3556" y="1859"/>
                </a:lnTo>
                <a:lnTo>
                  <a:pt x="3564" y="1832"/>
                </a:lnTo>
                <a:lnTo>
                  <a:pt x="3573" y="1805"/>
                </a:lnTo>
                <a:lnTo>
                  <a:pt x="3584" y="1780"/>
                </a:lnTo>
                <a:lnTo>
                  <a:pt x="3595" y="1754"/>
                </a:lnTo>
                <a:lnTo>
                  <a:pt x="3608" y="1729"/>
                </a:lnTo>
                <a:lnTo>
                  <a:pt x="3621" y="1705"/>
                </a:lnTo>
                <a:lnTo>
                  <a:pt x="3635" y="1681"/>
                </a:lnTo>
                <a:lnTo>
                  <a:pt x="3650" y="1659"/>
                </a:lnTo>
                <a:lnTo>
                  <a:pt x="3665" y="1636"/>
                </a:lnTo>
                <a:lnTo>
                  <a:pt x="3682" y="1614"/>
                </a:lnTo>
                <a:lnTo>
                  <a:pt x="3700" y="1593"/>
                </a:lnTo>
                <a:lnTo>
                  <a:pt x="3718" y="1571"/>
                </a:lnTo>
                <a:lnTo>
                  <a:pt x="3738" y="1550"/>
                </a:lnTo>
                <a:lnTo>
                  <a:pt x="3758" y="1531"/>
                </a:lnTo>
                <a:lnTo>
                  <a:pt x="3780" y="1511"/>
                </a:lnTo>
                <a:lnTo>
                  <a:pt x="3802" y="1492"/>
                </a:lnTo>
                <a:lnTo>
                  <a:pt x="3825" y="1473"/>
                </a:lnTo>
                <a:lnTo>
                  <a:pt x="3849" y="1455"/>
                </a:lnTo>
                <a:lnTo>
                  <a:pt x="3874" y="1438"/>
                </a:lnTo>
                <a:lnTo>
                  <a:pt x="3900" y="1420"/>
                </a:lnTo>
                <a:lnTo>
                  <a:pt x="3927" y="1404"/>
                </a:lnTo>
                <a:lnTo>
                  <a:pt x="3955" y="1388"/>
                </a:lnTo>
                <a:lnTo>
                  <a:pt x="3985" y="1372"/>
                </a:lnTo>
                <a:lnTo>
                  <a:pt x="4015" y="1356"/>
                </a:lnTo>
                <a:lnTo>
                  <a:pt x="4047" y="1341"/>
                </a:lnTo>
                <a:lnTo>
                  <a:pt x="4078" y="1327"/>
                </a:lnTo>
                <a:lnTo>
                  <a:pt x="4078" y="1327"/>
                </a:lnTo>
                <a:lnTo>
                  <a:pt x="4134" y="1303"/>
                </a:lnTo>
                <a:lnTo>
                  <a:pt x="4190" y="1282"/>
                </a:lnTo>
                <a:lnTo>
                  <a:pt x="4244" y="1261"/>
                </a:lnTo>
                <a:lnTo>
                  <a:pt x="4297" y="1243"/>
                </a:lnTo>
                <a:lnTo>
                  <a:pt x="4297" y="1243"/>
                </a:lnTo>
                <a:lnTo>
                  <a:pt x="4355" y="1221"/>
                </a:lnTo>
                <a:lnTo>
                  <a:pt x="4408" y="1200"/>
                </a:lnTo>
                <a:lnTo>
                  <a:pt x="4456" y="1181"/>
                </a:lnTo>
                <a:lnTo>
                  <a:pt x="4477" y="1171"/>
                </a:lnTo>
                <a:lnTo>
                  <a:pt x="4496" y="1161"/>
                </a:lnTo>
                <a:lnTo>
                  <a:pt x="4515" y="1152"/>
                </a:lnTo>
                <a:lnTo>
                  <a:pt x="4530" y="1142"/>
                </a:lnTo>
                <a:lnTo>
                  <a:pt x="4545" y="1131"/>
                </a:lnTo>
                <a:lnTo>
                  <a:pt x="4557" y="1121"/>
                </a:lnTo>
                <a:lnTo>
                  <a:pt x="4567" y="1110"/>
                </a:lnTo>
                <a:lnTo>
                  <a:pt x="4575" y="1100"/>
                </a:lnTo>
                <a:lnTo>
                  <a:pt x="4582" y="1088"/>
                </a:lnTo>
                <a:lnTo>
                  <a:pt x="4586" y="1076"/>
                </a:lnTo>
                <a:lnTo>
                  <a:pt x="4586" y="1076"/>
                </a:lnTo>
                <a:lnTo>
                  <a:pt x="4588" y="1062"/>
                </a:lnTo>
                <a:lnTo>
                  <a:pt x="4589" y="1046"/>
                </a:lnTo>
                <a:lnTo>
                  <a:pt x="4587" y="1030"/>
                </a:lnTo>
                <a:lnTo>
                  <a:pt x="4584" y="1013"/>
                </a:lnTo>
                <a:lnTo>
                  <a:pt x="4580" y="996"/>
                </a:lnTo>
                <a:lnTo>
                  <a:pt x="4573" y="976"/>
                </a:lnTo>
                <a:lnTo>
                  <a:pt x="4564" y="957"/>
                </a:lnTo>
                <a:lnTo>
                  <a:pt x="4555" y="936"/>
                </a:lnTo>
                <a:lnTo>
                  <a:pt x="4544" y="915"/>
                </a:lnTo>
                <a:lnTo>
                  <a:pt x="4531" y="895"/>
                </a:lnTo>
                <a:lnTo>
                  <a:pt x="4517" y="873"/>
                </a:lnTo>
                <a:lnTo>
                  <a:pt x="4502" y="851"/>
                </a:lnTo>
                <a:lnTo>
                  <a:pt x="4484" y="830"/>
                </a:lnTo>
                <a:lnTo>
                  <a:pt x="4467" y="808"/>
                </a:lnTo>
                <a:lnTo>
                  <a:pt x="4447" y="786"/>
                </a:lnTo>
                <a:lnTo>
                  <a:pt x="4427" y="766"/>
                </a:lnTo>
                <a:lnTo>
                  <a:pt x="4427" y="766"/>
                </a:lnTo>
                <a:lnTo>
                  <a:pt x="4403" y="742"/>
                </a:lnTo>
                <a:lnTo>
                  <a:pt x="4373" y="715"/>
                </a:lnTo>
                <a:lnTo>
                  <a:pt x="4338" y="682"/>
                </a:lnTo>
                <a:lnTo>
                  <a:pt x="4298" y="647"/>
                </a:lnTo>
                <a:lnTo>
                  <a:pt x="4252" y="608"/>
                </a:lnTo>
                <a:lnTo>
                  <a:pt x="4201" y="565"/>
                </a:lnTo>
                <a:lnTo>
                  <a:pt x="4146" y="521"/>
                </a:lnTo>
                <a:lnTo>
                  <a:pt x="4088" y="472"/>
                </a:lnTo>
                <a:lnTo>
                  <a:pt x="4024" y="422"/>
                </a:lnTo>
                <a:lnTo>
                  <a:pt x="3957" y="370"/>
                </a:lnTo>
                <a:lnTo>
                  <a:pt x="3885" y="315"/>
                </a:lnTo>
                <a:lnTo>
                  <a:pt x="3810" y="260"/>
                </a:lnTo>
                <a:lnTo>
                  <a:pt x="3732" y="202"/>
                </a:lnTo>
                <a:lnTo>
                  <a:pt x="3651" y="145"/>
                </a:lnTo>
                <a:lnTo>
                  <a:pt x="3568" y="85"/>
                </a:lnTo>
                <a:lnTo>
                  <a:pt x="3481" y="27"/>
                </a:lnTo>
                <a:lnTo>
                  <a:pt x="3481" y="27"/>
                </a:lnTo>
                <a:lnTo>
                  <a:pt x="3467" y="18"/>
                </a:lnTo>
                <a:lnTo>
                  <a:pt x="3452" y="12"/>
                </a:lnTo>
                <a:lnTo>
                  <a:pt x="3438" y="6"/>
                </a:lnTo>
                <a:lnTo>
                  <a:pt x="3422" y="3"/>
                </a:lnTo>
                <a:lnTo>
                  <a:pt x="3406" y="0"/>
                </a:lnTo>
                <a:lnTo>
                  <a:pt x="3391" y="0"/>
                </a:lnTo>
                <a:lnTo>
                  <a:pt x="3376" y="1"/>
                </a:lnTo>
                <a:lnTo>
                  <a:pt x="3361" y="3"/>
                </a:lnTo>
                <a:lnTo>
                  <a:pt x="3345" y="6"/>
                </a:lnTo>
                <a:lnTo>
                  <a:pt x="3331" y="12"/>
                </a:lnTo>
                <a:lnTo>
                  <a:pt x="3317" y="18"/>
                </a:lnTo>
                <a:lnTo>
                  <a:pt x="3304" y="26"/>
                </a:lnTo>
                <a:lnTo>
                  <a:pt x="3291" y="36"/>
                </a:lnTo>
                <a:lnTo>
                  <a:pt x="3279" y="45"/>
                </a:lnTo>
                <a:lnTo>
                  <a:pt x="3269" y="57"/>
                </a:lnTo>
                <a:lnTo>
                  <a:pt x="3259" y="70"/>
                </a:lnTo>
                <a:lnTo>
                  <a:pt x="3259" y="70"/>
                </a:lnTo>
                <a:lnTo>
                  <a:pt x="3196" y="163"/>
                </a:lnTo>
                <a:lnTo>
                  <a:pt x="3133" y="253"/>
                </a:lnTo>
                <a:lnTo>
                  <a:pt x="3070" y="341"/>
                </a:lnTo>
                <a:lnTo>
                  <a:pt x="3010" y="425"/>
                </a:lnTo>
                <a:lnTo>
                  <a:pt x="2950" y="505"/>
                </a:lnTo>
                <a:lnTo>
                  <a:pt x="2891" y="582"/>
                </a:lnTo>
                <a:lnTo>
                  <a:pt x="2835" y="653"/>
                </a:lnTo>
                <a:lnTo>
                  <a:pt x="2781" y="721"/>
                </a:lnTo>
                <a:lnTo>
                  <a:pt x="2729" y="785"/>
                </a:lnTo>
                <a:lnTo>
                  <a:pt x="2680" y="845"/>
                </a:lnTo>
                <a:lnTo>
                  <a:pt x="2635" y="899"/>
                </a:lnTo>
                <a:lnTo>
                  <a:pt x="2591" y="949"/>
                </a:lnTo>
                <a:lnTo>
                  <a:pt x="2552" y="993"/>
                </a:lnTo>
                <a:lnTo>
                  <a:pt x="2518" y="1031"/>
                </a:lnTo>
                <a:lnTo>
                  <a:pt x="2487" y="1065"/>
                </a:lnTo>
                <a:lnTo>
                  <a:pt x="2460" y="1092"/>
                </a:lnTo>
                <a:lnTo>
                  <a:pt x="2460" y="1092"/>
                </a:lnTo>
                <a:lnTo>
                  <a:pt x="2439" y="1114"/>
                </a:lnTo>
                <a:lnTo>
                  <a:pt x="2411" y="1137"/>
                </a:lnTo>
                <a:lnTo>
                  <a:pt x="2381" y="1163"/>
                </a:lnTo>
                <a:lnTo>
                  <a:pt x="2348" y="1192"/>
                </a:lnTo>
                <a:lnTo>
                  <a:pt x="2311" y="1219"/>
                </a:lnTo>
                <a:lnTo>
                  <a:pt x="2271" y="1246"/>
                </a:lnTo>
                <a:lnTo>
                  <a:pt x="2227" y="1273"/>
                </a:lnTo>
                <a:lnTo>
                  <a:pt x="2206" y="1286"/>
                </a:lnTo>
                <a:lnTo>
                  <a:pt x="2182" y="1298"/>
                </a:lnTo>
                <a:lnTo>
                  <a:pt x="2158" y="1310"/>
                </a:lnTo>
                <a:lnTo>
                  <a:pt x="2134" y="1321"/>
                </a:lnTo>
                <a:lnTo>
                  <a:pt x="2109" y="1331"/>
                </a:lnTo>
                <a:lnTo>
                  <a:pt x="2083" y="1341"/>
                </a:lnTo>
                <a:lnTo>
                  <a:pt x="2057" y="1350"/>
                </a:lnTo>
                <a:lnTo>
                  <a:pt x="2031" y="1357"/>
                </a:lnTo>
                <a:lnTo>
                  <a:pt x="2004" y="1364"/>
                </a:lnTo>
                <a:lnTo>
                  <a:pt x="1977" y="1369"/>
                </a:lnTo>
                <a:lnTo>
                  <a:pt x="1949" y="1374"/>
                </a:lnTo>
                <a:lnTo>
                  <a:pt x="1921" y="1376"/>
                </a:lnTo>
                <a:lnTo>
                  <a:pt x="1892" y="1378"/>
                </a:lnTo>
                <a:lnTo>
                  <a:pt x="1863" y="1378"/>
                </a:lnTo>
                <a:lnTo>
                  <a:pt x="1834" y="1376"/>
                </a:lnTo>
                <a:lnTo>
                  <a:pt x="1805" y="1373"/>
                </a:lnTo>
                <a:lnTo>
                  <a:pt x="1774" y="1368"/>
                </a:lnTo>
                <a:lnTo>
                  <a:pt x="1745" y="1362"/>
                </a:lnTo>
                <a:lnTo>
                  <a:pt x="1745" y="1362"/>
                </a:lnTo>
                <a:lnTo>
                  <a:pt x="1719" y="1354"/>
                </a:lnTo>
                <a:lnTo>
                  <a:pt x="1693" y="1346"/>
                </a:lnTo>
                <a:lnTo>
                  <a:pt x="1669" y="1336"/>
                </a:lnTo>
                <a:lnTo>
                  <a:pt x="1647" y="1325"/>
                </a:lnTo>
                <a:lnTo>
                  <a:pt x="1624" y="1313"/>
                </a:lnTo>
                <a:lnTo>
                  <a:pt x="1603" y="1301"/>
                </a:lnTo>
                <a:lnTo>
                  <a:pt x="1583" y="1288"/>
                </a:lnTo>
                <a:lnTo>
                  <a:pt x="1563" y="1273"/>
                </a:lnTo>
                <a:lnTo>
                  <a:pt x="1545" y="1259"/>
                </a:lnTo>
                <a:lnTo>
                  <a:pt x="1527" y="1243"/>
                </a:lnTo>
                <a:lnTo>
                  <a:pt x="1510" y="1226"/>
                </a:lnTo>
                <a:lnTo>
                  <a:pt x="1494" y="1209"/>
                </a:lnTo>
                <a:lnTo>
                  <a:pt x="1479" y="1192"/>
                </a:lnTo>
                <a:lnTo>
                  <a:pt x="1464" y="1173"/>
                </a:lnTo>
                <a:lnTo>
                  <a:pt x="1450" y="1155"/>
                </a:lnTo>
                <a:lnTo>
                  <a:pt x="1437" y="1136"/>
                </a:lnTo>
                <a:lnTo>
                  <a:pt x="1424" y="1117"/>
                </a:lnTo>
                <a:lnTo>
                  <a:pt x="1412" y="1096"/>
                </a:lnTo>
                <a:lnTo>
                  <a:pt x="1390" y="1056"/>
                </a:lnTo>
                <a:lnTo>
                  <a:pt x="1369" y="1014"/>
                </a:lnTo>
                <a:lnTo>
                  <a:pt x="1350" y="972"/>
                </a:lnTo>
                <a:lnTo>
                  <a:pt x="1332" y="929"/>
                </a:lnTo>
                <a:lnTo>
                  <a:pt x="1316" y="887"/>
                </a:lnTo>
                <a:lnTo>
                  <a:pt x="1286" y="805"/>
                </a:lnTo>
                <a:lnTo>
                  <a:pt x="1286" y="805"/>
                </a:lnTo>
                <a:lnTo>
                  <a:pt x="1250" y="708"/>
                </a:lnTo>
                <a:lnTo>
                  <a:pt x="1232" y="661"/>
                </a:lnTo>
                <a:lnTo>
                  <a:pt x="1212" y="614"/>
                </a:lnTo>
                <a:lnTo>
                  <a:pt x="1212" y="614"/>
                </a:lnTo>
                <a:lnTo>
                  <a:pt x="1193" y="572"/>
                </a:lnTo>
                <a:lnTo>
                  <a:pt x="1173" y="534"/>
                </a:lnTo>
                <a:lnTo>
                  <a:pt x="1154" y="499"/>
                </a:lnTo>
                <a:lnTo>
                  <a:pt x="1133" y="469"/>
                </a:lnTo>
                <a:lnTo>
                  <a:pt x="1112" y="442"/>
                </a:lnTo>
                <a:lnTo>
                  <a:pt x="1092" y="417"/>
                </a:lnTo>
                <a:lnTo>
                  <a:pt x="1071" y="396"/>
                </a:lnTo>
                <a:lnTo>
                  <a:pt x="1049" y="378"/>
                </a:lnTo>
                <a:lnTo>
                  <a:pt x="1027" y="363"/>
                </a:lnTo>
                <a:lnTo>
                  <a:pt x="1004" y="349"/>
                </a:lnTo>
                <a:lnTo>
                  <a:pt x="980" y="338"/>
                </a:lnTo>
                <a:lnTo>
                  <a:pt x="956" y="329"/>
                </a:lnTo>
                <a:lnTo>
                  <a:pt x="931" y="322"/>
                </a:lnTo>
                <a:lnTo>
                  <a:pt x="905" y="315"/>
                </a:lnTo>
                <a:lnTo>
                  <a:pt x="878" y="311"/>
                </a:lnTo>
                <a:lnTo>
                  <a:pt x="851" y="307"/>
                </a:lnTo>
                <a:lnTo>
                  <a:pt x="851" y="307"/>
                </a:lnTo>
                <a:lnTo>
                  <a:pt x="819" y="305"/>
                </a:lnTo>
                <a:lnTo>
                  <a:pt x="786" y="306"/>
                </a:lnTo>
                <a:lnTo>
                  <a:pt x="753" y="309"/>
                </a:lnTo>
                <a:lnTo>
                  <a:pt x="720" y="314"/>
                </a:lnTo>
                <a:lnTo>
                  <a:pt x="687" y="322"/>
                </a:lnTo>
                <a:lnTo>
                  <a:pt x="653" y="331"/>
                </a:lnTo>
                <a:lnTo>
                  <a:pt x="619" y="344"/>
                </a:lnTo>
                <a:lnTo>
                  <a:pt x="586" y="358"/>
                </a:lnTo>
                <a:lnTo>
                  <a:pt x="552" y="376"/>
                </a:lnTo>
                <a:lnTo>
                  <a:pt x="517" y="395"/>
                </a:lnTo>
                <a:lnTo>
                  <a:pt x="484" y="417"/>
                </a:lnTo>
                <a:lnTo>
                  <a:pt x="449" y="442"/>
                </a:lnTo>
                <a:lnTo>
                  <a:pt x="415" y="468"/>
                </a:lnTo>
                <a:lnTo>
                  <a:pt x="380" y="497"/>
                </a:lnTo>
                <a:lnTo>
                  <a:pt x="345" y="529"/>
                </a:lnTo>
                <a:lnTo>
                  <a:pt x="311" y="562"/>
                </a:lnTo>
                <a:lnTo>
                  <a:pt x="311" y="562"/>
                </a:lnTo>
                <a:lnTo>
                  <a:pt x="277" y="597"/>
                </a:lnTo>
                <a:lnTo>
                  <a:pt x="246" y="631"/>
                </a:lnTo>
                <a:lnTo>
                  <a:pt x="216" y="666"/>
                </a:lnTo>
                <a:lnTo>
                  <a:pt x="189" y="701"/>
                </a:lnTo>
                <a:lnTo>
                  <a:pt x="165" y="735"/>
                </a:lnTo>
                <a:lnTo>
                  <a:pt x="144" y="769"/>
                </a:lnTo>
                <a:lnTo>
                  <a:pt x="124" y="804"/>
                </a:lnTo>
                <a:lnTo>
                  <a:pt x="107" y="837"/>
                </a:lnTo>
                <a:lnTo>
                  <a:pt x="92" y="871"/>
                </a:lnTo>
                <a:lnTo>
                  <a:pt x="80" y="905"/>
                </a:lnTo>
                <a:lnTo>
                  <a:pt x="70" y="938"/>
                </a:lnTo>
                <a:lnTo>
                  <a:pt x="62" y="972"/>
                </a:lnTo>
                <a:lnTo>
                  <a:pt x="57" y="1005"/>
                </a:lnTo>
                <a:lnTo>
                  <a:pt x="54" y="1038"/>
                </a:lnTo>
                <a:lnTo>
                  <a:pt x="54" y="1070"/>
                </a:lnTo>
                <a:lnTo>
                  <a:pt x="56" y="1103"/>
                </a:lnTo>
                <a:lnTo>
                  <a:pt x="56" y="1103"/>
                </a:lnTo>
                <a:lnTo>
                  <a:pt x="59" y="1131"/>
                </a:lnTo>
                <a:lnTo>
                  <a:pt x="63" y="1157"/>
                </a:lnTo>
                <a:lnTo>
                  <a:pt x="70" y="1183"/>
                </a:lnTo>
                <a:lnTo>
                  <a:pt x="76" y="1208"/>
                </a:lnTo>
                <a:lnTo>
                  <a:pt x="86" y="1232"/>
                </a:lnTo>
                <a:lnTo>
                  <a:pt x="97" y="1256"/>
                </a:lnTo>
                <a:lnTo>
                  <a:pt x="110" y="1278"/>
                </a:lnTo>
                <a:lnTo>
                  <a:pt x="126" y="1301"/>
                </a:lnTo>
                <a:lnTo>
                  <a:pt x="145" y="1323"/>
                </a:lnTo>
                <a:lnTo>
                  <a:pt x="165" y="1343"/>
                </a:lnTo>
                <a:lnTo>
                  <a:pt x="189" y="1365"/>
                </a:lnTo>
                <a:lnTo>
                  <a:pt x="216" y="1385"/>
                </a:lnTo>
                <a:lnTo>
                  <a:pt x="248" y="1405"/>
                </a:lnTo>
                <a:lnTo>
                  <a:pt x="281" y="1425"/>
                </a:lnTo>
                <a:lnTo>
                  <a:pt x="320" y="1444"/>
                </a:lnTo>
                <a:lnTo>
                  <a:pt x="361" y="1464"/>
                </a:lnTo>
                <a:lnTo>
                  <a:pt x="361" y="1464"/>
                </a:lnTo>
                <a:lnTo>
                  <a:pt x="409" y="1484"/>
                </a:lnTo>
                <a:lnTo>
                  <a:pt x="457" y="1503"/>
                </a:lnTo>
                <a:lnTo>
                  <a:pt x="552" y="1537"/>
                </a:lnTo>
                <a:lnTo>
                  <a:pt x="552" y="1537"/>
                </a:lnTo>
                <a:lnTo>
                  <a:pt x="636" y="1568"/>
                </a:lnTo>
                <a:lnTo>
                  <a:pt x="678" y="1584"/>
                </a:lnTo>
                <a:lnTo>
                  <a:pt x="720" y="1601"/>
                </a:lnTo>
                <a:lnTo>
                  <a:pt x="762" y="1621"/>
                </a:lnTo>
                <a:lnTo>
                  <a:pt x="804" y="1641"/>
                </a:lnTo>
                <a:lnTo>
                  <a:pt x="845" y="1664"/>
                </a:lnTo>
                <a:lnTo>
                  <a:pt x="864" y="1676"/>
                </a:lnTo>
                <a:lnTo>
                  <a:pt x="884" y="1689"/>
                </a:lnTo>
                <a:lnTo>
                  <a:pt x="903" y="1702"/>
                </a:lnTo>
                <a:lnTo>
                  <a:pt x="922" y="1716"/>
                </a:lnTo>
                <a:lnTo>
                  <a:pt x="940" y="1731"/>
                </a:lnTo>
                <a:lnTo>
                  <a:pt x="957" y="1746"/>
                </a:lnTo>
                <a:lnTo>
                  <a:pt x="975" y="1763"/>
                </a:lnTo>
                <a:lnTo>
                  <a:pt x="991" y="1779"/>
                </a:lnTo>
                <a:lnTo>
                  <a:pt x="1006" y="1796"/>
                </a:lnTo>
                <a:lnTo>
                  <a:pt x="1021" y="1815"/>
                </a:lnTo>
                <a:lnTo>
                  <a:pt x="1035" y="1834"/>
                </a:lnTo>
                <a:lnTo>
                  <a:pt x="1049" y="1855"/>
                </a:lnTo>
                <a:lnTo>
                  <a:pt x="1061" y="1876"/>
                </a:lnTo>
                <a:lnTo>
                  <a:pt x="1073" y="1898"/>
                </a:lnTo>
                <a:lnTo>
                  <a:pt x="1084" y="1921"/>
                </a:lnTo>
                <a:lnTo>
                  <a:pt x="1093" y="1946"/>
                </a:lnTo>
                <a:lnTo>
                  <a:pt x="1101" y="1971"/>
                </a:lnTo>
                <a:lnTo>
                  <a:pt x="1109" y="1997"/>
                </a:lnTo>
                <a:lnTo>
                  <a:pt x="1109" y="1997"/>
                </a:lnTo>
                <a:lnTo>
                  <a:pt x="1117" y="2027"/>
                </a:lnTo>
                <a:lnTo>
                  <a:pt x="1121" y="2057"/>
                </a:lnTo>
                <a:lnTo>
                  <a:pt x="1124" y="2088"/>
                </a:lnTo>
                <a:lnTo>
                  <a:pt x="1125" y="2117"/>
                </a:lnTo>
                <a:lnTo>
                  <a:pt x="1124" y="2146"/>
                </a:lnTo>
                <a:lnTo>
                  <a:pt x="1122" y="2175"/>
                </a:lnTo>
                <a:lnTo>
                  <a:pt x="1119" y="2204"/>
                </a:lnTo>
                <a:lnTo>
                  <a:pt x="1113" y="2231"/>
                </a:lnTo>
                <a:lnTo>
                  <a:pt x="1107" y="2259"/>
                </a:lnTo>
                <a:lnTo>
                  <a:pt x="1098" y="2286"/>
                </a:lnTo>
                <a:lnTo>
                  <a:pt x="1090" y="2312"/>
                </a:lnTo>
                <a:lnTo>
                  <a:pt x="1080" y="2338"/>
                </a:lnTo>
                <a:lnTo>
                  <a:pt x="1069" y="2363"/>
                </a:lnTo>
                <a:lnTo>
                  <a:pt x="1057" y="2388"/>
                </a:lnTo>
                <a:lnTo>
                  <a:pt x="1045" y="2412"/>
                </a:lnTo>
                <a:lnTo>
                  <a:pt x="1032" y="2434"/>
                </a:lnTo>
                <a:lnTo>
                  <a:pt x="1019" y="2457"/>
                </a:lnTo>
                <a:lnTo>
                  <a:pt x="1005" y="2479"/>
                </a:lnTo>
                <a:lnTo>
                  <a:pt x="976" y="2520"/>
                </a:lnTo>
                <a:lnTo>
                  <a:pt x="947" y="2559"/>
                </a:lnTo>
                <a:lnTo>
                  <a:pt x="918" y="2594"/>
                </a:lnTo>
                <a:lnTo>
                  <a:pt x="890" y="2625"/>
                </a:lnTo>
                <a:lnTo>
                  <a:pt x="865" y="2652"/>
                </a:lnTo>
                <a:lnTo>
                  <a:pt x="823" y="2696"/>
                </a:lnTo>
                <a:lnTo>
                  <a:pt x="823" y="2696"/>
                </a:lnTo>
                <a:lnTo>
                  <a:pt x="774" y="2742"/>
                </a:lnTo>
                <a:lnTo>
                  <a:pt x="710" y="2802"/>
                </a:lnTo>
                <a:lnTo>
                  <a:pt x="631" y="2872"/>
                </a:lnTo>
                <a:lnTo>
                  <a:pt x="540" y="2952"/>
                </a:lnTo>
                <a:lnTo>
                  <a:pt x="437" y="3040"/>
                </a:lnTo>
                <a:lnTo>
                  <a:pt x="325" y="3132"/>
                </a:lnTo>
                <a:lnTo>
                  <a:pt x="266" y="3180"/>
                </a:lnTo>
                <a:lnTo>
                  <a:pt x="204" y="3229"/>
                </a:lnTo>
                <a:lnTo>
                  <a:pt x="143" y="3276"/>
                </a:lnTo>
                <a:lnTo>
                  <a:pt x="79" y="3325"/>
                </a:lnTo>
                <a:lnTo>
                  <a:pt x="79" y="3325"/>
                </a:lnTo>
                <a:lnTo>
                  <a:pt x="61" y="3340"/>
                </a:lnTo>
                <a:lnTo>
                  <a:pt x="46" y="3355"/>
                </a:lnTo>
                <a:lnTo>
                  <a:pt x="33" y="3373"/>
                </a:lnTo>
                <a:lnTo>
                  <a:pt x="22" y="3391"/>
                </a:lnTo>
                <a:lnTo>
                  <a:pt x="14" y="3410"/>
                </a:lnTo>
                <a:lnTo>
                  <a:pt x="7" y="3429"/>
                </a:lnTo>
                <a:lnTo>
                  <a:pt x="2" y="3450"/>
                </a:lnTo>
                <a:lnTo>
                  <a:pt x="0" y="3470"/>
                </a:lnTo>
                <a:lnTo>
                  <a:pt x="0" y="3491"/>
                </a:lnTo>
                <a:lnTo>
                  <a:pt x="1" y="3511"/>
                </a:lnTo>
                <a:lnTo>
                  <a:pt x="5" y="3532"/>
                </a:lnTo>
                <a:lnTo>
                  <a:pt x="10" y="3552"/>
                </a:lnTo>
                <a:lnTo>
                  <a:pt x="19" y="3571"/>
                </a:lnTo>
                <a:lnTo>
                  <a:pt x="30" y="3589"/>
                </a:lnTo>
                <a:lnTo>
                  <a:pt x="42" y="3608"/>
                </a:lnTo>
                <a:lnTo>
                  <a:pt x="57" y="3624"/>
                </a:lnTo>
                <a:lnTo>
                  <a:pt x="2048" y="5616"/>
                </a:lnTo>
                <a:lnTo>
                  <a:pt x="2048" y="5616"/>
                </a:lnTo>
                <a:lnTo>
                  <a:pt x="2081" y="5647"/>
                </a:lnTo>
                <a:lnTo>
                  <a:pt x="2114" y="5677"/>
                </a:lnTo>
                <a:lnTo>
                  <a:pt x="2147" y="5707"/>
                </a:lnTo>
                <a:lnTo>
                  <a:pt x="2181" y="5735"/>
                </a:lnTo>
                <a:lnTo>
                  <a:pt x="2215" y="5763"/>
                </a:lnTo>
                <a:lnTo>
                  <a:pt x="2250" y="5789"/>
                </a:lnTo>
                <a:lnTo>
                  <a:pt x="2286" y="5814"/>
                </a:lnTo>
                <a:lnTo>
                  <a:pt x="2322" y="5839"/>
                </a:lnTo>
                <a:lnTo>
                  <a:pt x="2358" y="5863"/>
                </a:lnTo>
                <a:lnTo>
                  <a:pt x="2395" y="5884"/>
                </a:lnTo>
                <a:lnTo>
                  <a:pt x="2432" y="5906"/>
                </a:lnTo>
                <a:lnTo>
                  <a:pt x="2470" y="5927"/>
                </a:lnTo>
                <a:lnTo>
                  <a:pt x="2508" y="5946"/>
                </a:lnTo>
                <a:lnTo>
                  <a:pt x="2547" y="5965"/>
                </a:lnTo>
                <a:lnTo>
                  <a:pt x="2586" y="5982"/>
                </a:lnTo>
                <a:lnTo>
                  <a:pt x="2625" y="5998"/>
                </a:lnTo>
                <a:lnTo>
                  <a:pt x="2664" y="6013"/>
                </a:lnTo>
                <a:lnTo>
                  <a:pt x="2704" y="6028"/>
                </a:lnTo>
                <a:lnTo>
                  <a:pt x="2744" y="6041"/>
                </a:lnTo>
                <a:lnTo>
                  <a:pt x="2784" y="6054"/>
                </a:lnTo>
                <a:lnTo>
                  <a:pt x="2825" y="6065"/>
                </a:lnTo>
                <a:lnTo>
                  <a:pt x="2865" y="6076"/>
                </a:lnTo>
                <a:lnTo>
                  <a:pt x="2907" y="6086"/>
                </a:lnTo>
                <a:lnTo>
                  <a:pt x="2948" y="6095"/>
                </a:lnTo>
                <a:lnTo>
                  <a:pt x="2989" y="6101"/>
                </a:lnTo>
                <a:lnTo>
                  <a:pt x="3030" y="6108"/>
                </a:lnTo>
                <a:lnTo>
                  <a:pt x="3072" y="6113"/>
                </a:lnTo>
                <a:lnTo>
                  <a:pt x="3114" y="6118"/>
                </a:lnTo>
                <a:lnTo>
                  <a:pt x="3155" y="6122"/>
                </a:lnTo>
                <a:lnTo>
                  <a:pt x="3197" y="6124"/>
                </a:lnTo>
                <a:lnTo>
                  <a:pt x="3239" y="6126"/>
                </a:lnTo>
                <a:lnTo>
                  <a:pt x="3280" y="6126"/>
                </a:lnTo>
                <a:lnTo>
                  <a:pt x="3323" y="6126"/>
                </a:lnTo>
                <a:lnTo>
                  <a:pt x="3364" y="6124"/>
                </a:lnTo>
                <a:lnTo>
                  <a:pt x="3406" y="6122"/>
                </a:lnTo>
                <a:lnTo>
                  <a:pt x="3447" y="6118"/>
                </a:lnTo>
                <a:lnTo>
                  <a:pt x="3490" y="6113"/>
                </a:lnTo>
                <a:lnTo>
                  <a:pt x="3531" y="6108"/>
                </a:lnTo>
                <a:lnTo>
                  <a:pt x="3572" y="6101"/>
                </a:lnTo>
                <a:lnTo>
                  <a:pt x="3613" y="6095"/>
                </a:lnTo>
                <a:lnTo>
                  <a:pt x="3654" y="6086"/>
                </a:lnTo>
                <a:lnTo>
                  <a:pt x="3695" y="6076"/>
                </a:lnTo>
                <a:lnTo>
                  <a:pt x="3737" y="6065"/>
                </a:lnTo>
                <a:lnTo>
                  <a:pt x="3777" y="6054"/>
                </a:lnTo>
                <a:lnTo>
                  <a:pt x="3817" y="6041"/>
                </a:lnTo>
                <a:lnTo>
                  <a:pt x="3857" y="6028"/>
                </a:lnTo>
                <a:lnTo>
                  <a:pt x="3897" y="6013"/>
                </a:lnTo>
                <a:lnTo>
                  <a:pt x="3936" y="5998"/>
                </a:lnTo>
                <a:lnTo>
                  <a:pt x="3976" y="5982"/>
                </a:lnTo>
                <a:lnTo>
                  <a:pt x="4014" y="5965"/>
                </a:lnTo>
                <a:lnTo>
                  <a:pt x="4053" y="5946"/>
                </a:lnTo>
                <a:lnTo>
                  <a:pt x="4091" y="5927"/>
                </a:lnTo>
                <a:lnTo>
                  <a:pt x="4129" y="5906"/>
                </a:lnTo>
                <a:lnTo>
                  <a:pt x="4166" y="5884"/>
                </a:lnTo>
                <a:lnTo>
                  <a:pt x="4203" y="5863"/>
                </a:lnTo>
                <a:lnTo>
                  <a:pt x="4239" y="5839"/>
                </a:lnTo>
                <a:lnTo>
                  <a:pt x="4275" y="5814"/>
                </a:lnTo>
                <a:lnTo>
                  <a:pt x="4311" y="5789"/>
                </a:lnTo>
                <a:lnTo>
                  <a:pt x="4346" y="5763"/>
                </a:lnTo>
                <a:lnTo>
                  <a:pt x="4380" y="5735"/>
                </a:lnTo>
                <a:lnTo>
                  <a:pt x="4415" y="5707"/>
                </a:lnTo>
                <a:lnTo>
                  <a:pt x="4447" y="5677"/>
                </a:lnTo>
                <a:lnTo>
                  <a:pt x="4481" y="5647"/>
                </a:lnTo>
                <a:lnTo>
                  <a:pt x="4512" y="5616"/>
                </a:lnTo>
                <a:lnTo>
                  <a:pt x="6673" y="3456"/>
                </a:lnTo>
                <a:lnTo>
                  <a:pt x="6673" y="3456"/>
                </a:lnTo>
                <a:lnTo>
                  <a:pt x="6685" y="3442"/>
                </a:lnTo>
                <a:lnTo>
                  <a:pt x="6696" y="3428"/>
                </a:lnTo>
                <a:lnTo>
                  <a:pt x="6705" y="3413"/>
                </a:lnTo>
                <a:lnTo>
                  <a:pt x="6713" y="3398"/>
                </a:lnTo>
                <a:lnTo>
                  <a:pt x="6720" y="3381"/>
                </a:lnTo>
                <a:lnTo>
                  <a:pt x="6725" y="3364"/>
                </a:lnTo>
                <a:lnTo>
                  <a:pt x="6728" y="3348"/>
                </a:lnTo>
                <a:lnTo>
                  <a:pt x="6730" y="3331"/>
                </a:lnTo>
                <a:lnTo>
                  <a:pt x="6730" y="3313"/>
                </a:lnTo>
                <a:lnTo>
                  <a:pt x="6729" y="3296"/>
                </a:lnTo>
                <a:lnTo>
                  <a:pt x="6727" y="3279"/>
                </a:lnTo>
                <a:lnTo>
                  <a:pt x="6723" y="3261"/>
                </a:lnTo>
                <a:lnTo>
                  <a:pt x="6717" y="3245"/>
                </a:lnTo>
                <a:lnTo>
                  <a:pt x="6711" y="3229"/>
                </a:lnTo>
                <a:lnTo>
                  <a:pt x="6702" y="3212"/>
                </a:lnTo>
                <a:lnTo>
                  <a:pt x="6692" y="3197"/>
                </a:lnTo>
                <a:lnTo>
                  <a:pt x="6692" y="3197"/>
                </a:lnTo>
                <a:lnTo>
                  <a:pt x="6643" y="3130"/>
                </a:lnTo>
                <a:lnTo>
                  <a:pt x="6592" y="3064"/>
                </a:lnTo>
                <a:lnTo>
                  <a:pt x="6542" y="2999"/>
                </a:lnTo>
                <a:lnTo>
                  <a:pt x="6492" y="2935"/>
                </a:lnTo>
                <a:lnTo>
                  <a:pt x="6442" y="2873"/>
                </a:lnTo>
                <a:lnTo>
                  <a:pt x="6393" y="2815"/>
                </a:lnTo>
                <a:lnTo>
                  <a:pt x="6301" y="2703"/>
                </a:lnTo>
                <a:lnTo>
                  <a:pt x="6216" y="2605"/>
                </a:lnTo>
                <a:lnTo>
                  <a:pt x="6141" y="2520"/>
                </a:lnTo>
                <a:lnTo>
                  <a:pt x="6078" y="2453"/>
                </a:lnTo>
                <a:lnTo>
                  <a:pt x="6030" y="2403"/>
                </a:lnTo>
                <a:lnTo>
                  <a:pt x="6030" y="2403"/>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2" name="Freeform 7"/>
          <p:cNvSpPr/>
          <p:nvPr/>
        </p:nvSpPr>
        <p:spPr bwMode="auto">
          <a:xfrm>
            <a:off x="5607050" y="2884170"/>
            <a:ext cx="736600" cy="809625"/>
          </a:xfrm>
          <a:custGeom>
            <a:avLst/>
            <a:gdLst>
              <a:gd name="T0" fmla="*/ 3869 w 6125"/>
              <a:gd name="T1" fmla="*/ 5851 h 6731"/>
              <a:gd name="T2" fmla="*/ 3899 w 6125"/>
              <a:gd name="T3" fmla="*/ 5738 h 6731"/>
              <a:gd name="T4" fmla="*/ 3809 w 6125"/>
              <a:gd name="T5" fmla="*/ 5652 h 6731"/>
              <a:gd name="T6" fmla="*/ 3447 w 6125"/>
              <a:gd name="T7" fmla="*/ 5510 h 6731"/>
              <a:gd name="T8" fmla="*/ 3187 w 6125"/>
              <a:gd name="T9" fmla="*/ 5376 h 6731"/>
              <a:gd name="T10" fmla="*/ 2995 w 6125"/>
              <a:gd name="T11" fmla="*/ 5199 h 6731"/>
              <a:gd name="T12" fmla="*/ 2877 w 6125"/>
              <a:gd name="T13" fmla="*/ 4982 h 6731"/>
              <a:gd name="T14" fmla="*/ 2831 w 6125"/>
              <a:gd name="T15" fmla="*/ 4752 h 6731"/>
              <a:gd name="T16" fmla="*/ 2851 w 6125"/>
              <a:gd name="T17" fmla="*/ 4497 h 6731"/>
              <a:gd name="T18" fmla="*/ 2945 w 6125"/>
              <a:gd name="T19" fmla="*/ 4247 h 6731"/>
              <a:gd name="T20" fmla="*/ 3112 w 6125"/>
              <a:gd name="T21" fmla="*/ 4004 h 6731"/>
              <a:gd name="T22" fmla="*/ 3316 w 6125"/>
              <a:gd name="T23" fmla="*/ 3799 h 6731"/>
              <a:gd name="T24" fmla="*/ 3559 w 6125"/>
              <a:gd name="T25" fmla="*/ 3633 h 6731"/>
              <a:gd name="T26" fmla="*/ 3809 w 6125"/>
              <a:gd name="T27" fmla="*/ 3538 h 6731"/>
              <a:gd name="T28" fmla="*/ 4063 w 6125"/>
              <a:gd name="T29" fmla="*/ 3519 h 6731"/>
              <a:gd name="T30" fmla="*/ 4294 w 6125"/>
              <a:gd name="T31" fmla="*/ 3564 h 6731"/>
              <a:gd name="T32" fmla="*/ 4512 w 6125"/>
              <a:gd name="T33" fmla="*/ 3682 h 6731"/>
              <a:gd name="T34" fmla="*/ 4688 w 6125"/>
              <a:gd name="T35" fmla="*/ 3875 h 6731"/>
              <a:gd name="T36" fmla="*/ 4823 w 6125"/>
              <a:gd name="T37" fmla="*/ 4134 h 6731"/>
              <a:gd name="T38" fmla="*/ 4965 w 6125"/>
              <a:gd name="T39" fmla="*/ 4496 h 6731"/>
              <a:gd name="T40" fmla="*/ 5049 w 6125"/>
              <a:gd name="T41" fmla="*/ 4586 h 6731"/>
              <a:gd name="T42" fmla="*/ 5211 w 6125"/>
              <a:gd name="T43" fmla="*/ 4544 h 6731"/>
              <a:gd name="T44" fmla="*/ 5384 w 6125"/>
              <a:gd name="T45" fmla="*/ 4403 h 6731"/>
              <a:gd name="T46" fmla="*/ 5756 w 6125"/>
              <a:gd name="T47" fmla="*/ 3957 h 6731"/>
              <a:gd name="T48" fmla="*/ 6114 w 6125"/>
              <a:gd name="T49" fmla="*/ 3453 h 6731"/>
              <a:gd name="T50" fmla="*/ 6107 w 6125"/>
              <a:gd name="T51" fmla="*/ 3318 h 6731"/>
              <a:gd name="T52" fmla="*/ 5799 w 6125"/>
              <a:gd name="T53" fmla="*/ 3084 h 6731"/>
              <a:gd name="T54" fmla="*/ 5189 w 6125"/>
              <a:gd name="T55" fmla="*/ 2609 h 6731"/>
              <a:gd name="T56" fmla="*/ 4881 w 6125"/>
              <a:gd name="T57" fmla="*/ 2268 h 6731"/>
              <a:gd name="T58" fmla="*/ 4780 w 6125"/>
              <a:gd name="T59" fmla="*/ 2066 h 6731"/>
              <a:gd name="T60" fmla="*/ 4748 w 6125"/>
              <a:gd name="T61" fmla="*/ 1871 h 6731"/>
              <a:gd name="T62" fmla="*/ 4780 w 6125"/>
              <a:gd name="T63" fmla="*/ 1694 h 6731"/>
              <a:gd name="T64" fmla="*/ 4900 w 6125"/>
              <a:gd name="T65" fmla="*/ 1511 h 6731"/>
              <a:gd name="T66" fmla="*/ 5111 w 6125"/>
              <a:gd name="T67" fmla="*/ 1369 h 6731"/>
              <a:gd name="T68" fmla="*/ 5512 w 6125"/>
              <a:gd name="T69" fmla="*/ 1212 h 6731"/>
              <a:gd name="T70" fmla="*/ 5763 w 6125"/>
              <a:gd name="T71" fmla="*/ 1027 h 6731"/>
              <a:gd name="T72" fmla="*/ 5820 w 6125"/>
              <a:gd name="T73" fmla="*/ 819 h 6731"/>
              <a:gd name="T74" fmla="*/ 5731 w 6125"/>
              <a:gd name="T75" fmla="*/ 517 h 6731"/>
              <a:gd name="T76" fmla="*/ 5493 w 6125"/>
              <a:gd name="T77" fmla="*/ 246 h 6731"/>
              <a:gd name="T78" fmla="*/ 5187 w 6125"/>
              <a:gd name="T79" fmla="*/ 70 h 6731"/>
              <a:gd name="T80" fmla="*/ 4943 w 6125"/>
              <a:gd name="T81" fmla="*/ 70 h 6731"/>
              <a:gd name="T82" fmla="*/ 4740 w 6125"/>
              <a:gd name="T83" fmla="*/ 217 h 6731"/>
              <a:gd name="T84" fmla="*/ 4588 w 6125"/>
              <a:gd name="T85" fmla="*/ 553 h 6731"/>
              <a:gd name="T86" fmla="*/ 4424 w 6125"/>
              <a:gd name="T87" fmla="*/ 903 h 6731"/>
              <a:gd name="T88" fmla="*/ 4271 w 6125"/>
              <a:gd name="T89" fmla="*/ 1049 h 6731"/>
              <a:gd name="T90" fmla="*/ 4068 w 6125"/>
              <a:gd name="T91" fmla="*/ 1121 h 6731"/>
              <a:gd name="T92" fmla="*/ 3814 w 6125"/>
              <a:gd name="T93" fmla="*/ 1091 h 6731"/>
              <a:gd name="T94" fmla="*/ 3567 w 6125"/>
              <a:gd name="T95" fmla="*/ 948 h 6731"/>
              <a:gd name="T96" fmla="*/ 3173 w 6125"/>
              <a:gd name="T97" fmla="*/ 540 h 6731"/>
              <a:gd name="T98" fmla="*/ 2753 w 6125"/>
              <a:gd name="T99" fmla="*/ 33 h 6731"/>
              <a:gd name="T100" fmla="*/ 2573 w 6125"/>
              <a:gd name="T101" fmla="*/ 11 h 6731"/>
              <a:gd name="T102" fmla="*/ 419 w 6125"/>
              <a:gd name="T103" fmla="*/ 2147 h 6731"/>
              <a:gd name="T104" fmla="*/ 199 w 6125"/>
              <a:gd name="T105" fmla="*/ 2471 h 6731"/>
              <a:gd name="T106" fmla="*/ 60 w 6125"/>
              <a:gd name="T107" fmla="*/ 2825 h 6731"/>
              <a:gd name="T108" fmla="*/ 2 w 6125"/>
              <a:gd name="T109" fmla="*/ 3197 h 6731"/>
              <a:gd name="T110" fmla="*/ 24 w 6125"/>
              <a:gd name="T111" fmla="*/ 3573 h 6731"/>
              <a:gd name="T112" fmla="*/ 127 w 6125"/>
              <a:gd name="T113" fmla="*/ 3937 h 6731"/>
              <a:gd name="T114" fmla="*/ 311 w 6125"/>
              <a:gd name="T115" fmla="*/ 4276 h 6731"/>
              <a:gd name="T116" fmla="*/ 2670 w 6125"/>
              <a:gd name="T117" fmla="*/ 6673 h 6731"/>
              <a:gd name="T118" fmla="*/ 2813 w 6125"/>
              <a:gd name="T119" fmla="*/ 6731 h 6731"/>
              <a:gd name="T120" fmla="*/ 2996 w 6125"/>
              <a:gd name="T121" fmla="*/ 6643 h 6731"/>
              <a:gd name="T122" fmla="*/ 3673 w 6125"/>
              <a:gd name="T123" fmla="*/ 6078 h 6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25" h="6731">
                <a:moveTo>
                  <a:pt x="3722" y="6032"/>
                </a:moveTo>
                <a:lnTo>
                  <a:pt x="3722" y="6032"/>
                </a:lnTo>
                <a:lnTo>
                  <a:pt x="3753" y="5999"/>
                </a:lnTo>
                <a:lnTo>
                  <a:pt x="3780" y="5970"/>
                </a:lnTo>
                <a:lnTo>
                  <a:pt x="3804" y="5943"/>
                </a:lnTo>
                <a:lnTo>
                  <a:pt x="3825" y="5917"/>
                </a:lnTo>
                <a:lnTo>
                  <a:pt x="3842" y="5893"/>
                </a:lnTo>
                <a:lnTo>
                  <a:pt x="3857" y="5871"/>
                </a:lnTo>
                <a:lnTo>
                  <a:pt x="3869" y="5851"/>
                </a:lnTo>
                <a:lnTo>
                  <a:pt x="3879" y="5832"/>
                </a:lnTo>
                <a:lnTo>
                  <a:pt x="3887" y="5815"/>
                </a:lnTo>
                <a:lnTo>
                  <a:pt x="3892" y="5800"/>
                </a:lnTo>
                <a:lnTo>
                  <a:pt x="3896" y="5786"/>
                </a:lnTo>
                <a:lnTo>
                  <a:pt x="3900" y="5774"/>
                </a:lnTo>
                <a:lnTo>
                  <a:pt x="3901" y="5763"/>
                </a:lnTo>
                <a:lnTo>
                  <a:pt x="3901" y="5753"/>
                </a:lnTo>
                <a:lnTo>
                  <a:pt x="3900" y="5744"/>
                </a:lnTo>
                <a:lnTo>
                  <a:pt x="3899" y="5738"/>
                </a:lnTo>
                <a:lnTo>
                  <a:pt x="3899" y="5738"/>
                </a:lnTo>
                <a:lnTo>
                  <a:pt x="3894" y="5726"/>
                </a:lnTo>
                <a:lnTo>
                  <a:pt x="3888" y="5714"/>
                </a:lnTo>
                <a:lnTo>
                  <a:pt x="3879" y="5703"/>
                </a:lnTo>
                <a:lnTo>
                  <a:pt x="3869" y="5692"/>
                </a:lnTo>
                <a:lnTo>
                  <a:pt x="3857" y="5683"/>
                </a:lnTo>
                <a:lnTo>
                  <a:pt x="3843" y="5672"/>
                </a:lnTo>
                <a:lnTo>
                  <a:pt x="3827" y="5662"/>
                </a:lnTo>
                <a:lnTo>
                  <a:pt x="3809" y="5652"/>
                </a:lnTo>
                <a:lnTo>
                  <a:pt x="3789" y="5643"/>
                </a:lnTo>
                <a:lnTo>
                  <a:pt x="3768" y="5633"/>
                </a:lnTo>
                <a:lnTo>
                  <a:pt x="3721" y="5613"/>
                </a:lnTo>
                <a:lnTo>
                  <a:pt x="3668" y="5593"/>
                </a:lnTo>
                <a:lnTo>
                  <a:pt x="3609" y="5571"/>
                </a:lnTo>
                <a:lnTo>
                  <a:pt x="3609" y="5571"/>
                </a:lnTo>
                <a:lnTo>
                  <a:pt x="3555" y="5552"/>
                </a:lnTo>
                <a:lnTo>
                  <a:pt x="3501" y="5532"/>
                </a:lnTo>
                <a:lnTo>
                  <a:pt x="3447" y="5510"/>
                </a:lnTo>
                <a:lnTo>
                  <a:pt x="3390" y="5487"/>
                </a:lnTo>
                <a:lnTo>
                  <a:pt x="3390" y="5487"/>
                </a:lnTo>
                <a:lnTo>
                  <a:pt x="3359" y="5472"/>
                </a:lnTo>
                <a:lnTo>
                  <a:pt x="3327" y="5457"/>
                </a:lnTo>
                <a:lnTo>
                  <a:pt x="3297" y="5442"/>
                </a:lnTo>
                <a:lnTo>
                  <a:pt x="3268" y="5426"/>
                </a:lnTo>
                <a:lnTo>
                  <a:pt x="3241" y="5410"/>
                </a:lnTo>
                <a:lnTo>
                  <a:pt x="3213" y="5393"/>
                </a:lnTo>
                <a:lnTo>
                  <a:pt x="3187" y="5376"/>
                </a:lnTo>
                <a:lnTo>
                  <a:pt x="3162" y="5359"/>
                </a:lnTo>
                <a:lnTo>
                  <a:pt x="3138" y="5340"/>
                </a:lnTo>
                <a:lnTo>
                  <a:pt x="3114" y="5322"/>
                </a:lnTo>
                <a:lnTo>
                  <a:pt x="3092" y="5302"/>
                </a:lnTo>
                <a:lnTo>
                  <a:pt x="3071" y="5283"/>
                </a:lnTo>
                <a:lnTo>
                  <a:pt x="3050" y="5263"/>
                </a:lnTo>
                <a:lnTo>
                  <a:pt x="3031" y="5243"/>
                </a:lnTo>
                <a:lnTo>
                  <a:pt x="3012" y="5221"/>
                </a:lnTo>
                <a:lnTo>
                  <a:pt x="2995" y="5199"/>
                </a:lnTo>
                <a:lnTo>
                  <a:pt x="2978" y="5178"/>
                </a:lnTo>
                <a:lnTo>
                  <a:pt x="2962" y="5155"/>
                </a:lnTo>
                <a:lnTo>
                  <a:pt x="2947" y="5132"/>
                </a:lnTo>
                <a:lnTo>
                  <a:pt x="2933" y="5108"/>
                </a:lnTo>
                <a:lnTo>
                  <a:pt x="2920" y="5085"/>
                </a:lnTo>
                <a:lnTo>
                  <a:pt x="2907" y="5060"/>
                </a:lnTo>
                <a:lnTo>
                  <a:pt x="2896" y="5034"/>
                </a:lnTo>
                <a:lnTo>
                  <a:pt x="2885" y="5009"/>
                </a:lnTo>
                <a:lnTo>
                  <a:pt x="2877" y="4982"/>
                </a:lnTo>
                <a:lnTo>
                  <a:pt x="2868" y="4954"/>
                </a:lnTo>
                <a:lnTo>
                  <a:pt x="2859" y="4927"/>
                </a:lnTo>
                <a:lnTo>
                  <a:pt x="2853" y="4899"/>
                </a:lnTo>
                <a:lnTo>
                  <a:pt x="2846" y="4870"/>
                </a:lnTo>
                <a:lnTo>
                  <a:pt x="2841" y="4841"/>
                </a:lnTo>
                <a:lnTo>
                  <a:pt x="2837" y="4810"/>
                </a:lnTo>
                <a:lnTo>
                  <a:pt x="2833" y="4780"/>
                </a:lnTo>
                <a:lnTo>
                  <a:pt x="2833" y="4780"/>
                </a:lnTo>
                <a:lnTo>
                  <a:pt x="2831" y="4752"/>
                </a:lnTo>
                <a:lnTo>
                  <a:pt x="2830" y="4723"/>
                </a:lnTo>
                <a:lnTo>
                  <a:pt x="2829" y="4694"/>
                </a:lnTo>
                <a:lnTo>
                  <a:pt x="2829" y="4666"/>
                </a:lnTo>
                <a:lnTo>
                  <a:pt x="2830" y="4638"/>
                </a:lnTo>
                <a:lnTo>
                  <a:pt x="2832" y="4610"/>
                </a:lnTo>
                <a:lnTo>
                  <a:pt x="2836" y="4582"/>
                </a:lnTo>
                <a:lnTo>
                  <a:pt x="2840" y="4553"/>
                </a:lnTo>
                <a:lnTo>
                  <a:pt x="2845" y="4525"/>
                </a:lnTo>
                <a:lnTo>
                  <a:pt x="2851" y="4497"/>
                </a:lnTo>
                <a:lnTo>
                  <a:pt x="2857" y="4469"/>
                </a:lnTo>
                <a:lnTo>
                  <a:pt x="2865" y="4441"/>
                </a:lnTo>
                <a:lnTo>
                  <a:pt x="2873" y="4413"/>
                </a:lnTo>
                <a:lnTo>
                  <a:pt x="2883" y="4386"/>
                </a:lnTo>
                <a:lnTo>
                  <a:pt x="2894" y="4357"/>
                </a:lnTo>
                <a:lnTo>
                  <a:pt x="2905" y="4329"/>
                </a:lnTo>
                <a:lnTo>
                  <a:pt x="2917" y="4302"/>
                </a:lnTo>
                <a:lnTo>
                  <a:pt x="2931" y="4275"/>
                </a:lnTo>
                <a:lnTo>
                  <a:pt x="2945" y="4247"/>
                </a:lnTo>
                <a:lnTo>
                  <a:pt x="2959" y="4220"/>
                </a:lnTo>
                <a:lnTo>
                  <a:pt x="2975" y="4193"/>
                </a:lnTo>
                <a:lnTo>
                  <a:pt x="2993" y="4166"/>
                </a:lnTo>
                <a:lnTo>
                  <a:pt x="3010" y="4139"/>
                </a:lnTo>
                <a:lnTo>
                  <a:pt x="3028" y="4112"/>
                </a:lnTo>
                <a:lnTo>
                  <a:pt x="3048" y="4084"/>
                </a:lnTo>
                <a:lnTo>
                  <a:pt x="3069" y="4057"/>
                </a:lnTo>
                <a:lnTo>
                  <a:pt x="3090" y="4030"/>
                </a:lnTo>
                <a:lnTo>
                  <a:pt x="3112" y="4004"/>
                </a:lnTo>
                <a:lnTo>
                  <a:pt x="3135" y="3977"/>
                </a:lnTo>
                <a:lnTo>
                  <a:pt x="3160" y="3950"/>
                </a:lnTo>
                <a:lnTo>
                  <a:pt x="3184" y="3924"/>
                </a:lnTo>
                <a:lnTo>
                  <a:pt x="3209" y="3898"/>
                </a:lnTo>
                <a:lnTo>
                  <a:pt x="3209" y="3898"/>
                </a:lnTo>
                <a:lnTo>
                  <a:pt x="3236" y="3872"/>
                </a:lnTo>
                <a:lnTo>
                  <a:pt x="3262" y="3847"/>
                </a:lnTo>
                <a:lnTo>
                  <a:pt x="3290" y="3823"/>
                </a:lnTo>
                <a:lnTo>
                  <a:pt x="3316" y="3799"/>
                </a:lnTo>
                <a:lnTo>
                  <a:pt x="3343" y="3778"/>
                </a:lnTo>
                <a:lnTo>
                  <a:pt x="3370" y="3756"/>
                </a:lnTo>
                <a:lnTo>
                  <a:pt x="3396" y="3736"/>
                </a:lnTo>
                <a:lnTo>
                  <a:pt x="3423" y="3716"/>
                </a:lnTo>
                <a:lnTo>
                  <a:pt x="3450" y="3698"/>
                </a:lnTo>
                <a:lnTo>
                  <a:pt x="3477" y="3680"/>
                </a:lnTo>
                <a:lnTo>
                  <a:pt x="3504" y="3663"/>
                </a:lnTo>
                <a:lnTo>
                  <a:pt x="3532" y="3648"/>
                </a:lnTo>
                <a:lnTo>
                  <a:pt x="3559" y="3633"/>
                </a:lnTo>
                <a:lnTo>
                  <a:pt x="3586" y="3619"/>
                </a:lnTo>
                <a:lnTo>
                  <a:pt x="3615" y="3606"/>
                </a:lnTo>
                <a:lnTo>
                  <a:pt x="3642" y="3593"/>
                </a:lnTo>
                <a:lnTo>
                  <a:pt x="3670" y="3582"/>
                </a:lnTo>
                <a:lnTo>
                  <a:pt x="3697" y="3571"/>
                </a:lnTo>
                <a:lnTo>
                  <a:pt x="3725" y="3562"/>
                </a:lnTo>
                <a:lnTo>
                  <a:pt x="3753" y="3554"/>
                </a:lnTo>
                <a:lnTo>
                  <a:pt x="3780" y="3545"/>
                </a:lnTo>
                <a:lnTo>
                  <a:pt x="3809" y="3538"/>
                </a:lnTo>
                <a:lnTo>
                  <a:pt x="3837" y="3533"/>
                </a:lnTo>
                <a:lnTo>
                  <a:pt x="3865" y="3528"/>
                </a:lnTo>
                <a:lnTo>
                  <a:pt x="3893" y="3524"/>
                </a:lnTo>
                <a:lnTo>
                  <a:pt x="3921" y="3521"/>
                </a:lnTo>
                <a:lnTo>
                  <a:pt x="3949" y="3519"/>
                </a:lnTo>
                <a:lnTo>
                  <a:pt x="3979" y="3518"/>
                </a:lnTo>
                <a:lnTo>
                  <a:pt x="4007" y="3517"/>
                </a:lnTo>
                <a:lnTo>
                  <a:pt x="4035" y="3518"/>
                </a:lnTo>
                <a:lnTo>
                  <a:pt x="4063" y="3519"/>
                </a:lnTo>
                <a:lnTo>
                  <a:pt x="4092" y="3521"/>
                </a:lnTo>
                <a:lnTo>
                  <a:pt x="4092" y="3521"/>
                </a:lnTo>
                <a:lnTo>
                  <a:pt x="4123" y="3525"/>
                </a:lnTo>
                <a:lnTo>
                  <a:pt x="4153" y="3530"/>
                </a:lnTo>
                <a:lnTo>
                  <a:pt x="4182" y="3535"/>
                </a:lnTo>
                <a:lnTo>
                  <a:pt x="4211" y="3541"/>
                </a:lnTo>
                <a:lnTo>
                  <a:pt x="4239" y="3548"/>
                </a:lnTo>
                <a:lnTo>
                  <a:pt x="4267" y="3556"/>
                </a:lnTo>
                <a:lnTo>
                  <a:pt x="4294" y="3564"/>
                </a:lnTo>
                <a:lnTo>
                  <a:pt x="4320" y="3574"/>
                </a:lnTo>
                <a:lnTo>
                  <a:pt x="4346" y="3584"/>
                </a:lnTo>
                <a:lnTo>
                  <a:pt x="4371" y="3596"/>
                </a:lnTo>
                <a:lnTo>
                  <a:pt x="4396" y="3608"/>
                </a:lnTo>
                <a:lnTo>
                  <a:pt x="4421" y="3621"/>
                </a:lnTo>
                <a:lnTo>
                  <a:pt x="4445" y="3635"/>
                </a:lnTo>
                <a:lnTo>
                  <a:pt x="4467" y="3650"/>
                </a:lnTo>
                <a:lnTo>
                  <a:pt x="4490" y="3665"/>
                </a:lnTo>
                <a:lnTo>
                  <a:pt x="4512" y="3682"/>
                </a:lnTo>
                <a:lnTo>
                  <a:pt x="4533" y="3700"/>
                </a:lnTo>
                <a:lnTo>
                  <a:pt x="4554" y="3718"/>
                </a:lnTo>
                <a:lnTo>
                  <a:pt x="4575" y="3738"/>
                </a:lnTo>
                <a:lnTo>
                  <a:pt x="4595" y="3758"/>
                </a:lnTo>
                <a:lnTo>
                  <a:pt x="4615" y="3780"/>
                </a:lnTo>
                <a:lnTo>
                  <a:pt x="4634" y="3803"/>
                </a:lnTo>
                <a:lnTo>
                  <a:pt x="4653" y="3825"/>
                </a:lnTo>
                <a:lnTo>
                  <a:pt x="4670" y="3849"/>
                </a:lnTo>
                <a:lnTo>
                  <a:pt x="4688" y="3875"/>
                </a:lnTo>
                <a:lnTo>
                  <a:pt x="4706" y="3901"/>
                </a:lnTo>
                <a:lnTo>
                  <a:pt x="4722" y="3928"/>
                </a:lnTo>
                <a:lnTo>
                  <a:pt x="4738" y="3957"/>
                </a:lnTo>
                <a:lnTo>
                  <a:pt x="4754" y="3985"/>
                </a:lnTo>
                <a:lnTo>
                  <a:pt x="4770" y="4015"/>
                </a:lnTo>
                <a:lnTo>
                  <a:pt x="4785" y="4047"/>
                </a:lnTo>
                <a:lnTo>
                  <a:pt x="4799" y="4078"/>
                </a:lnTo>
                <a:lnTo>
                  <a:pt x="4799" y="4078"/>
                </a:lnTo>
                <a:lnTo>
                  <a:pt x="4823" y="4134"/>
                </a:lnTo>
                <a:lnTo>
                  <a:pt x="4843" y="4188"/>
                </a:lnTo>
                <a:lnTo>
                  <a:pt x="4864" y="4243"/>
                </a:lnTo>
                <a:lnTo>
                  <a:pt x="4882" y="4296"/>
                </a:lnTo>
                <a:lnTo>
                  <a:pt x="4882" y="4296"/>
                </a:lnTo>
                <a:lnTo>
                  <a:pt x="4904" y="4354"/>
                </a:lnTo>
                <a:lnTo>
                  <a:pt x="4925" y="4408"/>
                </a:lnTo>
                <a:lnTo>
                  <a:pt x="4945" y="4456"/>
                </a:lnTo>
                <a:lnTo>
                  <a:pt x="4955" y="4477"/>
                </a:lnTo>
                <a:lnTo>
                  <a:pt x="4965" y="4496"/>
                </a:lnTo>
                <a:lnTo>
                  <a:pt x="4974" y="4515"/>
                </a:lnTo>
                <a:lnTo>
                  <a:pt x="4984" y="4531"/>
                </a:lnTo>
                <a:lnTo>
                  <a:pt x="4994" y="4545"/>
                </a:lnTo>
                <a:lnTo>
                  <a:pt x="5005" y="4557"/>
                </a:lnTo>
                <a:lnTo>
                  <a:pt x="5016" y="4568"/>
                </a:lnTo>
                <a:lnTo>
                  <a:pt x="5026" y="4575"/>
                </a:lnTo>
                <a:lnTo>
                  <a:pt x="5038" y="4582"/>
                </a:lnTo>
                <a:lnTo>
                  <a:pt x="5049" y="4586"/>
                </a:lnTo>
                <a:lnTo>
                  <a:pt x="5049" y="4586"/>
                </a:lnTo>
                <a:lnTo>
                  <a:pt x="5063" y="4588"/>
                </a:lnTo>
                <a:lnTo>
                  <a:pt x="5078" y="4589"/>
                </a:lnTo>
                <a:lnTo>
                  <a:pt x="5095" y="4588"/>
                </a:lnTo>
                <a:lnTo>
                  <a:pt x="5112" y="4585"/>
                </a:lnTo>
                <a:lnTo>
                  <a:pt x="5130" y="4580"/>
                </a:lnTo>
                <a:lnTo>
                  <a:pt x="5150" y="4573"/>
                </a:lnTo>
                <a:lnTo>
                  <a:pt x="5169" y="4566"/>
                </a:lnTo>
                <a:lnTo>
                  <a:pt x="5189" y="4556"/>
                </a:lnTo>
                <a:lnTo>
                  <a:pt x="5211" y="4544"/>
                </a:lnTo>
                <a:lnTo>
                  <a:pt x="5231" y="4532"/>
                </a:lnTo>
                <a:lnTo>
                  <a:pt x="5253" y="4518"/>
                </a:lnTo>
                <a:lnTo>
                  <a:pt x="5275" y="4502"/>
                </a:lnTo>
                <a:lnTo>
                  <a:pt x="5296" y="4485"/>
                </a:lnTo>
                <a:lnTo>
                  <a:pt x="5318" y="4467"/>
                </a:lnTo>
                <a:lnTo>
                  <a:pt x="5339" y="4447"/>
                </a:lnTo>
                <a:lnTo>
                  <a:pt x="5360" y="4427"/>
                </a:lnTo>
                <a:lnTo>
                  <a:pt x="5360" y="4427"/>
                </a:lnTo>
                <a:lnTo>
                  <a:pt x="5384" y="4403"/>
                </a:lnTo>
                <a:lnTo>
                  <a:pt x="5411" y="4374"/>
                </a:lnTo>
                <a:lnTo>
                  <a:pt x="5443" y="4338"/>
                </a:lnTo>
                <a:lnTo>
                  <a:pt x="5478" y="4298"/>
                </a:lnTo>
                <a:lnTo>
                  <a:pt x="5517" y="4252"/>
                </a:lnTo>
                <a:lnTo>
                  <a:pt x="5560" y="4203"/>
                </a:lnTo>
                <a:lnTo>
                  <a:pt x="5605" y="4147"/>
                </a:lnTo>
                <a:lnTo>
                  <a:pt x="5653" y="4088"/>
                </a:lnTo>
                <a:lnTo>
                  <a:pt x="5704" y="4025"/>
                </a:lnTo>
                <a:lnTo>
                  <a:pt x="5756" y="3957"/>
                </a:lnTo>
                <a:lnTo>
                  <a:pt x="5810" y="3886"/>
                </a:lnTo>
                <a:lnTo>
                  <a:pt x="5865" y="3811"/>
                </a:lnTo>
                <a:lnTo>
                  <a:pt x="5923" y="3733"/>
                </a:lnTo>
                <a:lnTo>
                  <a:pt x="5981" y="3652"/>
                </a:lnTo>
                <a:lnTo>
                  <a:pt x="6040" y="3568"/>
                </a:lnTo>
                <a:lnTo>
                  <a:pt x="6098" y="3481"/>
                </a:lnTo>
                <a:lnTo>
                  <a:pt x="6098" y="3481"/>
                </a:lnTo>
                <a:lnTo>
                  <a:pt x="6107" y="3468"/>
                </a:lnTo>
                <a:lnTo>
                  <a:pt x="6114" y="3453"/>
                </a:lnTo>
                <a:lnTo>
                  <a:pt x="6119" y="3438"/>
                </a:lnTo>
                <a:lnTo>
                  <a:pt x="6123" y="3422"/>
                </a:lnTo>
                <a:lnTo>
                  <a:pt x="6125" y="3407"/>
                </a:lnTo>
                <a:lnTo>
                  <a:pt x="6125" y="3392"/>
                </a:lnTo>
                <a:lnTo>
                  <a:pt x="6125" y="3377"/>
                </a:lnTo>
                <a:lnTo>
                  <a:pt x="6122" y="3362"/>
                </a:lnTo>
                <a:lnTo>
                  <a:pt x="6119" y="3347"/>
                </a:lnTo>
                <a:lnTo>
                  <a:pt x="6113" y="3332"/>
                </a:lnTo>
                <a:lnTo>
                  <a:pt x="6107" y="3318"/>
                </a:lnTo>
                <a:lnTo>
                  <a:pt x="6099" y="3304"/>
                </a:lnTo>
                <a:lnTo>
                  <a:pt x="6089" y="3292"/>
                </a:lnTo>
                <a:lnTo>
                  <a:pt x="6080" y="3280"/>
                </a:lnTo>
                <a:lnTo>
                  <a:pt x="6068" y="3270"/>
                </a:lnTo>
                <a:lnTo>
                  <a:pt x="6055" y="3260"/>
                </a:lnTo>
                <a:lnTo>
                  <a:pt x="6055" y="3260"/>
                </a:lnTo>
                <a:lnTo>
                  <a:pt x="5967" y="3201"/>
                </a:lnTo>
                <a:lnTo>
                  <a:pt x="5882" y="3143"/>
                </a:lnTo>
                <a:lnTo>
                  <a:pt x="5799" y="3084"/>
                </a:lnTo>
                <a:lnTo>
                  <a:pt x="5719" y="3026"/>
                </a:lnTo>
                <a:lnTo>
                  <a:pt x="5641" y="2969"/>
                </a:lnTo>
                <a:lnTo>
                  <a:pt x="5565" y="2913"/>
                </a:lnTo>
                <a:lnTo>
                  <a:pt x="5493" y="2858"/>
                </a:lnTo>
                <a:lnTo>
                  <a:pt x="5424" y="2804"/>
                </a:lnTo>
                <a:lnTo>
                  <a:pt x="5359" y="2752"/>
                </a:lnTo>
                <a:lnTo>
                  <a:pt x="5298" y="2702"/>
                </a:lnTo>
                <a:lnTo>
                  <a:pt x="5241" y="2654"/>
                </a:lnTo>
                <a:lnTo>
                  <a:pt x="5189" y="2609"/>
                </a:lnTo>
                <a:lnTo>
                  <a:pt x="5140" y="2565"/>
                </a:lnTo>
                <a:lnTo>
                  <a:pt x="5098" y="2525"/>
                </a:lnTo>
                <a:lnTo>
                  <a:pt x="5060" y="2488"/>
                </a:lnTo>
                <a:lnTo>
                  <a:pt x="5028" y="2455"/>
                </a:lnTo>
                <a:lnTo>
                  <a:pt x="5028" y="2455"/>
                </a:lnTo>
                <a:lnTo>
                  <a:pt x="4986" y="2407"/>
                </a:lnTo>
                <a:lnTo>
                  <a:pt x="4947" y="2361"/>
                </a:lnTo>
                <a:lnTo>
                  <a:pt x="4913" y="2314"/>
                </a:lnTo>
                <a:lnTo>
                  <a:pt x="4881" y="2268"/>
                </a:lnTo>
                <a:lnTo>
                  <a:pt x="4866" y="2246"/>
                </a:lnTo>
                <a:lnTo>
                  <a:pt x="4853" y="2223"/>
                </a:lnTo>
                <a:lnTo>
                  <a:pt x="4840" y="2200"/>
                </a:lnTo>
                <a:lnTo>
                  <a:pt x="4828" y="2177"/>
                </a:lnTo>
                <a:lnTo>
                  <a:pt x="4816" y="2155"/>
                </a:lnTo>
                <a:lnTo>
                  <a:pt x="4807" y="2132"/>
                </a:lnTo>
                <a:lnTo>
                  <a:pt x="4797" y="2110"/>
                </a:lnTo>
                <a:lnTo>
                  <a:pt x="4788" y="2088"/>
                </a:lnTo>
                <a:lnTo>
                  <a:pt x="4780" y="2066"/>
                </a:lnTo>
                <a:lnTo>
                  <a:pt x="4773" y="2043"/>
                </a:lnTo>
                <a:lnTo>
                  <a:pt x="4767" y="2021"/>
                </a:lnTo>
                <a:lnTo>
                  <a:pt x="4762" y="2000"/>
                </a:lnTo>
                <a:lnTo>
                  <a:pt x="4758" y="1978"/>
                </a:lnTo>
                <a:lnTo>
                  <a:pt x="4753" y="1956"/>
                </a:lnTo>
                <a:lnTo>
                  <a:pt x="4751" y="1935"/>
                </a:lnTo>
                <a:lnTo>
                  <a:pt x="4749" y="1913"/>
                </a:lnTo>
                <a:lnTo>
                  <a:pt x="4748" y="1891"/>
                </a:lnTo>
                <a:lnTo>
                  <a:pt x="4748" y="1871"/>
                </a:lnTo>
                <a:lnTo>
                  <a:pt x="4749" y="1849"/>
                </a:lnTo>
                <a:lnTo>
                  <a:pt x="4750" y="1829"/>
                </a:lnTo>
                <a:lnTo>
                  <a:pt x="4752" y="1807"/>
                </a:lnTo>
                <a:lnTo>
                  <a:pt x="4756" y="1786"/>
                </a:lnTo>
                <a:lnTo>
                  <a:pt x="4760" y="1766"/>
                </a:lnTo>
                <a:lnTo>
                  <a:pt x="4764" y="1745"/>
                </a:lnTo>
                <a:lnTo>
                  <a:pt x="4764" y="1745"/>
                </a:lnTo>
                <a:lnTo>
                  <a:pt x="4772" y="1719"/>
                </a:lnTo>
                <a:lnTo>
                  <a:pt x="4780" y="1694"/>
                </a:lnTo>
                <a:lnTo>
                  <a:pt x="4790" y="1669"/>
                </a:lnTo>
                <a:lnTo>
                  <a:pt x="4801" y="1647"/>
                </a:lnTo>
                <a:lnTo>
                  <a:pt x="4812" y="1625"/>
                </a:lnTo>
                <a:lnTo>
                  <a:pt x="4825" y="1603"/>
                </a:lnTo>
                <a:lnTo>
                  <a:pt x="4838" y="1583"/>
                </a:lnTo>
                <a:lnTo>
                  <a:pt x="4852" y="1563"/>
                </a:lnTo>
                <a:lnTo>
                  <a:pt x="4867" y="1545"/>
                </a:lnTo>
                <a:lnTo>
                  <a:pt x="4883" y="1527"/>
                </a:lnTo>
                <a:lnTo>
                  <a:pt x="4900" y="1511"/>
                </a:lnTo>
                <a:lnTo>
                  <a:pt x="4916" y="1495"/>
                </a:lnTo>
                <a:lnTo>
                  <a:pt x="4934" y="1480"/>
                </a:lnTo>
                <a:lnTo>
                  <a:pt x="4952" y="1464"/>
                </a:lnTo>
                <a:lnTo>
                  <a:pt x="4970" y="1450"/>
                </a:lnTo>
                <a:lnTo>
                  <a:pt x="4990" y="1437"/>
                </a:lnTo>
                <a:lnTo>
                  <a:pt x="5009" y="1424"/>
                </a:lnTo>
                <a:lnTo>
                  <a:pt x="5029" y="1412"/>
                </a:lnTo>
                <a:lnTo>
                  <a:pt x="5070" y="1390"/>
                </a:lnTo>
                <a:lnTo>
                  <a:pt x="5111" y="1369"/>
                </a:lnTo>
                <a:lnTo>
                  <a:pt x="5153" y="1350"/>
                </a:lnTo>
                <a:lnTo>
                  <a:pt x="5195" y="1332"/>
                </a:lnTo>
                <a:lnTo>
                  <a:pt x="5238" y="1316"/>
                </a:lnTo>
                <a:lnTo>
                  <a:pt x="5321" y="1286"/>
                </a:lnTo>
                <a:lnTo>
                  <a:pt x="5321" y="1286"/>
                </a:lnTo>
                <a:lnTo>
                  <a:pt x="5417" y="1251"/>
                </a:lnTo>
                <a:lnTo>
                  <a:pt x="5465" y="1233"/>
                </a:lnTo>
                <a:lnTo>
                  <a:pt x="5512" y="1212"/>
                </a:lnTo>
                <a:lnTo>
                  <a:pt x="5512" y="1212"/>
                </a:lnTo>
                <a:lnTo>
                  <a:pt x="5554" y="1193"/>
                </a:lnTo>
                <a:lnTo>
                  <a:pt x="5592" y="1173"/>
                </a:lnTo>
                <a:lnTo>
                  <a:pt x="5627" y="1154"/>
                </a:lnTo>
                <a:lnTo>
                  <a:pt x="5657" y="1133"/>
                </a:lnTo>
                <a:lnTo>
                  <a:pt x="5684" y="1113"/>
                </a:lnTo>
                <a:lnTo>
                  <a:pt x="5708" y="1092"/>
                </a:lnTo>
                <a:lnTo>
                  <a:pt x="5730" y="1071"/>
                </a:lnTo>
                <a:lnTo>
                  <a:pt x="5748" y="1049"/>
                </a:lnTo>
                <a:lnTo>
                  <a:pt x="5763" y="1027"/>
                </a:lnTo>
                <a:lnTo>
                  <a:pt x="5776" y="1004"/>
                </a:lnTo>
                <a:lnTo>
                  <a:pt x="5788" y="980"/>
                </a:lnTo>
                <a:lnTo>
                  <a:pt x="5797" y="956"/>
                </a:lnTo>
                <a:lnTo>
                  <a:pt x="5804" y="931"/>
                </a:lnTo>
                <a:lnTo>
                  <a:pt x="5810" y="905"/>
                </a:lnTo>
                <a:lnTo>
                  <a:pt x="5814" y="879"/>
                </a:lnTo>
                <a:lnTo>
                  <a:pt x="5817" y="851"/>
                </a:lnTo>
                <a:lnTo>
                  <a:pt x="5817" y="851"/>
                </a:lnTo>
                <a:lnTo>
                  <a:pt x="5820" y="819"/>
                </a:lnTo>
                <a:lnTo>
                  <a:pt x="5820" y="786"/>
                </a:lnTo>
                <a:lnTo>
                  <a:pt x="5816" y="754"/>
                </a:lnTo>
                <a:lnTo>
                  <a:pt x="5812" y="720"/>
                </a:lnTo>
                <a:lnTo>
                  <a:pt x="5804" y="687"/>
                </a:lnTo>
                <a:lnTo>
                  <a:pt x="5794" y="653"/>
                </a:lnTo>
                <a:lnTo>
                  <a:pt x="5782" y="619"/>
                </a:lnTo>
                <a:lnTo>
                  <a:pt x="5767" y="586"/>
                </a:lnTo>
                <a:lnTo>
                  <a:pt x="5750" y="552"/>
                </a:lnTo>
                <a:lnTo>
                  <a:pt x="5731" y="517"/>
                </a:lnTo>
                <a:lnTo>
                  <a:pt x="5708" y="484"/>
                </a:lnTo>
                <a:lnTo>
                  <a:pt x="5684" y="449"/>
                </a:lnTo>
                <a:lnTo>
                  <a:pt x="5657" y="415"/>
                </a:lnTo>
                <a:lnTo>
                  <a:pt x="5629" y="380"/>
                </a:lnTo>
                <a:lnTo>
                  <a:pt x="5597" y="345"/>
                </a:lnTo>
                <a:lnTo>
                  <a:pt x="5564" y="311"/>
                </a:lnTo>
                <a:lnTo>
                  <a:pt x="5564" y="311"/>
                </a:lnTo>
                <a:lnTo>
                  <a:pt x="5528" y="277"/>
                </a:lnTo>
                <a:lnTo>
                  <a:pt x="5493" y="246"/>
                </a:lnTo>
                <a:lnTo>
                  <a:pt x="5459" y="216"/>
                </a:lnTo>
                <a:lnTo>
                  <a:pt x="5425" y="190"/>
                </a:lnTo>
                <a:lnTo>
                  <a:pt x="5391" y="165"/>
                </a:lnTo>
                <a:lnTo>
                  <a:pt x="5356" y="144"/>
                </a:lnTo>
                <a:lnTo>
                  <a:pt x="5322" y="124"/>
                </a:lnTo>
                <a:lnTo>
                  <a:pt x="5288" y="107"/>
                </a:lnTo>
                <a:lnTo>
                  <a:pt x="5254" y="93"/>
                </a:lnTo>
                <a:lnTo>
                  <a:pt x="5220" y="80"/>
                </a:lnTo>
                <a:lnTo>
                  <a:pt x="5187" y="70"/>
                </a:lnTo>
                <a:lnTo>
                  <a:pt x="5154" y="62"/>
                </a:lnTo>
                <a:lnTo>
                  <a:pt x="5121" y="57"/>
                </a:lnTo>
                <a:lnTo>
                  <a:pt x="5088" y="55"/>
                </a:lnTo>
                <a:lnTo>
                  <a:pt x="5056" y="54"/>
                </a:lnTo>
                <a:lnTo>
                  <a:pt x="5023" y="56"/>
                </a:lnTo>
                <a:lnTo>
                  <a:pt x="5023" y="56"/>
                </a:lnTo>
                <a:lnTo>
                  <a:pt x="4995" y="59"/>
                </a:lnTo>
                <a:lnTo>
                  <a:pt x="4968" y="63"/>
                </a:lnTo>
                <a:lnTo>
                  <a:pt x="4943" y="70"/>
                </a:lnTo>
                <a:lnTo>
                  <a:pt x="4918" y="78"/>
                </a:lnTo>
                <a:lnTo>
                  <a:pt x="4893" y="86"/>
                </a:lnTo>
                <a:lnTo>
                  <a:pt x="4869" y="97"/>
                </a:lnTo>
                <a:lnTo>
                  <a:pt x="4847" y="111"/>
                </a:lnTo>
                <a:lnTo>
                  <a:pt x="4825" y="126"/>
                </a:lnTo>
                <a:lnTo>
                  <a:pt x="4803" y="145"/>
                </a:lnTo>
                <a:lnTo>
                  <a:pt x="4782" y="165"/>
                </a:lnTo>
                <a:lnTo>
                  <a:pt x="4761" y="190"/>
                </a:lnTo>
                <a:lnTo>
                  <a:pt x="4740" y="217"/>
                </a:lnTo>
                <a:lnTo>
                  <a:pt x="4721" y="248"/>
                </a:lnTo>
                <a:lnTo>
                  <a:pt x="4700" y="282"/>
                </a:lnTo>
                <a:lnTo>
                  <a:pt x="4681" y="320"/>
                </a:lnTo>
                <a:lnTo>
                  <a:pt x="4661" y="363"/>
                </a:lnTo>
                <a:lnTo>
                  <a:pt x="4661" y="363"/>
                </a:lnTo>
                <a:lnTo>
                  <a:pt x="4642" y="409"/>
                </a:lnTo>
                <a:lnTo>
                  <a:pt x="4623" y="457"/>
                </a:lnTo>
                <a:lnTo>
                  <a:pt x="4588" y="553"/>
                </a:lnTo>
                <a:lnTo>
                  <a:pt x="4588" y="553"/>
                </a:lnTo>
                <a:lnTo>
                  <a:pt x="4558" y="636"/>
                </a:lnTo>
                <a:lnTo>
                  <a:pt x="4542" y="678"/>
                </a:lnTo>
                <a:lnTo>
                  <a:pt x="4524" y="720"/>
                </a:lnTo>
                <a:lnTo>
                  <a:pt x="4505" y="762"/>
                </a:lnTo>
                <a:lnTo>
                  <a:pt x="4485" y="805"/>
                </a:lnTo>
                <a:lnTo>
                  <a:pt x="4462" y="845"/>
                </a:lnTo>
                <a:lnTo>
                  <a:pt x="4450" y="865"/>
                </a:lnTo>
                <a:lnTo>
                  <a:pt x="4437" y="885"/>
                </a:lnTo>
                <a:lnTo>
                  <a:pt x="4424" y="903"/>
                </a:lnTo>
                <a:lnTo>
                  <a:pt x="4410" y="922"/>
                </a:lnTo>
                <a:lnTo>
                  <a:pt x="4395" y="940"/>
                </a:lnTo>
                <a:lnTo>
                  <a:pt x="4380" y="957"/>
                </a:lnTo>
                <a:lnTo>
                  <a:pt x="4363" y="975"/>
                </a:lnTo>
                <a:lnTo>
                  <a:pt x="4347" y="991"/>
                </a:lnTo>
                <a:lnTo>
                  <a:pt x="4329" y="1007"/>
                </a:lnTo>
                <a:lnTo>
                  <a:pt x="4310" y="1021"/>
                </a:lnTo>
                <a:lnTo>
                  <a:pt x="4291" y="1036"/>
                </a:lnTo>
                <a:lnTo>
                  <a:pt x="4271" y="1049"/>
                </a:lnTo>
                <a:lnTo>
                  <a:pt x="4250" y="1061"/>
                </a:lnTo>
                <a:lnTo>
                  <a:pt x="4228" y="1073"/>
                </a:lnTo>
                <a:lnTo>
                  <a:pt x="4204" y="1084"/>
                </a:lnTo>
                <a:lnTo>
                  <a:pt x="4180" y="1094"/>
                </a:lnTo>
                <a:lnTo>
                  <a:pt x="4155" y="1103"/>
                </a:lnTo>
                <a:lnTo>
                  <a:pt x="4129" y="1110"/>
                </a:lnTo>
                <a:lnTo>
                  <a:pt x="4129" y="1110"/>
                </a:lnTo>
                <a:lnTo>
                  <a:pt x="4098" y="1117"/>
                </a:lnTo>
                <a:lnTo>
                  <a:pt x="4068" y="1121"/>
                </a:lnTo>
                <a:lnTo>
                  <a:pt x="4038" y="1124"/>
                </a:lnTo>
                <a:lnTo>
                  <a:pt x="4009" y="1125"/>
                </a:lnTo>
                <a:lnTo>
                  <a:pt x="3980" y="1124"/>
                </a:lnTo>
                <a:lnTo>
                  <a:pt x="3951" y="1122"/>
                </a:lnTo>
                <a:lnTo>
                  <a:pt x="3922" y="1119"/>
                </a:lnTo>
                <a:lnTo>
                  <a:pt x="3894" y="1113"/>
                </a:lnTo>
                <a:lnTo>
                  <a:pt x="3867" y="1107"/>
                </a:lnTo>
                <a:lnTo>
                  <a:pt x="3840" y="1099"/>
                </a:lnTo>
                <a:lnTo>
                  <a:pt x="3814" y="1091"/>
                </a:lnTo>
                <a:lnTo>
                  <a:pt x="3788" y="1080"/>
                </a:lnTo>
                <a:lnTo>
                  <a:pt x="3763" y="1069"/>
                </a:lnTo>
                <a:lnTo>
                  <a:pt x="3738" y="1058"/>
                </a:lnTo>
                <a:lnTo>
                  <a:pt x="3714" y="1045"/>
                </a:lnTo>
                <a:lnTo>
                  <a:pt x="3692" y="1032"/>
                </a:lnTo>
                <a:lnTo>
                  <a:pt x="3669" y="1019"/>
                </a:lnTo>
                <a:lnTo>
                  <a:pt x="3647" y="1005"/>
                </a:lnTo>
                <a:lnTo>
                  <a:pt x="3605" y="977"/>
                </a:lnTo>
                <a:lnTo>
                  <a:pt x="3567" y="948"/>
                </a:lnTo>
                <a:lnTo>
                  <a:pt x="3532" y="918"/>
                </a:lnTo>
                <a:lnTo>
                  <a:pt x="3501" y="891"/>
                </a:lnTo>
                <a:lnTo>
                  <a:pt x="3473" y="865"/>
                </a:lnTo>
                <a:lnTo>
                  <a:pt x="3430" y="823"/>
                </a:lnTo>
                <a:lnTo>
                  <a:pt x="3430" y="823"/>
                </a:lnTo>
                <a:lnTo>
                  <a:pt x="3384" y="775"/>
                </a:lnTo>
                <a:lnTo>
                  <a:pt x="3324" y="710"/>
                </a:lnTo>
                <a:lnTo>
                  <a:pt x="3253" y="632"/>
                </a:lnTo>
                <a:lnTo>
                  <a:pt x="3173" y="540"/>
                </a:lnTo>
                <a:lnTo>
                  <a:pt x="3086" y="437"/>
                </a:lnTo>
                <a:lnTo>
                  <a:pt x="2994" y="325"/>
                </a:lnTo>
                <a:lnTo>
                  <a:pt x="2897" y="205"/>
                </a:lnTo>
                <a:lnTo>
                  <a:pt x="2849" y="143"/>
                </a:lnTo>
                <a:lnTo>
                  <a:pt x="2800" y="79"/>
                </a:lnTo>
                <a:lnTo>
                  <a:pt x="2800" y="79"/>
                </a:lnTo>
                <a:lnTo>
                  <a:pt x="2786" y="61"/>
                </a:lnTo>
                <a:lnTo>
                  <a:pt x="2769" y="46"/>
                </a:lnTo>
                <a:lnTo>
                  <a:pt x="2753" y="33"/>
                </a:lnTo>
                <a:lnTo>
                  <a:pt x="2735" y="22"/>
                </a:lnTo>
                <a:lnTo>
                  <a:pt x="2716" y="14"/>
                </a:lnTo>
                <a:lnTo>
                  <a:pt x="2696" y="7"/>
                </a:lnTo>
                <a:lnTo>
                  <a:pt x="2676" y="3"/>
                </a:lnTo>
                <a:lnTo>
                  <a:pt x="2656" y="0"/>
                </a:lnTo>
                <a:lnTo>
                  <a:pt x="2635" y="0"/>
                </a:lnTo>
                <a:lnTo>
                  <a:pt x="2615" y="2"/>
                </a:lnTo>
                <a:lnTo>
                  <a:pt x="2594" y="5"/>
                </a:lnTo>
                <a:lnTo>
                  <a:pt x="2573" y="11"/>
                </a:lnTo>
                <a:lnTo>
                  <a:pt x="2555" y="19"/>
                </a:lnTo>
                <a:lnTo>
                  <a:pt x="2535" y="30"/>
                </a:lnTo>
                <a:lnTo>
                  <a:pt x="2518" y="43"/>
                </a:lnTo>
                <a:lnTo>
                  <a:pt x="2502" y="57"/>
                </a:lnTo>
                <a:lnTo>
                  <a:pt x="510" y="2048"/>
                </a:lnTo>
                <a:lnTo>
                  <a:pt x="510" y="2048"/>
                </a:lnTo>
                <a:lnTo>
                  <a:pt x="479" y="2081"/>
                </a:lnTo>
                <a:lnTo>
                  <a:pt x="449" y="2114"/>
                </a:lnTo>
                <a:lnTo>
                  <a:pt x="419" y="2147"/>
                </a:lnTo>
                <a:lnTo>
                  <a:pt x="390" y="2181"/>
                </a:lnTo>
                <a:lnTo>
                  <a:pt x="363" y="2215"/>
                </a:lnTo>
                <a:lnTo>
                  <a:pt x="337" y="2251"/>
                </a:lnTo>
                <a:lnTo>
                  <a:pt x="311" y="2286"/>
                </a:lnTo>
                <a:lnTo>
                  <a:pt x="287" y="2323"/>
                </a:lnTo>
                <a:lnTo>
                  <a:pt x="263" y="2358"/>
                </a:lnTo>
                <a:lnTo>
                  <a:pt x="241" y="2395"/>
                </a:lnTo>
                <a:lnTo>
                  <a:pt x="220" y="2433"/>
                </a:lnTo>
                <a:lnTo>
                  <a:pt x="199" y="2471"/>
                </a:lnTo>
                <a:lnTo>
                  <a:pt x="180" y="2509"/>
                </a:lnTo>
                <a:lnTo>
                  <a:pt x="161" y="2547"/>
                </a:lnTo>
                <a:lnTo>
                  <a:pt x="144" y="2586"/>
                </a:lnTo>
                <a:lnTo>
                  <a:pt x="127" y="2625"/>
                </a:lnTo>
                <a:lnTo>
                  <a:pt x="112" y="2665"/>
                </a:lnTo>
                <a:lnTo>
                  <a:pt x="98" y="2704"/>
                </a:lnTo>
                <a:lnTo>
                  <a:pt x="83" y="2744"/>
                </a:lnTo>
                <a:lnTo>
                  <a:pt x="72" y="2785"/>
                </a:lnTo>
                <a:lnTo>
                  <a:pt x="60" y="2825"/>
                </a:lnTo>
                <a:lnTo>
                  <a:pt x="50" y="2867"/>
                </a:lnTo>
                <a:lnTo>
                  <a:pt x="40" y="2907"/>
                </a:lnTo>
                <a:lnTo>
                  <a:pt x="31" y="2948"/>
                </a:lnTo>
                <a:lnTo>
                  <a:pt x="24" y="2989"/>
                </a:lnTo>
                <a:lnTo>
                  <a:pt x="17" y="3031"/>
                </a:lnTo>
                <a:lnTo>
                  <a:pt x="12" y="3072"/>
                </a:lnTo>
                <a:lnTo>
                  <a:pt x="8" y="3114"/>
                </a:lnTo>
                <a:lnTo>
                  <a:pt x="4" y="3156"/>
                </a:lnTo>
                <a:lnTo>
                  <a:pt x="2" y="3197"/>
                </a:lnTo>
                <a:lnTo>
                  <a:pt x="0" y="3239"/>
                </a:lnTo>
                <a:lnTo>
                  <a:pt x="0" y="3280"/>
                </a:lnTo>
                <a:lnTo>
                  <a:pt x="0" y="3323"/>
                </a:lnTo>
                <a:lnTo>
                  <a:pt x="2" y="3365"/>
                </a:lnTo>
                <a:lnTo>
                  <a:pt x="4" y="3406"/>
                </a:lnTo>
                <a:lnTo>
                  <a:pt x="8" y="3448"/>
                </a:lnTo>
                <a:lnTo>
                  <a:pt x="12" y="3490"/>
                </a:lnTo>
                <a:lnTo>
                  <a:pt x="17" y="3531"/>
                </a:lnTo>
                <a:lnTo>
                  <a:pt x="24" y="3573"/>
                </a:lnTo>
                <a:lnTo>
                  <a:pt x="31" y="3614"/>
                </a:lnTo>
                <a:lnTo>
                  <a:pt x="40" y="3655"/>
                </a:lnTo>
                <a:lnTo>
                  <a:pt x="50" y="3695"/>
                </a:lnTo>
                <a:lnTo>
                  <a:pt x="60" y="3737"/>
                </a:lnTo>
                <a:lnTo>
                  <a:pt x="72" y="3777"/>
                </a:lnTo>
                <a:lnTo>
                  <a:pt x="83" y="3818"/>
                </a:lnTo>
                <a:lnTo>
                  <a:pt x="98" y="3858"/>
                </a:lnTo>
                <a:lnTo>
                  <a:pt x="112" y="3897"/>
                </a:lnTo>
                <a:lnTo>
                  <a:pt x="127" y="3937"/>
                </a:lnTo>
                <a:lnTo>
                  <a:pt x="144" y="3976"/>
                </a:lnTo>
                <a:lnTo>
                  <a:pt x="161" y="4015"/>
                </a:lnTo>
                <a:lnTo>
                  <a:pt x="180" y="4053"/>
                </a:lnTo>
                <a:lnTo>
                  <a:pt x="199" y="4091"/>
                </a:lnTo>
                <a:lnTo>
                  <a:pt x="220" y="4129"/>
                </a:lnTo>
                <a:lnTo>
                  <a:pt x="241" y="4167"/>
                </a:lnTo>
                <a:lnTo>
                  <a:pt x="263" y="4204"/>
                </a:lnTo>
                <a:lnTo>
                  <a:pt x="287" y="4239"/>
                </a:lnTo>
                <a:lnTo>
                  <a:pt x="311" y="4276"/>
                </a:lnTo>
                <a:lnTo>
                  <a:pt x="337" y="4311"/>
                </a:lnTo>
                <a:lnTo>
                  <a:pt x="363" y="4347"/>
                </a:lnTo>
                <a:lnTo>
                  <a:pt x="390" y="4381"/>
                </a:lnTo>
                <a:lnTo>
                  <a:pt x="419" y="4415"/>
                </a:lnTo>
                <a:lnTo>
                  <a:pt x="449" y="4448"/>
                </a:lnTo>
                <a:lnTo>
                  <a:pt x="479" y="4481"/>
                </a:lnTo>
                <a:lnTo>
                  <a:pt x="510" y="4514"/>
                </a:lnTo>
                <a:lnTo>
                  <a:pt x="2670" y="6673"/>
                </a:lnTo>
                <a:lnTo>
                  <a:pt x="2670" y="6673"/>
                </a:lnTo>
                <a:lnTo>
                  <a:pt x="2684" y="6686"/>
                </a:lnTo>
                <a:lnTo>
                  <a:pt x="2698" y="6697"/>
                </a:lnTo>
                <a:lnTo>
                  <a:pt x="2713" y="6705"/>
                </a:lnTo>
                <a:lnTo>
                  <a:pt x="2728" y="6713"/>
                </a:lnTo>
                <a:lnTo>
                  <a:pt x="2745" y="6720"/>
                </a:lnTo>
                <a:lnTo>
                  <a:pt x="2761" y="6725"/>
                </a:lnTo>
                <a:lnTo>
                  <a:pt x="2778" y="6728"/>
                </a:lnTo>
                <a:lnTo>
                  <a:pt x="2795" y="6730"/>
                </a:lnTo>
                <a:lnTo>
                  <a:pt x="2813" y="6731"/>
                </a:lnTo>
                <a:lnTo>
                  <a:pt x="2830" y="6730"/>
                </a:lnTo>
                <a:lnTo>
                  <a:pt x="2847" y="6727"/>
                </a:lnTo>
                <a:lnTo>
                  <a:pt x="2864" y="6724"/>
                </a:lnTo>
                <a:lnTo>
                  <a:pt x="2881" y="6718"/>
                </a:lnTo>
                <a:lnTo>
                  <a:pt x="2897" y="6711"/>
                </a:lnTo>
                <a:lnTo>
                  <a:pt x="2913" y="6702"/>
                </a:lnTo>
                <a:lnTo>
                  <a:pt x="2928" y="6692"/>
                </a:lnTo>
                <a:lnTo>
                  <a:pt x="2928" y="6692"/>
                </a:lnTo>
                <a:lnTo>
                  <a:pt x="2996" y="6643"/>
                </a:lnTo>
                <a:lnTo>
                  <a:pt x="3062" y="6592"/>
                </a:lnTo>
                <a:lnTo>
                  <a:pt x="3127" y="6542"/>
                </a:lnTo>
                <a:lnTo>
                  <a:pt x="3191" y="6492"/>
                </a:lnTo>
                <a:lnTo>
                  <a:pt x="3252" y="6442"/>
                </a:lnTo>
                <a:lnTo>
                  <a:pt x="3311" y="6394"/>
                </a:lnTo>
                <a:lnTo>
                  <a:pt x="3422" y="6301"/>
                </a:lnTo>
                <a:lnTo>
                  <a:pt x="3521" y="6216"/>
                </a:lnTo>
                <a:lnTo>
                  <a:pt x="3605" y="6141"/>
                </a:lnTo>
                <a:lnTo>
                  <a:pt x="3673" y="6078"/>
                </a:lnTo>
                <a:lnTo>
                  <a:pt x="3722" y="6032"/>
                </a:lnTo>
                <a:lnTo>
                  <a:pt x="3722" y="6032"/>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15" name="Freeform 6"/>
          <p:cNvSpPr/>
          <p:nvPr/>
        </p:nvSpPr>
        <p:spPr bwMode="auto">
          <a:xfrm>
            <a:off x="6416675" y="2884170"/>
            <a:ext cx="736600" cy="809625"/>
          </a:xfrm>
          <a:custGeom>
            <a:avLst/>
            <a:gdLst>
              <a:gd name="T0" fmla="*/ 500 w 6127"/>
              <a:gd name="T1" fmla="*/ 5577 h 6731"/>
              <a:gd name="T2" fmla="*/ 329 w 6127"/>
              <a:gd name="T3" fmla="*/ 5775 h 6731"/>
              <a:gd name="T4" fmla="*/ 315 w 6127"/>
              <a:gd name="T5" fmla="*/ 6011 h 6731"/>
              <a:gd name="T6" fmla="*/ 469 w 6127"/>
              <a:gd name="T7" fmla="*/ 6316 h 6731"/>
              <a:gd name="T8" fmla="*/ 735 w 6127"/>
              <a:gd name="T9" fmla="*/ 6566 h 6731"/>
              <a:gd name="T10" fmla="*/ 1038 w 6127"/>
              <a:gd name="T11" fmla="*/ 6676 h 6731"/>
              <a:gd name="T12" fmla="*/ 1257 w 6127"/>
              <a:gd name="T13" fmla="*/ 6634 h 6731"/>
              <a:gd name="T14" fmla="*/ 1445 w 6127"/>
              <a:gd name="T15" fmla="*/ 6411 h 6731"/>
              <a:gd name="T16" fmla="*/ 1602 w 6127"/>
              <a:gd name="T17" fmla="*/ 6011 h 6731"/>
              <a:gd name="T18" fmla="*/ 1746 w 6127"/>
              <a:gd name="T19" fmla="*/ 5774 h 6731"/>
              <a:gd name="T20" fmla="*/ 1922 w 6127"/>
              <a:gd name="T21" fmla="*/ 5647 h 6731"/>
              <a:gd name="T22" fmla="*/ 2147 w 6127"/>
              <a:gd name="T23" fmla="*/ 5607 h 6731"/>
              <a:gd name="T24" fmla="*/ 2388 w 6127"/>
              <a:gd name="T25" fmla="*/ 5673 h 6731"/>
              <a:gd name="T26" fmla="*/ 2653 w 6127"/>
              <a:gd name="T27" fmla="*/ 5866 h 6731"/>
              <a:gd name="T28" fmla="*/ 3229 w 6127"/>
              <a:gd name="T29" fmla="*/ 6526 h 6731"/>
              <a:gd name="T30" fmla="*/ 3430 w 6127"/>
              <a:gd name="T31" fmla="*/ 6724 h 6731"/>
              <a:gd name="T32" fmla="*/ 3608 w 6127"/>
              <a:gd name="T33" fmla="*/ 6688 h 6731"/>
              <a:gd name="T34" fmla="*/ 5790 w 6127"/>
              <a:gd name="T35" fmla="*/ 4480 h 6731"/>
              <a:gd name="T36" fmla="*/ 5983 w 6127"/>
              <a:gd name="T37" fmla="*/ 4145 h 6731"/>
              <a:gd name="T38" fmla="*/ 6094 w 6127"/>
              <a:gd name="T39" fmla="*/ 3783 h 6731"/>
              <a:gd name="T40" fmla="*/ 6126 w 6127"/>
              <a:gd name="T41" fmla="*/ 3408 h 6731"/>
              <a:gd name="T42" fmla="*/ 6077 w 6127"/>
              <a:gd name="T43" fmla="*/ 3036 h 6731"/>
              <a:gd name="T44" fmla="*/ 5947 w 6127"/>
              <a:gd name="T45" fmla="*/ 2678 h 6731"/>
              <a:gd name="T46" fmla="*/ 5736 w 6127"/>
              <a:gd name="T47" fmla="*/ 2350 h 6731"/>
              <a:gd name="T48" fmla="*/ 3414 w 6127"/>
              <a:gd name="T49" fmla="*/ 26 h 6731"/>
              <a:gd name="T50" fmla="*/ 3262 w 6127"/>
              <a:gd name="T51" fmla="*/ 7 h 6731"/>
              <a:gd name="T52" fmla="*/ 2936 w 6127"/>
              <a:gd name="T53" fmla="*/ 239 h 6731"/>
              <a:gd name="T54" fmla="*/ 2374 w 6127"/>
              <a:gd name="T55" fmla="*/ 732 h 6731"/>
              <a:gd name="T56" fmla="*/ 2234 w 6127"/>
              <a:gd name="T57" fmla="*/ 931 h 6731"/>
              <a:gd name="T58" fmla="*/ 2238 w 6127"/>
              <a:gd name="T59" fmla="*/ 1017 h 6731"/>
              <a:gd name="T60" fmla="*/ 2405 w 6127"/>
              <a:gd name="T61" fmla="*/ 1118 h 6731"/>
              <a:gd name="T62" fmla="*/ 2768 w 6127"/>
              <a:gd name="T63" fmla="*/ 1259 h 6731"/>
              <a:gd name="T64" fmla="*/ 3012 w 6127"/>
              <a:gd name="T65" fmla="*/ 1409 h 6731"/>
              <a:gd name="T66" fmla="*/ 3180 w 6127"/>
              <a:gd name="T67" fmla="*/ 1599 h 6731"/>
              <a:gd name="T68" fmla="*/ 3273 w 6127"/>
              <a:gd name="T69" fmla="*/ 1832 h 6731"/>
              <a:gd name="T70" fmla="*/ 3297 w 6127"/>
              <a:gd name="T71" fmla="*/ 2065 h 6731"/>
              <a:gd name="T72" fmla="*/ 3252 w 6127"/>
              <a:gd name="T73" fmla="*/ 2318 h 6731"/>
              <a:gd name="T74" fmla="*/ 3134 w 6127"/>
              <a:gd name="T75" fmla="*/ 2565 h 6731"/>
              <a:gd name="T76" fmla="*/ 2943 w 6127"/>
              <a:gd name="T77" fmla="*/ 2807 h 6731"/>
              <a:gd name="T78" fmla="*/ 2730 w 6127"/>
              <a:gd name="T79" fmla="*/ 2995 h 6731"/>
              <a:gd name="T80" fmla="*/ 2484 w 6127"/>
              <a:gd name="T81" fmla="*/ 3138 h 6731"/>
              <a:gd name="T82" fmla="*/ 2233 w 6127"/>
              <a:gd name="T83" fmla="*/ 3207 h 6731"/>
              <a:gd name="T84" fmla="*/ 2003 w 6127"/>
              <a:gd name="T85" fmla="*/ 3206 h 6731"/>
              <a:gd name="T86" fmla="*/ 1755 w 6127"/>
              <a:gd name="T87" fmla="*/ 3135 h 6731"/>
              <a:gd name="T88" fmla="*/ 1551 w 6127"/>
              <a:gd name="T89" fmla="*/ 2993 h 6731"/>
              <a:gd name="T90" fmla="*/ 1388 w 6127"/>
              <a:gd name="T91" fmla="*/ 2774 h 6731"/>
              <a:gd name="T92" fmla="*/ 1244 w 6127"/>
              <a:gd name="T93" fmla="*/ 2435 h 6731"/>
              <a:gd name="T94" fmla="*/ 1132 w 6127"/>
              <a:gd name="T95" fmla="*/ 2186 h 6731"/>
              <a:gd name="T96" fmla="*/ 1033 w 6127"/>
              <a:gd name="T97" fmla="*/ 2144 h 6731"/>
              <a:gd name="T98" fmla="*/ 856 w 6127"/>
              <a:gd name="T99" fmla="*/ 2230 h 6731"/>
              <a:gd name="T100" fmla="*/ 636 w 6127"/>
              <a:gd name="T101" fmla="*/ 2441 h 6731"/>
              <a:gd name="T102" fmla="*/ 199 w 6127"/>
              <a:gd name="T103" fmla="*/ 3000 h 6731"/>
              <a:gd name="T104" fmla="*/ 0 w 6127"/>
              <a:gd name="T105" fmla="*/ 3324 h 6731"/>
              <a:gd name="T106" fmla="*/ 45 w 6127"/>
              <a:gd name="T107" fmla="*/ 3451 h 6731"/>
              <a:gd name="T108" fmla="*/ 582 w 6127"/>
              <a:gd name="T109" fmla="*/ 3838 h 6731"/>
              <a:gd name="T110" fmla="*/ 1065 w 6127"/>
              <a:gd name="T111" fmla="*/ 4244 h 6731"/>
              <a:gd name="T112" fmla="*/ 1274 w 6127"/>
              <a:gd name="T113" fmla="*/ 4503 h 6731"/>
              <a:gd name="T114" fmla="*/ 1365 w 6127"/>
              <a:gd name="T115" fmla="*/ 4727 h 6731"/>
              <a:gd name="T116" fmla="*/ 1362 w 6127"/>
              <a:gd name="T117" fmla="*/ 4986 h 6731"/>
              <a:gd name="T118" fmla="*/ 1274 w 6127"/>
              <a:gd name="T119" fmla="*/ 5167 h 6731"/>
              <a:gd name="T120" fmla="*/ 1117 w 6127"/>
              <a:gd name="T121" fmla="*/ 5307 h 6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7" h="6731">
                <a:moveTo>
                  <a:pt x="806" y="5445"/>
                </a:moveTo>
                <a:lnTo>
                  <a:pt x="806" y="5445"/>
                </a:lnTo>
                <a:lnTo>
                  <a:pt x="709" y="5480"/>
                </a:lnTo>
                <a:lnTo>
                  <a:pt x="662" y="5498"/>
                </a:lnTo>
                <a:lnTo>
                  <a:pt x="614" y="5518"/>
                </a:lnTo>
                <a:lnTo>
                  <a:pt x="614" y="5518"/>
                </a:lnTo>
                <a:lnTo>
                  <a:pt x="573" y="5537"/>
                </a:lnTo>
                <a:lnTo>
                  <a:pt x="534" y="5558"/>
                </a:lnTo>
                <a:lnTo>
                  <a:pt x="500" y="5577"/>
                </a:lnTo>
                <a:lnTo>
                  <a:pt x="469" y="5597"/>
                </a:lnTo>
                <a:lnTo>
                  <a:pt x="442" y="5618"/>
                </a:lnTo>
                <a:lnTo>
                  <a:pt x="418" y="5639"/>
                </a:lnTo>
                <a:lnTo>
                  <a:pt x="397" y="5660"/>
                </a:lnTo>
                <a:lnTo>
                  <a:pt x="379" y="5682"/>
                </a:lnTo>
                <a:lnTo>
                  <a:pt x="363" y="5704"/>
                </a:lnTo>
                <a:lnTo>
                  <a:pt x="350" y="5727"/>
                </a:lnTo>
                <a:lnTo>
                  <a:pt x="339" y="5750"/>
                </a:lnTo>
                <a:lnTo>
                  <a:pt x="329" y="5775"/>
                </a:lnTo>
                <a:lnTo>
                  <a:pt x="323" y="5800"/>
                </a:lnTo>
                <a:lnTo>
                  <a:pt x="316" y="5826"/>
                </a:lnTo>
                <a:lnTo>
                  <a:pt x="312" y="5852"/>
                </a:lnTo>
                <a:lnTo>
                  <a:pt x="308" y="5880"/>
                </a:lnTo>
                <a:lnTo>
                  <a:pt x="308" y="5880"/>
                </a:lnTo>
                <a:lnTo>
                  <a:pt x="306" y="5912"/>
                </a:lnTo>
                <a:lnTo>
                  <a:pt x="306" y="5945"/>
                </a:lnTo>
                <a:lnTo>
                  <a:pt x="310" y="5977"/>
                </a:lnTo>
                <a:lnTo>
                  <a:pt x="315" y="6011"/>
                </a:lnTo>
                <a:lnTo>
                  <a:pt x="323" y="6044"/>
                </a:lnTo>
                <a:lnTo>
                  <a:pt x="332" y="6077"/>
                </a:lnTo>
                <a:lnTo>
                  <a:pt x="344" y="6112"/>
                </a:lnTo>
                <a:lnTo>
                  <a:pt x="359" y="6145"/>
                </a:lnTo>
                <a:lnTo>
                  <a:pt x="377" y="6179"/>
                </a:lnTo>
                <a:lnTo>
                  <a:pt x="396" y="6212"/>
                </a:lnTo>
                <a:lnTo>
                  <a:pt x="418" y="6247"/>
                </a:lnTo>
                <a:lnTo>
                  <a:pt x="442" y="6282"/>
                </a:lnTo>
                <a:lnTo>
                  <a:pt x="469" y="6316"/>
                </a:lnTo>
                <a:lnTo>
                  <a:pt x="498" y="6351"/>
                </a:lnTo>
                <a:lnTo>
                  <a:pt x="530" y="6386"/>
                </a:lnTo>
                <a:lnTo>
                  <a:pt x="563" y="6420"/>
                </a:lnTo>
                <a:lnTo>
                  <a:pt x="563" y="6420"/>
                </a:lnTo>
                <a:lnTo>
                  <a:pt x="598" y="6454"/>
                </a:lnTo>
                <a:lnTo>
                  <a:pt x="632" y="6485"/>
                </a:lnTo>
                <a:lnTo>
                  <a:pt x="667" y="6515"/>
                </a:lnTo>
                <a:lnTo>
                  <a:pt x="702" y="6541"/>
                </a:lnTo>
                <a:lnTo>
                  <a:pt x="735" y="6566"/>
                </a:lnTo>
                <a:lnTo>
                  <a:pt x="770" y="6587"/>
                </a:lnTo>
                <a:lnTo>
                  <a:pt x="805" y="6607"/>
                </a:lnTo>
                <a:lnTo>
                  <a:pt x="838" y="6624"/>
                </a:lnTo>
                <a:lnTo>
                  <a:pt x="872" y="6638"/>
                </a:lnTo>
                <a:lnTo>
                  <a:pt x="906" y="6651"/>
                </a:lnTo>
                <a:lnTo>
                  <a:pt x="939" y="6661"/>
                </a:lnTo>
                <a:lnTo>
                  <a:pt x="973" y="6669"/>
                </a:lnTo>
                <a:lnTo>
                  <a:pt x="1005" y="6674"/>
                </a:lnTo>
                <a:lnTo>
                  <a:pt x="1038" y="6676"/>
                </a:lnTo>
                <a:lnTo>
                  <a:pt x="1071" y="6677"/>
                </a:lnTo>
                <a:lnTo>
                  <a:pt x="1104" y="6675"/>
                </a:lnTo>
                <a:lnTo>
                  <a:pt x="1104" y="6675"/>
                </a:lnTo>
                <a:lnTo>
                  <a:pt x="1131" y="6672"/>
                </a:lnTo>
                <a:lnTo>
                  <a:pt x="1158" y="6666"/>
                </a:lnTo>
                <a:lnTo>
                  <a:pt x="1184" y="6661"/>
                </a:lnTo>
                <a:lnTo>
                  <a:pt x="1209" y="6653"/>
                </a:lnTo>
                <a:lnTo>
                  <a:pt x="1233" y="6645"/>
                </a:lnTo>
                <a:lnTo>
                  <a:pt x="1257" y="6634"/>
                </a:lnTo>
                <a:lnTo>
                  <a:pt x="1279" y="6620"/>
                </a:lnTo>
                <a:lnTo>
                  <a:pt x="1301" y="6605"/>
                </a:lnTo>
                <a:lnTo>
                  <a:pt x="1324" y="6586"/>
                </a:lnTo>
                <a:lnTo>
                  <a:pt x="1344" y="6566"/>
                </a:lnTo>
                <a:lnTo>
                  <a:pt x="1365" y="6541"/>
                </a:lnTo>
                <a:lnTo>
                  <a:pt x="1386" y="6514"/>
                </a:lnTo>
                <a:lnTo>
                  <a:pt x="1406" y="6483"/>
                </a:lnTo>
                <a:lnTo>
                  <a:pt x="1426" y="6449"/>
                </a:lnTo>
                <a:lnTo>
                  <a:pt x="1445" y="6411"/>
                </a:lnTo>
                <a:lnTo>
                  <a:pt x="1465" y="6368"/>
                </a:lnTo>
                <a:lnTo>
                  <a:pt x="1465" y="6368"/>
                </a:lnTo>
                <a:lnTo>
                  <a:pt x="1484" y="6322"/>
                </a:lnTo>
                <a:lnTo>
                  <a:pt x="1504" y="6274"/>
                </a:lnTo>
                <a:lnTo>
                  <a:pt x="1538" y="6178"/>
                </a:lnTo>
                <a:lnTo>
                  <a:pt x="1538" y="6178"/>
                </a:lnTo>
                <a:lnTo>
                  <a:pt x="1569" y="6095"/>
                </a:lnTo>
                <a:lnTo>
                  <a:pt x="1585" y="6053"/>
                </a:lnTo>
                <a:lnTo>
                  <a:pt x="1602" y="6011"/>
                </a:lnTo>
                <a:lnTo>
                  <a:pt x="1622" y="5969"/>
                </a:lnTo>
                <a:lnTo>
                  <a:pt x="1642" y="5926"/>
                </a:lnTo>
                <a:lnTo>
                  <a:pt x="1665" y="5886"/>
                </a:lnTo>
                <a:lnTo>
                  <a:pt x="1677" y="5866"/>
                </a:lnTo>
                <a:lnTo>
                  <a:pt x="1690" y="5846"/>
                </a:lnTo>
                <a:lnTo>
                  <a:pt x="1703" y="5828"/>
                </a:lnTo>
                <a:lnTo>
                  <a:pt x="1717" y="5809"/>
                </a:lnTo>
                <a:lnTo>
                  <a:pt x="1731" y="5791"/>
                </a:lnTo>
                <a:lnTo>
                  <a:pt x="1746" y="5774"/>
                </a:lnTo>
                <a:lnTo>
                  <a:pt x="1763" y="5756"/>
                </a:lnTo>
                <a:lnTo>
                  <a:pt x="1780" y="5740"/>
                </a:lnTo>
                <a:lnTo>
                  <a:pt x="1797" y="5724"/>
                </a:lnTo>
                <a:lnTo>
                  <a:pt x="1816" y="5710"/>
                </a:lnTo>
                <a:lnTo>
                  <a:pt x="1835" y="5695"/>
                </a:lnTo>
                <a:lnTo>
                  <a:pt x="1856" y="5682"/>
                </a:lnTo>
                <a:lnTo>
                  <a:pt x="1876" y="5670"/>
                </a:lnTo>
                <a:lnTo>
                  <a:pt x="1899" y="5658"/>
                </a:lnTo>
                <a:lnTo>
                  <a:pt x="1922" y="5647"/>
                </a:lnTo>
                <a:lnTo>
                  <a:pt x="1946" y="5637"/>
                </a:lnTo>
                <a:lnTo>
                  <a:pt x="1972" y="5628"/>
                </a:lnTo>
                <a:lnTo>
                  <a:pt x="1998" y="5621"/>
                </a:lnTo>
                <a:lnTo>
                  <a:pt x="1998" y="5621"/>
                </a:lnTo>
                <a:lnTo>
                  <a:pt x="2028" y="5614"/>
                </a:lnTo>
                <a:lnTo>
                  <a:pt x="2058" y="5610"/>
                </a:lnTo>
                <a:lnTo>
                  <a:pt x="2089" y="5607"/>
                </a:lnTo>
                <a:lnTo>
                  <a:pt x="2118" y="5606"/>
                </a:lnTo>
                <a:lnTo>
                  <a:pt x="2147" y="5607"/>
                </a:lnTo>
                <a:lnTo>
                  <a:pt x="2175" y="5609"/>
                </a:lnTo>
                <a:lnTo>
                  <a:pt x="2204" y="5612"/>
                </a:lnTo>
                <a:lnTo>
                  <a:pt x="2232" y="5618"/>
                </a:lnTo>
                <a:lnTo>
                  <a:pt x="2259" y="5624"/>
                </a:lnTo>
                <a:lnTo>
                  <a:pt x="2286" y="5632"/>
                </a:lnTo>
                <a:lnTo>
                  <a:pt x="2312" y="5640"/>
                </a:lnTo>
                <a:lnTo>
                  <a:pt x="2338" y="5651"/>
                </a:lnTo>
                <a:lnTo>
                  <a:pt x="2363" y="5662"/>
                </a:lnTo>
                <a:lnTo>
                  <a:pt x="2388" y="5673"/>
                </a:lnTo>
                <a:lnTo>
                  <a:pt x="2412" y="5686"/>
                </a:lnTo>
                <a:lnTo>
                  <a:pt x="2435" y="5699"/>
                </a:lnTo>
                <a:lnTo>
                  <a:pt x="2458" y="5712"/>
                </a:lnTo>
                <a:lnTo>
                  <a:pt x="2480" y="5726"/>
                </a:lnTo>
                <a:lnTo>
                  <a:pt x="2521" y="5755"/>
                </a:lnTo>
                <a:lnTo>
                  <a:pt x="2559" y="5783"/>
                </a:lnTo>
                <a:lnTo>
                  <a:pt x="2595" y="5813"/>
                </a:lnTo>
                <a:lnTo>
                  <a:pt x="2626" y="5840"/>
                </a:lnTo>
                <a:lnTo>
                  <a:pt x="2653" y="5866"/>
                </a:lnTo>
                <a:lnTo>
                  <a:pt x="2697" y="5908"/>
                </a:lnTo>
                <a:lnTo>
                  <a:pt x="2697" y="5908"/>
                </a:lnTo>
                <a:lnTo>
                  <a:pt x="2743" y="5956"/>
                </a:lnTo>
                <a:lnTo>
                  <a:pt x="2803" y="6021"/>
                </a:lnTo>
                <a:lnTo>
                  <a:pt x="2873" y="6099"/>
                </a:lnTo>
                <a:lnTo>
                  <a:pt x="2953" y="6191"/>
                </a:lnTo>
                <a:lnTo>
                  <a:pt x="3040" y="6294"/>
                </a:lnTo>
                <a:lnTo>
                  <a:pt x="3133" y="6406"/>
                </a:lnTo>
                <a:lnTo>
                  <a:pt x="3229" y="6526"/>
                </a:lnTo>
                <a:lnTo>
                  <a:pt x="3277" y="6588"/>
                </a:lnTo>
                <a:lnTo>
                  <a:pt x="3326" y="6652"/>
                </a:lnTo>
                <a:lnTo>
                  <a:pt x="3326" y="6652"/>
                </a:lnTo>
                <a:lnTo>
                  <a:pt x="3340" y="6670"/>
                </a:lnTo>
                <a:lnTo>
                  <a:pt x="3356" y="6685"/>
                </a:lnTo>
                <a:lnTo>
                  <a:pt x="3374" y="6698"/>
                </a:lnTo>
                <a:lnTo>
                  <a:pt x="3391" y="6709"/>
                </a:lnTo>
                <a:lnTo>
                  <a:pt x="3411" y="6717"/>
                </a:lnTo>
                <a:lnTo>
                  <a:pt x="3430" y="6724"/>
                </a:lnTo>
                <a:lnTo>
                  <a:pt x="3451" y="6728"/>
                </a:lnTo>
                <a:lnTo>
                  <a:pt x="3471" y="6731"/>
                </a:lnTo>
                <a:lnTo>
                  <a:pt x="3492" y="6731"/>
                </a:lnTo>
                <a:lnTo>
                  <a:pt x="3512" y="6729"/>
                </a:lnTo>
                <a:lnTo>
                  <a:pt x="3532" y="6726"/>
                </a:lnTo>
                <a:lnTo>
                  <a:pt x="3553" y="6720"/>
                </a:lnTo>
                <a:lnTo>
                  <a:pt x="3572" y="6712"/>
                </a:lnTo>
                <a:lnTo>
                  <a:pt x="3590" y="6701"/>
                </a:lnTo>
                <a:lnTo>
                  <a:pt x="3608" y="6688"/>
                </a:lnTo>
                <a:lnTo>
                  <a:pt x="3625" y="6674"/>
                </a:lnTo>
                <a:lnTo>
                  <a:pt x="5617" y="4683"/>
                </a:lnTo>
                <a:lnTo>
                  <a:pt x="5617" y="4683"/>
                </a:lnTo>
                <a:lnTo>
                  <a:pt x="5648" y="4650"/>
                </a:lnTo>
                <a:lnTo>
                  <a:pt x="5678" y="4617"/>
                </a:lnTo>
                <a:lnTo>
                  <a:pt x="5708" y="4584"/>
                </a:lnTo>
                <a:lnTo>
                  <a:pt x="5736" y="4550"/>
                </a:lnTo>
                <a:lnTo>
                  <a:pt x="5763" y="4516"/>
                </a:lnTo>
                <a:lnTo>
                  <a:pt x="5790" y="4480"/>
                </a:lnTo>
                <a:lnTo>
                  <a:pt x="5815" y="4445"/>
                </a:lnTo>
                <a:lnTo>
                  <a:pt x="5840" y="4408"/>
                </a:lnTo>
                <a:lnTo>
                  <a:pt x="5863" y="4373"/>
                </a:lnTo>
                <a:lnTo>
                  <a:pt x="5885" y="4336"/>
                </a:lnTo>
                <a:lnTo>
                  <a:pt x="5907" y="4298"/>
                </a:lnTo>
                <a:lnTo>
                  <a:pt x="5928" y="4260"/>
                </a:lnTo>
                <a:lnTo>
                  <a:pt x="5947" y="4222"/>
                </a:lnTo>
                <a:lnTo>
                  <a:pt x="5966" y="4184"/>
                </a:lnTo>
                <a:lnTo>
                  <a:pt x="5983" y="4145"/>
                </a:lnTo>
                <a:lnTo>
                  <a:pt x="5999" y="4106"/>
                </a:lnTo>
                <a:lnTo>
                  <a:pt x="6014" y="4066"/>
                </a:lnTo>
                <a:lnTo>
                  <a:pt x="6028" y="4027"/>
                </a:lnTo>
                <a:lnTo>
                  <a:pt x="6042" y="3987"/>
                </a:lnTo>
                <a:lnTo>
                  <a:pt x="6054" y="3946"/>
                </a:lnTo>
                <a:lnTo>
                  <a:pt x="6066" y="3906"/>
                </a:lnTo>
                <a:lnTo>
                  <a:pt x="6077" y="3864"/>
                </a:lnTo>
                <a:lnTo>
                  <a:pt x="6086" y="3824"/>
                </a:lnTo>
                <a:lnTo>
                  <a:pt x="6094" y="3783"/>
                </a:lnTo>
                <a:lnTo>
                  <a:pt x="6102" y="3742"/>
                </a:lnTo>
                <a:lnTo>
                  <a:pt x="6109" y="3700"/>
                </a:lnTo>
                <a:lnTo>
                  <a:pt x="6114" y="3659"/>
                </a:lnTo>
                <a:lnTo>
                  <a:pt x="6118" y="3617"/>
                </a:lnTo>
                <a:lnTo>
                  <a:pt x="6123" y="3575"/>
                </a:lnTo>
                <a:lnTo>
                  <a:pt x="6125" y="3534"/>
                </a:lnTo>
                <a:lnTo>
                  <a:pt x="6126" y="3492"/>
                </a:lnTo>
                <a:lnTo>
                  <a:pt x="6127" y="3449"/>
                </a:lnTo>
                <a:lnTo>
                  <a:pt x="6126" y="3408"/>
                </a:lnTo>
                <a:lnTo>
                  <a:pt x="6125" y="3366"/>
                </a:lnTo>
                <a:lnTo>
                  <a:pt x="6123" y="3325"/>
                </a:lnTo>
                <a:lnTo>
                  <a:pt x="6118" y="3283"/>
                </a:lnTo>
                <a:lnTo>
                  <a:pt x="6114" y="3241"/>
                </a:lnTo>
                <a:lnTo>
                  <a:pt x="6109" y="3200"/>
                </a:lnTo>
                <a:lnTo>
                  <a:pt x="6102" y="3158"/>
                </a:lnTo>
                <a:lnTo>
                  <a:pt x="6094" y="3117"/>
                </a:lnTo>
                <a:lnTo>
                  <a:pt x="6086" y="3076"/>
                </a:lnTo>
                <a:lnTo>
                  <a:pt x="6077" y="3036"/>
                </a:lnTo>
                <a:lnTo>
                  <a:pt x="6066" y="2994"/>
                </a:lnTo>
                <a:lnTo>
                  <a:pt x="6054" y="2954"/>
                </a:lnTo>
                <a:lnTo>
                  <a:pt x="6042" y="2913"/>
                </a:lnTo>
                <a:lnTo>
                  <a:pt x="6028" y="2873"/>
                </a:lnTo>
                <a:lnTo>
                  <a:pt x="6014" y="2834"/>
                </a:lnTo>
                <a:lnTo>
                  <a:pt x="5999" y="2794"/>
                </a:lnTo>
                <a:lnTo>
                  <a:pt x="5983" y="2755"/>
                </a:lnTo>
                <a:lnTo>
                  <a:pt x="5966" y="2716"/>
                </a:lnTo>
                <a:lnTo>
                  <a:pt x="5947" y="2678"/>
                </a:lnTo>
                <a:lnTo>
                  <a:pt x="5928" y="2640"/>
                </a:lnTo>
                <a:lnTo>
                  <a:pt x="5907" y="2602"/>
                </a:lnTo>
                <a:lnTo>
                  <a:pt x="5885" y="2564"/>
                </a:lnTo>
                <a:lnTo>
                  <a:pt x="5863" y="2527"/>
                </a:lnTo>
                <a:lnTo>
                  <a:pt x="5840" y="2492"/>
                </a:lnTo>
                <a:lnTo>
                  <a:pt x="5815" y="2455"/>
                </a:lnTo>
                <a:lnTo>
                  <a:pt x="5790" y="2420"/>
                </a:lnTo>
                <a:lnTo>
                  <a:pt x="5763" y="2384"/>
                </a:lnTo>
                <a:lnTo>
                  <a:pt x="5736" y="2350"/>
                </a:lnTo>
                <a:lnTo>
                  <a:pt x="5708" y="2316"/>
                </a:lnTo>
                <a:lnTo>
                  <a:pt x="5678" y="2283"/>
                </a:lnTo>
                <a:lnTo>
                  <a:pt x="5648" y="2250"/>
                </a:lnTo>
                <a:lnTo>
                  <a:pt x="5617" y="2217"/>
                </a:lnTo>
                <a:lnTo>
                  <a:pt x="3456" y="58"/>
                </a:lnTo>
                <a:lnTo>
                  <a:pt x="3456" y="58"/>
                </a:lnTo>
                <a:lnTo>
                  <a:pt x="3443" y="45"/>
                </a:lnTo>
                <a:lnTo>
                  <a:pt x="3429" y="34"/>
                </a:lnTo>
                <a:lnTo>
                  <a:pt x="3414" y="26"/>
                </a:lnTo>
                <a:lnTo>
                  <a:pt x="3398" y="18"/>
                </a:lnTo>
                <a:lnTo>
                  <a:pt x="3381" y="11"/>
                </a:lnTo>
                <a:lnTo>
                  <a:pt x="3365" y="6"/>
                </a:lnTo>
                <a:lnTo>
                  <a:pt x="3348" y="3"/>
                </a:lnTo>
                <a:lnTo>
                  <a:pt x="3330" y="1"/>
                </a:lnTo>
                <a:lnTo>
                  <a:pt x="3314" y="0"/>
                </a:lnTo>
                <a:lnTo>
                  <a:pt x="3297" y="1"/>
                </a:lnTo>
                <a:lnTo>
                  <a:pt x="3280" y="4"/>
                </a:lnTo>
                <a:lnTo>
                  <a:pt x="3262" y="7"/>
                </a:lnTo>
                <a:lnTo>
                  <a:pt x="3246" y="13"/>
                </a:lnTo>
                <a:lnTo>
                  <a:pt x="3230" y="20"/>
                </a:lnTo>
                <a:lnTo>
                  <a:pt x="3213" y="29"/>
                </a:lnTo>
                <a:lnTo>
                  <a:pt x="3198" y="39"/>
                </a:lnTo>
                <a:lnTo>
                  <a:pt x="3198" y="39"/>
                </a:lnTo>
                <a:lnTo>
                  <a:pt x="3131" y="88"/>
                </a:lnTo>
                <a:lnTo>
                  <a:pt x="3064" y="139"/>
                </a:lnTo>
                <a:lnTo>
                  <a:pt x="2999" y="189"/>
                </a:lnTo>
                <a:lnTo>
                  <a:pt x="2936" y="239"/>
                </a:lnTo>
                <a:lnTo>
                  <a:pt x="2874" y="289"/>
                </a:lnTo>
                <a:lnTo>
                  <a:pt x="2815" y="337"/>
                </a:lnTo>
                <a:lnTo>
                  <a:pt x="2704" y="430"/>
                </a:lnTo>
                <a:lnTo>
                  <a:pt x="2606" y="515"/>
                </a:lnTo>
                <a:lnTo>
                  <a:pt x="2521" y="590"/>
                </a:lnTo>
                <a:lnTo>
                  <a:pt x="2453" y="653"/>
                </a:lnTo>
                <a:lnTo>
                  <a:pt x="2404" y="699"/>
                </a:lnTo>
                <a:lnTo>
                  <a:pt x="2404" y="699"/>
                </a:lnTo>
                <a:lnTo>
                  <a:pt x="2374" y="732"/>
                </a:lnTo>
                <a:lnTo>
                  <a:pt x="2347" y="761"/>
                </a:lnTo>
                <a:lnTo>
                  <a:pt x="2323" y="788"/>
                </a:lnTo>
                <a:lnTo>
                  <a:pt x="2302" y="814"/>
                </a:lnTo>
                <a:lnTo>
                  <a:pt x="2284" y="838"/>
                </a:lnTo>
                <a:lnTo>
                  <a:pt x="2270" y="860"/>
                </a:lnTo>
                <a:lnTo>
                  <a:pt x="2258" y="880"/>
                </a:lnTo>
                <a:lnTo>
                  <a:pt x="2247" y="899"/>
                </a:lnTo>
                <a:lnTo>
                  <a:pt x="2239" y="916"/>
                </a:lnTo>
                <a:lnTo>
                  <a:pt x="2234" y="931"/>
                </a:lnTo>
                <a:lnTo>
                  <a:pt x="2230" y="945"/>
                </a:lnTo>
                <a:lnTo>
                  <a:pt x="2227" y="957"/>
                </a:lnTo>
                <a:lnTo>
                  <a:pt x="2226" y="968"/>
                </a:lnTo>
                <a:lnTo>
                  <a:pt x="2226" y="978"/>
                </a:lnTo>
                <a:lnTo>
                  <a:pt x="2226" y="987"/>
                </a:lnTo>
                <a:lnTo>
                  <a:pt x="2228" y="993"/>
                </a:lnTo>
                <a:lnTo>
                  <a:pt x="2228" y="993"/>
                </a:lnTo>
                <a:lnTo>
                  <a:pt x="2232" y="1005"/>
                </a:lnTo>
                <a:lnTo>
                  <a:pt x="2238" y="1017"/>
                </a:lnTo>
                <a:lnTo>
                  <a:pt x="2247" y="1028"/>
                </a:lnTo>
                <a:lnTo>
                  <a:pt x="2257" y="1039"/>
                </a:lnTo>
                <a:lnTo>
                  <a:pt x="2270" y="1048"/>
                </a:lnTo>
                <a:lnTo>
                  <a:pt x="2284" y="1059"/>
                </a:lnTo>
                <a:lnTo>
                  <a:pt x="2300" y="1069"/>
                </a:lnTo>
                <a:lnTo>
                  <a:pt x="2317" y="1079"/>
                </a:lnTo>
                <a:lnTo>
                  <a:pt x="2337" y="1088"/>
                </a:lnTo>
                <a:lnTo>
                  <a:pt x="2359" y="1098"/>
                </a:lnTo>
                <a:lnTo>
                  <a:pt x="2405" y="1118"/>
                </a:lnTo>
                <a:lnTo>
                  <a:pt x="2458" y="1138"/>
                </a:lnTo>
                <a:lnTo>
                  <a:pt x="2517" y="1160"/>
                </a:lnTo>
                <a:lnTo>
                  <a:pt x="2517" y="1160"/>
                </a:lnTo>
                <a:lnTo>
                  <a:pt x="2571" y="1179"/>
                </a:lnTo>
                <a:lnTo>
                  <a:pt x="2625" y="1199"/>
                </a:lnTo>
                <a:lnTo>
                  <a:pt x="2680" y="1221"/>
                </a:lnTo>
                <a:lnTo>
                  <a:pt x="2736" y="1244"/>
                </a:lnTo>
                <a:lnTo>
                  <a:pt x="2736" y="1244"/>
                </a:lnTo>
                <a:lnTo>
                  <a:pt x="2768" y="1259"/>
                </a:lnTo>
                <a:lnTo>
                  <a:pt x="2798" y="1274"/>
                </a:lnTo>
                <a:lnTo>
                  <a:pt x="2829" y="1289"/>
                </a:lnTo>
                <a:lnTo>
                  <a:pt x="2858" y="1305"/>
                </a:lnTo>
                <a:lnTo>
                  <a:pt x="2886" y="1321"/>
                </a:lnTo>
                <a:lnTo>
                  <a:pt x="2913" y="1338"/>
                </a:lnTo>
                <a:lnTo>
                  <a:pt x="2939" y="1355"/>
                </a:lnTo>
                <a:lnTo>
                  <a:pt x="2964" y="1372"/>
                </a:lnTo>
                <a:lnTo>
                  <a:pt x="2989" y="1391"/>
                </a:lnTo>
                <a:lnTo>
                  <a:pt x="3012" y="1409"/>
                </a:lnTo>
                <a:lnTo>
                  <a:pt x="3035" y="1429"/>
                </a:lnTo>
                <a:lnTo>
                  <a:pt x="3055" y="1448"/>
                </a:lnTo>
                <a:lnTo>
                  <a:pt x="3076" y="1468"/>
                </a:lnTo>
                <a:lnTo>
                  <a:pt x="3095" y="1488"/>
                </a:lnTo>
                <a:lnTo>
                  <a:pt x="3114" y="1510"/>
                </a:lnTo>
                <a:lnTo>
                  <a:pt x="3132" y="1532"/>
                </a:lnTo>
                <a:lnTo>
                  <a:pt x="3148" y="1553"/>
                </a:lnTo>
                <a:lnTo>
                  <a:pt x="3165" y="1576"/>
                </a:lnTo>
                <a:lnTo>
                  <a:pt x="3180" y="1599"/>
                </a:lnTo>
                <a:lnTo>
                  <a:pt x="3193" y="1623"/>
                </a:lnTo>
                <a:lnTo>
                  <a:pt x="3207" y="1646"/>
                </a:lnTo>
                <a:lnTo>
                  <a:pt x="3219" y="1671"/>
                </a:lnTo>
                <a:lnTo>
                  <a:pt x="3230" y="1697"/>
                </a:lnTo>
                <a:lnTo>
                  <a:pt x="3240" y="1722"/>
                </a:lnTo>
                <a:lnTo>
                  <a:pt x="3250" y="1749"/>
                </a:lnTo>
                <a:lnTo>
                  <a:pt x="3259" y="1777"/>
                </a:lnTo>
                <a:lnTo>
                  <a:pt x="3267" y="1804"/>
                </a:lnTo>
                <a:lnTo>
                  <a:pt x="3273" y="1832"/>
                </a:lnTo>
                <a:lnTo>
                  <a:pt x="3280" y="1861"/>
                </a:lnTo>
                <a:lnTo>
                  <a:pt x="3285" y="1890"/>
                </a:lnTo>
                <a:lnTo>
                  <a:pt x="3289" y="1921"/>
                </a:lnTo>
                <a:lnTo>
                  <a:pt x="3293" y="1951"/>
                </a:lnTo>
                <a:lnTo>
                  <a:pt x="3293" y="1951"/>
                </a:lnTo>
                <a:lnTo>
                  <a:pt x="3295" y="1979"/>
                </a:lnTo>
                <a:lnTo>
                  <a:pt x="3297" y="2008"/>
                </a:lnTo>
                <a:lnTo>
                  <a:pt x="3297" y="2037"/>
                </a:lnTo>
                <a:lnTo>
                  <a:pt x="3297" y="2065"/>
                </a:lnTo>
                <a:lnTo>
                  <a:pt x="3296" y="2093"/>
                </a:lnTo>
                <a:lnTo>
                  <a:pt x="3294" y="2121"/>
                </a:lnTo>
                <a:lnTo>
                  <a:pt x="3290" y="2149"/>
                </a:lnTo>
                <a:lnTo>
                  <a:pt x="3286" y="2178"/>
                </a:lnTo>
                <a:lnTo>
                  <a:pt x="3282" y="2206"/>
                </a:lnTo>
                <a:lnTo>
                  <a:pt x="3275" y="2234"/>
                </a:lnTo>
                <a:lnTo>
                  <a:pt x="3269" y="2262"/>
                </a:lnTo>
                <a:lnTo>
                  <a:pt x="3261" y="2290"/>
                </a:lnTo>
                <a:lnTo>
                  <a:pt x="3252" y="2318"/>
                </a:lnTo>
                <a:lnTo>
                  <a:pt x="3243" y="2345"/>
                </a:lnTo>
                <a:lnTo>
                  <a:pt x="3233" y="2374"/>
                </a:lnTo>
                <a:lnTo>
                  <a:pt x="3221" y="2402"/>
                </a:lnTo>
                <a:lnTo>
                  <a:pt x="3209" y="2429"/>
                </a:lnTo>
                <a:lnTo>
                  <a:pt x="3196" y="2456"/>
                </a:lnTo>
                <a:lnTo>
                  <a:pt x="3182" y="2484"/>
                </a:lnTo>
                <a:lnTo>
                  <a:pt x="3167" y="2511"/>
                </a:lnTo>
                <a:lnTo>
                  <a:pt x="3151" y="2538"/>
                </a:lnTo>
                <a:lnTo>
                  <a:pt x="3134" y="2565"/>
                </a:lnTo>
                <a:lnTo>
                  <a:pt x="3116" y="2592"/>
                </a:lnTo>
                <a:lnTo>
                  <a:pt x="3097" y="2619"/>
                </a:lnTo>
                <a:lnTo>
                  <a:pt x="3078" y="2647"/>
                </a:lnTo>
                <a:lnTo>
                  <a:pt x="3057" y="2674"/>
                </a:lnTo>
                <a:lnTo>
                  <a:pt x="3037" y="2701"/>
                </a:lnTo>
                <a:lnTo>
                  <a:pt x="3014" y="2727"/>
                </a:lnTo>
                <a:lnTo>
                  <a:pt x="2991" y="2754"/>
                </a:lnTo>
                <a:lnTo>
                  <a:pt x="2967" y="2781"/>
                </a:lnTo>
                <a:lnTo>
                  <a:pt x="2943" y="2807"/>
                </a:lnTo>
                <a:lnTo>
                  <a:pt x="2917" y="2833"/>
                </a:lnTo>
                <a:lnTo>
                  <a:pt x="2917" y="2833"/>
                </a:lnTo>
                <a:lnTo>
                  <a:pt x="2891" y="2859"/>
                </a:lnTo>
                <a:lnTo>
                  <a:pt x="2863" y="2884"/>
                </a:lnTo>
                <a:lnTo>
                  <a:pt x="2837" y="2908"/>
                </a:lnTo>
                <a:lnTo>
                  <a:pt x="2810" y="2932"/>
                </a:lnTo>
                <a:lnTo>
                  <a:pt x="2784" y="2953"/>
                </a:lnTo>
                <a:lnTo>
                  <a:pt x="2757" y="2975"/>
                </a:lnTo>
                <a:lnTo>
                  <a:pt x="2730" y="2995"/>
                </a:lnTo>
                <a:lnTo>
                  <a:pt x="2703" y="3015"/>
                </a:lnTo>
                <a:lnTo>
                  <a:pt x="2676" y="3033"/>
                </a:lnTo>
                <a:lnTo>
                  <a:pt x="2649" y="3051"/>
                </a:lnTo>
                <a:lnTo>
                  <a:pt x="2622" y="3068"/>
                </a:lnTo>
                <a:lnTo>
                  <a:pt x="2595" y="3083"/>
                </a:lnTo>
                <a:lnTo>
                  <a:pt x="2568" y="3098"/>
                </a:lnTo>
                <a:lnTo>
                  <a:pt x="2539" y="3112"/>
                </a:lnTo>
                <a:lnTo>
                  <a:pt x="2512" y="3125"/>
                </a:lnTo>
                <a:lnTo>
                  <a:pt x="2484" y="3138"/>
                </a:lnTo>
                <a:lnTo>
                  <a:pt x="2457" y="3149"/>
                </a:lnTo>
                <a:lnTo>
                  <a:pt x="2429" y="3160"/>
                </a:lnTo>
                <a:lnTo>
                  <a:pt x="2402" y="3170"/>
                </a:lnTo>
                <a:lnTo>
                  <a:pt x="2374" y="3177"/>
                </a:lnTo>
                <a:lnTo>
                  <a:pt x="2346" y="3186"/>
                </a:lnTo>
                <a:lnTo>
                  <a:pt x="2317" y="3193"/>
                </a:lnTo>
                <a:lnTo>
                  <a:pt x="2289" y="3198"/>
                </a:lnTo>
                <a:lnTo>
                  <a:pt x="2261" y="3203"/>
                </a:lnTo>
                <a:lnTo>
                  <a:pt x="2233" y="3207"/>
                </a:lnTo>
                <a:lnTo>
                  <a:pt x="2205" y="3210"/>
                </a:lnTo>
                <a:lnTo>
                  <a:pt x="2176" y="3212"/>
                </a:lnTo>
                <a:lnTo>
                  <a:pt x="2148" y="3213"/>
                </a:lnTo>
                <a:lnTo>
                  <a:pt x="2120" y="3214"/>
                </a:lnTo>
                <a:lnTo>
                  <a:pt x="2091" y="3213"/>
                </a:lnTo>
                <a:lnTo>
                  <a:pt x="2063" y="3212"/>
                </a:lnTo>
                <a:lnTo>
                  <a:pt x="2035" y="3210"/>
                </a:lnTo>
                <a:lnTo>
                  <a:pt x="2035" y="3210"/>
                </a:lnTo>
                <a:lnTo>
                  <a:pt x="2003" y="3206"/>
                </a:lnTo>
                <a:lnTo>
                  <a:pt x="1974" y="3201"/>
                </a:lnTo>
                <a:lnTo>
                  <a:pt x="1945" y="3196"/>
                </a:lnTo>
                <a:lnTo>
                  <a:pt x="1915" y="3190"/>
                </a:lnTo>
                <a:lnTo>
                  <a:pt x="1887" y="3183"/>
                </a:lnTo>
                <a:lnTo>
                  <a:pt x="1860" y="3175"/>
                </a:lnTo>
                <a:lnTo>
                  <a:pt x="1833" y="3167"/>
                </a:lnTo>
                <a:lnTo>
                  <a:pt x="1806" y="3157"/>
                </a:lnTo>
                <a:lnTo>
                  <a:pt x="1780" y="3147"/>
                </a:lnTo>
                <a:lnTo>
                  <a:pt x="1755" y="3135"/>
                </a:lnTo>
                <a:lnTo>
                  <a:pt x="1730" y="3123"/>
                </a:lnTo>
                <a:lnTo>
                  <a:pt x="1706" y="3110"/>
                </a:lnTo>
                <a:lnTo>
                  <a:pt x="1682" y="3096"/>
                </a:lnTo>
                <a:lnTo>
                  <a:pt x="1659" y="3081"/>
                </a:lnTo>
                <a:lnTo>
                  <a:pt x="1637" y="3066"/>
                </a:lnTo>
                <a:lnTo>
                  <a:pt x="1614" y="3049"/>
                </a:lnTo>
                <a:lnTo>
                  <a:pt x="1592" y="3031"/>
                </a:lnTo>
                <a:lnTo>
                  <a:pt x="1572" y="3013"/>
                </a:lnTo>
                <a:lnTo>
                  <a:pt x="1551" y="2993"/>
                </a:lnTo>
                <a:lnTo>
                  <a:pt x="1531" y="2973"/>
                </a:lnTo>
                <a:lnTo>
                  <a:pt x="1511" y="2951"/>
                </a:lnTo>
                <a:lnTo>
                  <a:pt x="1493" y="2928"/>
                </a:lnTo>
                <a:lnTo>
                  <a:pt x="1474" y="2906"/>
                </a:lnTo>
                <a:lnTo>
                  <a:pt x="1456" y="2882"/>
                </a:lnTo>
                <a:lnTo>
                  <a:pt x="1439" y="2856"/>
                </a:lnTo>
                <a:lnTo>
                  <a:pt x="1421" y="2830"/>
                </a:lnTo>
                <a:lnTo>
                  <a:pt x="1404" y="2803"/>
                </a:lnTo>
                <a:lnTo>
                  <a:pt x="1388" y="2774"/>
                </a:lnTo>
                <a:lnTo>
                  <a:pt x="1373" y="2745"/>
                </a:lnTo>
                <a:lnTo>
                  <a:pt x="1357" y="2716"/>
                </a:lnTo>
                <a:lnTo>
                  <a:pt x="1342" y="2684"/>
                </a:lnTo>
                <a:lnTo>
                  <a:pt x="1327" y="2653"/>
                </a:lnTo>
                <a:lnTo>
                  <a:pt x="1327" y="2653"/>
                </a:lnTo>
                <a:lnTo>
                  <a:pt x="1304" y="2597"/>
                </a:lnTo>
                <a:lnTo>
                  <a:pt x="1283" y="2543"/>
                </a:lnTo>
                <a:lnTo>
                  <a:pt x="1263" y="2488"/>
                </a:lnTo>
                <a:lnTo>
                  <a:pt x="1244" y="2435"/>
                </a:lnTo>
                <a:lnTo>
                  <a:pt x="1244" y="2435"/>
                </a:lnTo>
                <a:lnTo>
                  <a:pt x="1222" y="2377"/>
                </a:lnTo>
                <a:lnTo>
                  <a:pt x="1201" y="2323"/>
                </a:lnTo>
                <a:lnTo>
                  <a:pt x="1182" y="2275"/>
                </a:lnTo>
                <a:lnTo>
                  <a:pt x="1172" y="2254"/>
                </a:lnTo>
                <a:lnTo>
                  <a:pt x="1162" y="2235"/>
                </a:lnTo>
                <a:lnTo>
                  <a:pt x="1153" y="2216"/>
                </a:lnTo>
                <a:lnTo>
                  <a:pt x="1142" y="2200"/>
                </a:lnTo>
                <a:lnTo>
                  <a:pt x="1132" y="2186"/>
                </a:lnTo>
                <a:lnTo>
                  <a:pt x="1121" y="2174"/>
                </a:lnTo>
                <a:lnTo>
                  <a:pt x="1110" y="2163"/>
                </a:lnTo>
                <a:lnTo>
                  <a:pt x="1099" y="2156"/>
                </a:lnTo>
                <a:lnTo>
                  <a:pt x="1089" y="2149"/>
                </a:lnTo>
                <a:lnTo>
                  <a:pt x="1077" y="2145"/>
                </a:lnTo>
                <a:lnTo>
                  <a:pt x="1077" y="2145"/>
                </a:lnTo>
                <a:lnTo>
                  <a:pt x="1064" y="2143"/>
                </a:lnTo>
                <a:lnTo>
                  <a:pt x="1050" y="2142"/>
                </a:lnTo>
                <a:lnTo>
                  <a:pt x="1033" y="2144"/>
                </a:lnTo>
                <a:lnTo>
                  <a:pt x="1017" y="2146"/>
                </a:lnTo>
                <a:lnTo>
                  <a:pt x="1000" y="2151"/>
                </a:lnTo>
                <a:lnTo>
                  <a:pt x="981" y="2158"/>
                </a:lnTo>
                <a:lnTo>
                  <a:pt x="962" y="2165"/>
                </a:lnTo>
                <a:lnTo>
                  <a:pt x="942" y="2175"/>
                </a:lnTo>
                <a:lnTo>
                  <a:pt x="922" y="2187"/>
                </a:lnTo>
                <a:lnTo>
                  <a:pt x="900" y="2200"/>
                </a:lnTo>
                <a:lnTo>
                  <a:pt x="878" y="2214"/>
                </a:lnTo>
                <a:lnTo>
                  <a:pt x="856" y="2230"/>
                </a:lnTo>
                <a:lnTo>
                  <a:pt x="832" y="2249"/>
                </a:lnTo>
                <a:lnTo>
                  <a:pt x="808" y="2267"/>
                </a:lnTo>
                <a:lnTo>
                  <a:pt x="784" y="2288"/>
                </a:lnTo>
                <a:lnTo>
                  <a:pt x="759" y="2310"/>
                </a:lnTo>
                <a:lnTo>
                  <a:pt x="759" y="2310"/>
                </a:lnTo>
                <a:lnTo>
                  <a:pt x="734" y="2335"/>
                </a:lnTo>
                <a:lnTo>
                  <a:pt x="705" y="2365"/>
                </a:lnTo>
                <a:lnTo>
                  <a:pt x="671" y="2400"/>
                </a:lnTo>
                <a:lnTo>
                  <a:pt x="636" y="2441"/>
                </a:lnTo>
                <a:lnTo>
                  <a:pt x="597" y="2485"/>
                </a:lnTo>
                <a:lnTo>
                  <a:pt x="554" y="2535"/>
                </a:lnTo>
                <a:lnTo>
                  <a:pt x="509" y="2590"/>
                </a:lnTo>
                <a:lnTo>
                  <a:pt x="462" y="2649"/>
                </a:lnTo>
                <a:lnTo>
                  <a:pt x="413" y="2712"/>
                </a:lnTo>
                <a:lnTo>
                  <a:pt x="362" y="2779"/>
                </a:lnTo>
                <a:lnTo>
                  <a:pt x="308" y="2849"/>
                </a:lnTo>
                <a:lnTo>
                  <a:pt x="254" y="2923"/>
                </a:lnTo>
                <a:lnTo>
                  <a:pt x="199" y="3000"/>
                </a:lnTo>
                <a:lnTo>
                  <a:pt x="142" y="3081"/>
                </a:lnTo>
                <a:lnTo>
                  <a:pt x="84" y="3164"/>
                </a:lnTo>
                <a:lnTo>
                  <a:pt x="26" y="3250"/>
                </a:lnTo>
                <a:lnTo>
                  <a:pt x="26" y="3250"/>
                </a:lnTo>
                <a:lnTo>
                  <a:pt x="18" y="3264"/>
                </a:lnTo>
                <a:lnTo>
                  <a:pt x="11" y="3278"/>
                </a:lnTo>
                <a:lnTo>
                  <a:pt x="6" y="3293"/>
                </a:lnTo>
                <a:lnTo>
                  <a:pt x="2" y="3309"/>
                </a:lnTo>
                <a:lnTo>
                  <a:pt x="0" y="3324"/>
                </a:lnTo>
                <a:lnTo>
                  <a:pt x="0" y="3339"/>
                </a:lnTo>
                <a:lnTo>
                  <a:pt x="1" y="3354"/>
                </a:lnTo>
                <a:lnTo>
                  <a:pt x="3" y="3369"/>
                </a:lnTo>
                <a:lnTo>
                  <a:pt x="6" y="3384"/>
                </a:lnTo>
                <a:lnTo>
                  <a:pt x="12" y="3399"/>
                </a:lnTo>
                <a:lnTo>
                  <a:pt x="18" y="3413"/>
                </a:lnTo>
                <a:lnTo>
                  <a:pt x="26" y="3426"/>
                </a:lnTo>
                <a:lnTo>
                  <a:pt x="35" y="3439"/>
                </a:lnTo>
                <a:lnTo>
                  <a:pt x="45" y="3451"/>
                </a:lnTo>
                <a:lnTo>
                  <a:pt x="57" y="3461"/>
                </a:lnTo>
                <a:lnTo>
                  <a:pt x="70" y="3471"/>
                </a:lnTo>
                <a:lnTo>
                  <a:pt x="70" y="3471"/>
                </a:lnTo>
                <a:lnTo>
                  <a:pt x="163" y="3534"/>
                </a:lnTo>
                <a:lnTo>
                  <a:pt x="253" y="3597"/>
                </a:lnTo>
                <a:lnTo>
                  <a:pt x="341" y="3660"/>
                </a:lnTo>
                <a:lnTo>
                  <a:pt x="424" y="3720"/>
                </a:lnTo>
                <a:lnTo>
                  <a:pt x="505" y="3781"/>
                </a:lnTo>
                <a:lnTo>
                  <a:pt x="582" y="3838"/>
                </a:lnTo>
                <a:lnTo>
                  <a:pt x="654" y="3895"/>
                </a:lnTo>
                <a:lnTo>
                  <a:pt x="722" y="3949"/>
                </a:lnTo>
                <a:lnTo>
                  <a:pt x="786" y="4001"/>
                </a:lnTo>
                <a:lnTo>
                  <a:pt x="846" y="4050"/>
                </a:lnTo>
                <a:lnTo>
                  <a:pt x="900" y="4096"/>
                </a:lnTo>
                <a:lnTo>
                  <a:pt x="949" y="4139"/>
                </a:lnTo>
                <a:lnTo>
                  <a:pt x="993" y="4178"/>
                </a:lnTo>
                <a:lnTo>
                  <a:pt x="1032" y="4213"/>
                </a:lnTo>
                <a:lnTo>
                  <a:pt x="1065" y="4244"/>
                </a:lnTo>
                <a:lnTo>
                  <a:pt x="1092" y="4270"/>
                </a:lnTo>
                <a:lnTo>
                  <a:pt x="1092" y="4270"/>
                </a:lnTo>
                <a:lnTo>
                  <a:pt x="1114" y="4292"/>
                </a:lnTo>
                <a:lnTo>
                  <a:pt x="1138" y="4318"/>
                </a:lnTo>
                <a:lnTo>
                  <a:pt x="1164" y="4349"/>
                </a:lnTo>
                <a:lnTo>
                  <a:pt x="1192" y="4382"/>
                </a:lnTo>
                <a:lnTo>
                  <a:pt x="1220" y="4419"/>
                </a:lnTo>
                <a:lnTo>
                  <a:pt x="1247" y="4460"/>
                </a:lnTo>
                <a:lnTo>
                  <a:pt x="1274" y="4503"/>
                </a:lnTo>
                <a:lnTo>
                  <a:pt x="1287" y="4525"/>
                </a:lnTo>
                <a:lnTo>
                  <a:pt x="1299" y="4548"/>
                </a:lnTo>
                <a:lnTo>
                  <a:pt x="1311" y="4572"/>
                </a:lnTo>
                <a:lnTo>
                  <a:pt x="1322" y="4597"/>
                </a:lnTo>
                <a:lnTo>
                  <a:pt x="1332" y="4622"/>
                </a:lnTo>
                <a:lnTo>
                  <a:pt x="1341" y="4648"/>
                </a:lnTo>
                <a:lnTo>
                  <a:pt x="1350" y="4674"/>
                </a:lnTo>
                <a:lnTo>
                  <a:pt x="1357" y="4700"/>
                </a:lnTo>
                <a:lnTo>
                  <a:pt x="1365" y="4727"/>
                </a:lnTo>
                <a:lnTo>
                  <a:pt x="1370" y="4754"/>
                </a:lnTo>
                <a:lnTo>
                  <a:pt x="1374" y="4782"/>
                </a:lnTo>
                <a:lnTo>
                  <a:pt x="1377" y="4810"/>
                </a:lnTo>
                <a:lnTo>
                  <a:pt x="1378" y="4839"/>
                </a:lnTo>
                <a:lnTo>
                  <a:pt x="1378" y="4868"/>
                </a:lnTo>
                <a:lnTo>
                  <a:pt x="1377" y="4897"/>
                </a:lnTo>
                <a:lnTo>
                  <a:pt x="1374" y="4926"/>
                </a:lnTo>
                <a:lnTo>
                  <a:pt x="1368" y="4956"/>
                </a:lnTo>
                <a:lnTo>
                  <a:pt x="1362" y="4986"/>
                </a:lnTo>
                <a:lnTo>
                  <a:pt x="1362" y="4986"/>
                </a:lnTo>
                <a:lnTo>
                  <a:pt x="1354" y="5012"/>
                </a:lnTo>
                <a:lnTo>
                  <a:pt x="1345" y="5037"/>
                </a:lnTo>
                <a:lnTo>
                  <a:pt x="1337" y="5062"/>
                </a:lnTo>
                <a:lnTo>
                  <a:pt x="1326" y="5084"/>
                </a:lnTo>
                <a:lnTo>
                  <a:pt x="1314" y="5106"/>
                </a:lnTo>
                <a:lnTo>
                  <a:pt x="1302" y="5128"/>
                </a:lnTo>
                <a:lnTo>
                  <a:pt x="1288" y="5148"/>
                </a:lnTo>
                <a:lnTo>
                  <a:pt x="1274" y="5167"/>
                </a:lnTo>
                <a:lnTo>
                  <a:pt x="1259" y="5186"/>
                </a:lnTo>
                <a:lnTo>
                  <a:pt x="1244" y="5204"/>
                </a:lnTo>
                <a:lnTo>
                  <a:pt x="1227" y="5220"/>
                </a:lnTo>
                <a:lnTo>
                  <a:pt x="1210" y="5236"/>
                </a:lnTo>
                <a:lnTo>
                  <a:pt x="1193" y="5251"/>
                </a:lnTo>
                <a:lnTo>
                  <a:pt x="1174" y="5267"/>
                </a:lnTo>
                <a:lnTo>
                  <a:pt x="1156" y="5281"/>
                </a:lnTo>
                <a:lnTo>
                  <a:pt x="1136" y="5294"/>
                </a:lnTo>
                <a:lnTo>
                  <a:pt x="1117" y="5307"/>
                </a:lnTo>
                <a:lnTo>
                  <a:pt x="1097" y="5319"/>
                </a:lnTo>
                <a:lnTo>
                  <a:pt x="1056" y="5341"/>
                </a:lnTo>
                <a:lnTo>
                  <a:pt x="1015" y="5362"/>
                </a:lnTo>
                <a:lnTo>
                  <a:pt x="973" y="5381"/>
                </a:lnTo>
                <a:lnTo>
                  <a:pt x="930" y="5399"/>
                </a:lnTo>
                <a:lnTo>
                  <a:pt x="888" y="5415"/>
                </a:lnTo>
                <a:lnTo>
                  <a:pt x="806" y="5445"/>
                </a:lnTo>
                <a:lnTo>
                  <a:pt x="806" y="5445"/>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35" name="矩形 34"/>
          <p:cNvSpPr/>
          <p:nvPr/>
        </p:nvSpPr>
        <p:spPr>
          <a:xfrm>
            <a:off x="7444740" y="1542415"/>
            <a:ext cx="4286250" cy="4754245"/>
          </a:xfrm>
          <a:prstGeom prst="rect">
            <a:avLst/>
          </a:prstGeom>
        </p:spPr>
        <p:txBody>
          <a:bodyPr wrap="square">
            <a:spAutoFit/>
          </a:bodyPr>
          <a:lstStyle/>
          <a:p>
            <a:pPr algn="just">
              <a:lnSpc>
                <a:spcPct val="150000"/>
              </a:lnSpc>
            </a:pPr>
            <a:r>
              <a:rPr lang="zh-CN" altLang="en-US" sz="1400" dirty="0">
                <a:solidFill>
                  <a:schemeClr val="tx1">
                    <a:lumMod val="50000"/>
                    <a:lumOff val="50000"/>
                  </a:schemeClr>
                </a:solidFill>
                <a:latin typeface="+mj-ea"/>
                <a:ea typeface="+mj-ea"/>
              </a:rPr>
              <a:t>陈佳敏</a:t>
            </a:r>
            <a:r>
              <a:rPr lang="en-US" altLang="zh-CN" sz="1400" dirty="0">
                <a:solidFill>
                  <a:schemeClr val="tx1">
                    <a:lumMod val="50000"/>
                    <a:lumOff val="50000"/>
                  </a:schemeClr>
                </a:solidFill>
                <a:latin typeface="+mj-ea"/>
                <a:ea typeface="+mj-ea"/>
              </a:rPr>
              <a:t>	</a:t>
            </a:r>
            <a:r>
              <a:rPr lang="zh-CN" altLang="en-US" sz="1400" dirty="0">
                <a:solidFill>
                  <a:schemeClr val="tx1">
                    <a:lumMod val="50000"/>
                    <a:lumOff val="50000"/>
                  </a:schemeClr>
                </a:solidFill>
                <a:latin typeface="+mj-ea"/>
                <a:ea typeface="+mj-ea"/>
              </a:rPr>
              <a:t>评分：</a:t>
            </a:r>
            <a:r>
              <a:rPr lang="en-US" altLang="zh-CN" sz="1400" dirty="0">
                <a:solidFill>
                  <a:schemeClr val="tx1">
                    <a:lumMod val="50000"/>
                    <a:lumOff val="50000"/>
                  </a:schemeClr>
                </a:solidFill>
                <a:latin typeface="+mj-ea"/>
                <a:ea typeface="+mj-ea"/>
              </a:rPr>
              <a:t>94</a:t>
            </a:r>
            <a:endParaRPr lang="en-US" altLang="zh-CN" sz="1400" dirty="0">
              <a:solidFill>
                <a:schemeClr val="tx1">
                  <a:lumMod val="50000"/>
                  <a:lumOff val="50000"/>
                </a:schemeClr>
              </a:solidFill>
              <a:latin typeface="+mj-ea"/>
              <a:ea typeface="+mj-ea"/>
            </a:endParaRPr>
          </a:p>
          <a:p>
            <a:pPr algn="just">
              <a:lnSpc>
                <a:spcPct val="150000"/>
              </a:lnSpc>
            </a:pPr>
            <a:r>
              <a:rPr lang="zh-CN" altLang="en-US" sz="1000" dirty="0">
                <a:solidFill>
                  <a:schemeClr val="tx1">
                    <a:lumMod val="50000"/>
                    <a:lumOff val="50000"/>
                  </a:schemeClr>
                </a:solidFill>
                <a:latin typeface="+mn-ea"/>
              </a:rPr>
              <a:t>         </a:t>
            </a:r>
            <a:r>
              <a:rPr lang="zh-CN" altLang="en-US" sz="1400" dirty="0">
                <a:solidFill>
                  <a:schemeClr val="tx1">
                    <a:lumMod val="50000"/>
                    <a:lumOff val="50000"/>
                  </a:schemeClr>
                </a:solidFill>
                <a:latin typeface="+mn-ea"/>
              </a:rPr>
              <a:t> </a:t>
            </a:r>
            <a:r>
              <a:rPr lang="zh-CN" altLang="en-US" sz="1000" dirty="0">
                <a:solidFill>
                  <a:schemeClr val="tx1">
                    <a:lumMod val="50000"/>
                    <a:lumOff val="50000"/>
                  </a:schemeClr>
                </a:solidFill>
                <a:latin typeface="+mn-ea"/>
              </a:rPr>
              <a:t>总结：这次我们小组的项目没有做的很好，但是小组成员都挺好的，只是刚开始大家没有安排好时间的分配，做自己部分的时候也没有和他们太多沟通，导致前端并没有用我设计的</a:t>
            </a:r>
            <a:r>
              <a:rPr lang="en-US" altLang="zh-CN" sz="1000" dirty="0">
                <a:solidFill>
                  <a:schemeClr val="tx1">
                    <a:lumMod val="50000"/>
                    <a:lumOff val="50000"/>
                  </a:schemeClr>
                </a:solidFill>
                <a:latin typeface="+mn-ea"/>
              </a:rPr>
              <a:t>RP</a:t>
            </a:r>
            <a:r>
              <a:rPr lang="zh-CN" altLang="en-US" sz="1000" dirty="0">
                <a:solidFill>
                  <a:schemeClr val="tx1">
                    <a:lumMod val="50000"/>
                    <a:lumOff val="50000"/>
                  </a:schemeClr>
                </a:solidFill>
                <a:latin typeface="+mn-ea"/>
              </a:rPr>
              <a:t>，需求也改了。最后时间很赶，还有很多东西没完成，但大家都很认真算完成了这次的任务吧。这学期对自己的偷懒很后悔，就没有学那些代码的东西，暑假、下学期一定先自学一些感兴趣的真正有用的知识，让自己不觉得那么无用吧。</a:t>
            </a:r>
            <a:endParaRPr lang="zh-CN" altLang="en-US" sz="1000" dirty="0">
              <a:solidFill>
                <a:schemeClr val="tx1">
                  <a:lumMod val="50000"/>
                  <a:lumOff val="50000"/>
                </a:schemeClr>
              </a:solidFill>
              <a:latin typeface="+mn-ea"/>
            </a:endParaRPr>
          </a:p>
          <a:p>
            <a:pPr algn="just">
              <a:lnSpc>
                <a:spcPct val="150000"/>
              </a:lnSpc>
            </a:pPr>
            <a:endParaRPr lang="zh-CN" altLang="en-US" sz="1000" dirty="0">
              <a:solidFill>
                <a:schemeClr val="tx1">
                  <a:lumMod val="50000"/>
                  <a:lumOff val="50000"/>
                </a:schemeClr>
              </a:solidFill>
              <a:latin typeface="+mn-ea"/>
            </a:endParaRPr>
          </a:p>
          <a:p>
            <a:pPr algn="just">
              <a:lnSpc>
                <a:spcPct val="150000"/>
              </a:lnSpc>
            </a:pPr>
            <a:r>
              <a:rPr lang="zh-CN" altLang="en-US" sz="1400" dirty="0">
                <a:solidFill>
                  <a:schemeClr val="tx1">
                    <a:lumMod val="50000"/>
                    <a:lumOff val="50000"/>
                  </a:schemeClr>
                </a:solidFill>
                <a:latin typeface="+mj-ea"/>
                <a:ea typeface="+mj-ea"/>
              </a:rPr>
              <a:t>徐毓茜</a:t>
            </a:r>
            <a:r>
              <a:rPr lang="en-US" altLang="zh-CN" sz="1400" dirty="0">
                <a:solidFill>
                  <a:schemeClr val="tx1">
                    <a:lumMod val="50000"/>
                    <a:lumOff val="50000"/>
                  </a:schemeClr>
                </a:solidFill>
                <a:latin typeface="+mj-ea"/>
                <a:ea typeface="+mj-ea"/>
              </a:rPr>
              <a:t>	</a:t>
            </a:r>
            <a:r>
              <a:rPr lang="zh-CN" altLang="en-US" sz="1400" dirty="0">
                <a:solidFill>
                  <a:schemeClr val="tx1">
                    <a:lumMod val="50000"/>
                    <a:lumOff val="50000"/>
                  </a:schemeClr>
                </a:solidFill>
                <a:latin typeface="+mj-ea"/>
                <a:ea typeface="+mj-ea"/>
              </a:rPr>
              <a:t>评分：</a:t>
            </a:r>
            <a:r>
              <a:rPr lang="en-US" altLang="zh-CN" sz="1400" dirty="0">
                <a:solidFill>
                  <a:schemeClr val="tx1">
                    <a:lumMod val="50000"/>
                    <a:lumOff val="50000"/>
                  </a:schemeClr>
                </a:solidFill>
                <a:latin typeface="+mj-ea"/>
                <a:ea typeface="+mj-ea"/>
              </a:rPr>
              <a:t>96</a:t>
            </a:r>
            <a:endParaRPr lang="en-US" altLang="zh-CN" sz="1400" dirty="0">
              <a:solidFill>
                <a:schemeClr val="tx1">
                  <a:lumMod val="50000"/>
                  <a:lumOff val="50000"/>
                </a:schemeClr>
              </a:solidFill>
              <a:latin typeface="+mj-ea"/>
              <a:ea typeface="+mj-ea"/>
            </a:endParaRPr>
          </a:p>
          <a:p>
            <a:pPr algn="just">
              <a:lnSpc>
                <a:spcPct val="150000"/>
              </a:lnSpc>
            </a:pPr>
            <a:r>
              <a:rPr lang="zh-CN" altLang="en-US" sz="1000" dirty="0">
                <a:solidFill>
                  <a:schemeClr val="tx1">
                    <a:lumMod val="50000"/>
                    <a:lumOff val="50000"/>
                  </a:schemeClr>
                </a:solidFill>
                <a:latin typeface="+mn-ea"/>
              </a:rPr>
              <a:t>          总结：第一次上杨枨老师的课，在上这个课之前早就听闻杨枨老师的大名，或许就是因为听得多了，当真正接触到这个课堂的时候，感觉并没有听说中的那么可怕。相比其他的课，这节课的课堂气氛要显得严肃得多，这给我们的无形的压力，让我们自己自觉认真听讲。这个学期的小组合作感觉还是挺好的，深知自己在后期实现阶段可能帮不上什么大忙，所以前期在文字叙述较多的阶段多多帮忙，我们有出现前期的决策失误，有出现实现阶段技术实施的错误，后来可以说是陷入一个尴尬的境况，但是四个人经过努力，稍微挽救了下局面。团队协作是一件困难又有趣的事情，就算是写文档也可以学到很多东西，感觉这个学期收益颇多，希望下个学期再接再厉。</a:t>
            </a:r>
            <a:endParaRPr lang="zh-CN" altLang="en-US" sz="1000" dirty="0">
              <a:solidFill>
                <a:schemeClr val="tx1">
                  <a:lumMod val="50000"/>
                  <a:lumOff val="50000"/>
                </a:schemeClr>
              </a:solidFill>
              <a:latin typeface="+mn-ea"/>
            </a:endParaRPr>
          </a:p>
        </p:txBody>
      </p:sp>
      <p:sp>
        <p:nvSpPr>
          <p:cNvPr id="2" name="标题 1"/>
          <p:cNvSpPr>
            <a:spLocks noGrp="1"/>
          </p:cNvSpPr>
          <p:nvPr>
            <p:ph type="title"/>
          </p:nvPr>
        </p:nvSpPr>
        <p:spPr/>
        <p:txBody>
          <a:bodyPr>
            <a:normAutofit fontScale="90000"/>
          </a:bodyPr>
          <a:lstStyle/>
          <a:p>
            <a:r>
              <a:rPr lang="zh-CN" altLang="en-US" dirty="0">
                <a:cs typeface="+mn-ea"/>
              </a:rPr>
              <a:t>小组成员</a:t>
            </a:r>
            <a:endParaRPr lang="zh-CN" altLang="en-US" dirty="0">
              <a:cs typeface="+mn-ea"/>
            </a:endParaRPr>
          </a:p>
        </p:txBody>
      </p:sp>
      <p:sp>
        <p:nvSpPr>
          <p:cNvPr id="3" name="矩形 2"/>
          <p:cNvSpPr/>
          <p:nvPr/>
        </p:nvSpPr>
        <p:spPr>
          <a:xfrm>
            <a:off x="817880" y="1536065"/>
            <a:ext cx="4440555" cy="4984750"/>
          </a:xfrm>
          <a:prstGeom prst="rect">
            <a:avLst/>
          </a:prstGeom>
        </p:spPr>
        <p:txBody>
          <a:bodyPr wrap="square">
            <a:spAutoFit/>
          </a:bodyPr>
          <a:lstStyle/>
          <a:p>
            <a:pPr algn="just">
              <a:lnSpc>
                <a:spcPct val="150000"/>
              </a:lnSpc>
            </a:pPr>
            <a:r>
              <a:rPr lang="zh-CN" altLang="en-US" sz="1400" dirty="0">
                <a:solidFill>
                  <a:schemeClr val="tx1">
                    <a:lumMod val="50000"/>
                    <a:lumOff val="50000"/>
                  </a:schemeClr>
                </a:solidFill>
                <a:latin typeface="+mj-ea"/>
                <a:ea typeface="+mj-ea"/>
              </a:rPr>
              <a:t>马益亮</a:t>
            </a:r>
            <a:r>
              <a:rPr lang="en-US" altLang="zh-CN" sz="1400" dirty="0">
                <a:solidFill>
                  <a:schemeClr val="tx1">
                    <a:lumMod val="50000"/>
                    <a:lumOff val="50000"/>
                  </a:schemeClr>
                </a:solidFill>
                <a:latin typeface="+mj-ea"/>
                <a:ea typeface="+mj-ea"/>
              </a:rPr>
              <a:t>	</a:t>
            </a:r>
            <a:r>
              <a:rPr lang="zh-CN" altLang="en-US" sz="1400" dirty="0">
                <a:solidFill>
                  <a:schemeClr val="tx1">
                    <a:lumMod val="50000"/>
                    <a:lumOff val="50000"/>
                  </a:schemeClr>
                </a:solidFill>
                <a:latin typeface="+mj-ea"/>
                <a:ea typeface="+mj-ea"/>
              </a:rPr>
              <a:t>评分：</a:t>
            </a:r>
            <a:r>
              <a:rPr lang="en-US" altLang="zh-CN" sz="1400" dirty="0">
                <a:solidFill>
                  <a:schemeClr val="tx1">
                    <a:lumMod val="50000"/>
                    <a:lumOff val="50000"/>
                  </a:schemeClr>
                </a:solidFill>
                <a:latin typeface="+mj-ea"/>
                <a:ea typeface="+mj-ea"/>
              </a:rPr>
              <a:t>97</a:t>
            </a:r>
            <a:endParaRPr lang="en-US" altLang="zh-CN" sz="1400" dirty="0">
              <a:solidFill>
                <a:schemeClr val="tx1">
                  <a:lumMod val="50000"/>
                  <a:lumOff val="50000"/>
                </a:schemeClr>
              </a:solidFill>
              <a:latin typeface="+mj-ea"/>
              <a:ea typeface="+mj-ea"/>
            </a:endParaRPr>
          </a:p>
          <a:p>
            <a:pPr algn="just">
              <a:lnSpc>
                <a:spcPct val="150000"/>
              </a:lnSpc>
            </a:pPr>
            <a:r>
              <a:rPr lang="zh-CN" altLang="en-US" sz="1000" dirty="0">
                <a:solidFill>
                  <a:schemeClr val="tx1">
                    <a:lumMod val="50000"/>
                    <a:lumOff val="50000"/>
                  </a:schemeClr>
                </a:solidFill>
                <a:latin typeface="+mn-ea"/>
              </a:rPr>
              <a:t>         总结：软件工程第一节课，杨枨老师就要我们组队，花费一个学期的时间合作开发一个软件。一开始，我觉得非常有趣。因为这节课既能让我们锻炼团队协作，又让我们体验自己开发做软件，让我真正感受到了自己是软件工程的学生。可是，现实往往很骨感。自己什么都不会，不管是js还是html都要从零开始学习，我感到非常的吃力。团队协作方面，因为没有明确的战略目标和严格的规范，也是举步维艰。不过，随着软件工程课程的学习，我们制定的明确的目标以及分期任务，不管是学习效率还是团队协作效率都得到了极大的提升。这个学期，我收益颇多。</a:t>
            </a:r>
            <a:endParaRPr lang="zh-CN" altLang="en-US" sz="1000" dirty="0">
              <a:solidFill>
                <a:schemeClr val="tx1">
                  <a:lumMod val="50000"/>
                  <a:lumOff val="50000"/>
                </a:schemeClr>
              </a:solidFill>
              <a:latin typeface="+mn-ea"/>
            </a:endParaRPr>
          </a:p>
          <a:p>
            <a:pPr algn="just">
              <a:lnSpc>
                <a:spcPct val="150000"/>
              </a:lnSpc>
            </a:pPr>
            <a:endParaRPr lang="zh-CN" altLang="en-US" sz="1000" dirty="0">
              <a:solidFill>
                <a:schemeClr val="tx1">
                  <a:lumMod val="50000"/>
                  <a:lumOff val="50000"/>
                </a:schemeClr>
              </a:solidFill>
              <a:latin typeface="+mn-ea"/>
            </a:endParaRPr>
          </a:p>
          <a:p>
            <a:pPr algn="just">
              <a:lnSpc>
                <a:spcPct val="150000"/>
              </a:lnSpc>
            </a:pPr>
            <a:r>
              <a:rPr lang="zh-CN" altLang="en-US" sz="1400" dirty="0">
                <a:solidFill>
                  <a:schemeClr val="tx1">
                    <a:lumMod val="50000"/>
                    <a:lumOff val="50000"/>
                  </a:schemeClr>
                </a:solidFill>
                <a:latin typeface="+mj-ea"/>
                <a:ea typeface="+mj-ea"/>
              </a:rPr>
              <a:t>江亮儒</a:t>
            </a:r>
            <a:r>
              <a:rPr lang="en-US" altLang="zh-CN" sz="1400" dirty="0">
                <a:solidFill>
                  <a:schemeClr val="tx1">
                    <a:lumMod val="50000"/>
                    <a:lumOff val="50000"/>
                  </a:schemeClr>
                </a:solidFill>
                <a:latin typeface="+mj-ea"/>
                <a:ea typeface="+mj-ea"/>
              </a:rPr>
              <a:t>	</a:t>
            </a:r>
            <a:r>
              <a:rPr lang="zh-CN" altLang="en-US" sz="1400" dirty="0">
                <a:solidFill>
                  <a:schemeClr val="tx1">
                    <a:lumMod val="50000"/>
                    <a:lumOff val="50000"/>
                  </a:schemeClr>
                </a:solidFill>
                <a:latin typeface="+mj-ea"/>
                <a:ea typeface="+mj-ea"/>
              </a:rPr>
              <a:t>评分：</a:t>
            </a:r>
            <a:r>
              <a:rPr lang="en-US" altLang="zh-CN" sz="1400" dirty="0">
                <a:solidFill>
                  <a:schemeClr val="tx1">
                    <a:lumMod val="50000"/>
                    <a:lumOff val="50000"/>
                  </a:schemeClr>
                </a:solidFill>
                <a:latin typeface="+mj-ea"/>
                <a:ea typeface="+mj-ea"/>
              </a:rPr>
              <a:t>95</a:t>
            </a:r>
            <a:endParaRPr lang="en-US" altLang="zh-CN" sz="1400" dirty="0">
              <a:solidFill>
                <a:schemeClr val="tx1">
                  <a:lumMod val="50000"/>
                  <a:lumOff val="50000"/>
                </a:schemeClr>
              </a:solidFill>
              <a:latin typeface="+mj-ea"/>
              <a:ea typeface="+mj-ea"/>
            </a:endParaRPr>
          </a:p>
          <a:p>
            <a:pPr algn="just">
              <a:lnSpc>
                <a:spcPct val="150000"/>
              </a:lnSpc>
            </a:pPr>
            <a:r>
              <a:rPr lang="en-US" altLang="zh-CN" sz="1400" dirty="0">
                <a:solidFill>
                  <a:schemeClr val="tx1">
                    <a:lumMod val="50000"/>
                    <a:lumOff val="50000"/>
                  </a:schemeClr>
                </a:solidFill>
                <a:latin typeface="+mj-ea"/>
                <a:ea typeface="+mj-ea"/>
              </a:rPr>
              <a:t>       </a:t>
            </a:r>
            <a:r>
              <a:rPr lang="zh-CN" altLang="en-US" sz="1000" dirty="0">
                <a:solidFill>
                  <a:schemeClr val="tx1">
                    <a:lumMod val="50000"/>
                    <a:lumOff val="50000"/>
                  </a:schemeClr>
                </a:solidFill>
                <a:latin typeface="+mj-ea"/>
                <a:ea typeface="+mj-ea"/>
              </a:rPr>
              <a:t>总结：第一次以小组为单位开发软件，、但是一开始就给自己挖了一个大坑，选择了二手交易平台这个棘手的项目，但是因为小组成员技术也是比较拔尖的，肯钻研的，也算基本完成了预期。而且在一开始技术选型的时候，面对琳琅满目的技术语言，选择了一个比较没现成例子的技术语言，所以只能靠自己摸索，同时还得上其他课程这对我们造成了极大的困难。在这次团队工作中学习到了很多，让我认识到了开发一款软件不仅仅是需要过硬的开发技术，而且开发理念和对开发过程的宏观掌控也是非常重要的，这个学期的学习让我真正觉得自己是一个从事软工开发的人</a:t>
            </a:r>
            <a:endParaRPr lang="zh-CN" altLang="en-US" sz="1000" dirty="0">
              <a:solidFill>
                <a:schemeClr val="tx1">
                  <a:lumMod val="50000"/>
                  <a:lumOff val="50000"/>
                </a:schemeClr>
              </a:solidFill>
              <a:latin typeface="+mj-ea"/>
              <a:ea typeface="+mj-ea"/>
            </a:endParaRPr>
          </a:p>
          <a:p>
            <a:pPr algn="just">
              <a:lnSpc>
                <a:spcPct val="150000"/>
              </a:lnSpc>
            </a:pPr>
            <a:endParaRPr lang="zh-CN" altLang="en-US" sz="1000" dirty="0">
              <a:solidFill>
                <a:schemeClr val="tx1">
                  <a:lumMod val="50000"/>
                  <a:lumOff val="50000"/>
                </a:schemeClr>
              </a:solidFill>
              <a:latin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2" presetClass="entr" presetSubtype="2" fill="hold"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 calcmode="lin" valueType="num">
                                      <p:cBhvr additive="base">
                                        <p:cTn id="19"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5">
                                            <p:txEl>
                                              <p:pRg st="1" end="1"/>
                                            </p:txEl>
                                          </p:spTgt>
                                        </p:tgtEl>
                                        <p:attrNameLst>
                                          <p:attrName>style.visibility</p:attrName>
                                        </p:attrNameLst>
                                      </p:cBhvr>
                                      <p:to>
                                        <p:strVal val="visible"/>
                                      </p:to>
                                    </p:set>
                                    <p:anim calcmode="lin" valueType="num">
                                      <p:cBhvr additive="base">
                                        <p:cTn id="23" dur="500" fill="hold"/>
                                        <p:tgtEl>
                                          <p:spTgt spid="35">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5">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5">
                                            <p:txEl>
                                              <p:pRg st="3" end="3"/>
                                            </p:txEl>
                                          </p:spTgt>
                                        </p:tgtEl>
                                        <p:attrNameLst>
                                          <p:attrName>style.visibility</p:attrName>
                                        </p:attrNameLst>
                                      </p:cBhvr>
                                      <p:to>
                                        <p:strVal val="visible"/>
                                      </p:to>
                                    </p:set>
                                    <p:anim calcmode="lin" valueType="num">
                                      <p:cBhvr additive="base">
                                        <p:cTn id="27" dur="500" fill="hold"/>
                                        <p:tgtEl>
                                          <p:spTgt spid="35">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5">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5">
                                            <p:txEl>
                                              <p:pRg st="4" end="4"/>
                                            </p:txEl>
                                          </p:spTgt>
                                        </p:tgtEl>
                                        <p:attrNameLst>
                                          <p:attrName>style.visibility</p:attrName>
                                        </p:attrNameLst>
                                      </p:cBhvr>
                                      <p:to>
                                        <p:strVal val="visible"/>
                                      </p:to>
                                    </p:set>
                                    <p:anim calcmode="lin" valueType="num">
                                      <p:cBhvr additive="base">
                                        <p:cTn id="31" dur="500" fill="hold"/>
                                        <p:tgtEl>
                                          <p:spTgt spid="3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5">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250"/>
                                  </p:stCondLst>
                                  <p:childTnLst>
                                    <p:set>
                                      <p:cBhvr>
                                        <p:cTn id="34" dur="1" fill="hold">
                                          <p:stCondLst>
                                            <p:cond delay="0"/>
                                          </p:stCondLst>
                                        </p:cTn>
                                        <p:tgtEl>
                                          <p:spTgt spid="3">
                                            <p:txEl>
                                              <p:pRg st="0" end="0"/>
                                            </p:txEl>
                                          </p:spTgt>
                                        </p:tgtEl>
                                        <p:attrNameLst>
                                          <p:attrName>style.visibility</p:attrName>
                                        </p:attrNameLst>
                                      </p:cBhvr>
                                      <p:to>
                                        <p:strVal val="visible"/>
                                      </p:to>
                                    </p:set>
                                    <p:anim calcmode="lin" valueType="num">
                                      <p:cBhvr additive="base">
                                        <p:cTn id="3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50"/>
                                  </p:stCondLst>
                                  <p:childTnLst>
                                    <p:set>
                                      <p:cBhvr>
                                        <p:cTn id="38" dur="1" fill="hold">
                                          <p:stCondLst>
                                            <p:cond delay="0"/>
                                          </p:stCondLst>
                                        </p:cTn>
                                        <p:tgtEl>
                                          <p:spTgt spid="3">
                                            <p:txEl>
                                              <p:pRg st="1" end="1"/>
                                            </p:txEl>
                                          </p:spTgt>
                                        </p:tgtEl>
                                        <p:attrNameLst>
                                          <p:attrName>style.visibility</p:attrName>
                                        </p:attrNameLst>
                                      </p:cBhvr>
                                      <p:to>
                                        <p:strVal val="visible"/>
                                      </p:to>
                                    </p:set>
                                    <p:anim calcmode="lin" valueType="num">
                                      <p:cBhvr additive="base">
                                        <p:cTn id="39"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
                                            <p:txEl>
                                              <p:pRg st="1" end="1"/>
                                            </p:txEl>
                                          </p:spTgt>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50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50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2" grpId="0" bldLvl="0" animBg="1"/>
      <p:bldP spid="1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2" name="标题 1"/>
          <p:cNvSpPr>
            <a:spLocks noGrp="1"/>
          </p:cNvSpPr>
          <p:nvPr>
            <p:ph type="title"/>
          </p:nvPr>
        </p:nvSpPr>
        <p:spPr/>
        <p:txBody>
          <a:bodyPr>
            <a:normAutofit fontScale="90000"/>
          </a:bodyPr>
          <a:lstStyle/>
          <a:p>
            <a:r>
              <a:rPr lang="zh-CN" altLang="en-US" dirty="0">
                <a:ea typeface="+mn-ea"/>
                <a:cs typeface="+mn-ea"/>
              </a:rPr>
              <a:t>项目功能确认</a:t>
            </a:r>
            <a:endParaRPr lang="zh-CN" altLang="en-US" dirty="0">
              <a:ea typeface="+mn-ea"/>
              <a:cs typeface="+mn-ea"/>
            </a:endParaRPr>
          </a:p>
        </p:txBody>
      </p:sp>
      <p:sp>
        <p:nvSpPr>
          <p:cNvPr id="3" name="文本框 2"/>
          <p:cNvSpPr txBox="1"/>
          <p:nvPr/>
        </p:nvSpPr>
        <p:spPr>
          <a:xfrm>
            <a:off x="148590" y="1414145"/>
            <a:ext cx="7956550" cy="4799965"/>
          </a:xfrm>
          <a:prstGeom prst="rect">
            <a:avLst/>
          </a:prstGeom>
          <a:noFill/>
        </p:spPr>
        <p:txBody>
          <a:bodyPr wrap="square" rtlCol="0">
            <a:spAutoFit/>
          </a:bodyPr>
          <a:p>
            <a:r>
              <a:rPr lang="zh-CN" altLang="en-US"/>
              <a:t>十大模块：登录注册、前端检索、分类查询、收藏、关注商家、评论、</a:t>
            </a:r>
            <a:endParaRPr lang="zh-CN" altLang="en-US"/>
          </a:p>
          <a:p>
            <a:r>
              <a:rPr lang="zh-CN" altLang="en-US"/>
              <a:t>发布商品、用户管理、交易管理、买卖信息管理、聊天</a:t>
            </a:r>
            <a:endParaRPr lang="zh-CN" altLang="en-US"/>
          </a:p>
          <a:p>
            <a:endParaRPr lang="zh-CN" altLang="en-US"/>
          </a:p>
          <a:p>
            <a:endParaRPr lang="zh-CN" altLang="en-US"/>
          </a:p>
          <a:p>
            <a:endParaRPr lang="zh-CN" altLang="en-US"/>
          </a:p>
          <a:p>
            <a:r>
              <a:rPr lang="zh-CN" altLang="en-US"/>
              <a:t>分类查询：</a:t>
            </a:r>
            <a:endParaRPr lang="zh-CN" altLang="en-US"/>
          </a:p>
          <a:p>
            <a:r>
              <a:rPr lang="zh-CN" altLang="en-US"/>
              <a:t>美妆（面膜、眼霜、口红、粉底、香水等）、</a:t>
            </a:r>
            <a:endParaRPr lang="zh-CN" altLang="en-US"/>
          </a:p>
          <a:p>
            <a:r>
              <a:rPr lang="zh-CN" altLang="en-US"/>
              <a:t>女装：（女裙、女裤、衬衫、外套、舞台装、工作服、旗袍等）、</a:t>
            </a:r>
            <a:endParaRPr lang="zh-CN" altLang="en-US"/>
          </a:p>
          <a:p>
            <a:r>
              <a:rPr lang="zh-CN" altLang="en-US"/>
              <a:t>男装：（T恤、裤子、外套、衬衫等）、</a:t>
            </a:r>
            <a:endParaRPr lang="zh-CN" altLang="en-US"/>
          </a:p>
          <a:p>
            <a:r>
              <a:rPr lang="zh-CN" altLang="en-US"/>
              <a:t>玩意：（哑铃、篮球、游戏机、游戏手柄、跳舞毯、游戏点卡等）、</a:t>
            </a:r>
            <a:endParaRPr lang="zh-CN" altLang="en-US"/>
          </a:p>
          <a:p>
            <a:r>
              <a:rPr lang="zh-CN" altLang="en-US"/>
              <a:t>配饰：（镜子、收纳箱、相框等）、</a:t>
            </a:r>
            <a:endParaRPr lang="zh-CN" altLang="en-US"/>
          </a:p>
          <a:p>
            <a:r>
              <a:rPr lang="zh-CN" altLang="en-US"/>
              <a:t>日常：（生活百货：沙发椅、美容仪、体脂称等）、</a:t>
            </a:r>
            <a:endParaRPr lang="zh-CN" altLang="en-US"/>
          </a:p>
          <a:p>
            <a:r>
              <a:rPr lang="zh-CN" altLang="en-US"/>
              <a:t>电子：（台式机、显卡、显示器、键盘、硬盘、内存条、耳机、				存储卡等）</a:t>
            </a:r>
            <a:endParaRPr lang="zh-CN" altLang="en-US"/>
          </a:p>
          <a:p>
            <a:r>
              <a:rPr lang="zh-CN" altLang="en-US"/>
              <a:t>书籍</a:t>
            </a:r>
            <a:endParaRPr lang="zh-CN" altLang="en-US"/>
          </a:p>
          <a:p>
            <a:endParaRPr lang="zh-CN" altLang="en-US"/>
          </a:p>
          <a:p>
            <a:endParaRPr lang="zh-CN" altLang="en-US"/>
          </a:p>
        </p:txBody>
      </p:sp>
      <p:sp>
        <p:nvSpPr>
          <p:cNvPr id="4" name="文本框 3"/>
          <p:cNvSpPr txBox="1"/>
          <p:nvPr/>
        </p:nvSpPr>
        <p:spPr>
          <a:xfrm>
            <a:off x="7569835" y="3632200"/>
            <a:ext cx="3973195" cy="2584450"/>
          </a:xfrm>
          <a:prstGeom prst="rect">
            <a:avLst/>
          </a:prstGeom>
          <a:noFill/>
        </p:spPr>
        <p:txBody>
          <a:bodyPr wrap="square" rtlCol="0">
            <a:spAutoFit/>
          </a:bodyPr>
          <a:p>
            <a:r>
              <a:rPr lang="zh-CN" altLang="en-US">
                <a:sym typeface="+mn-ea"/>
              </a:rPr>
              <a:t>发布商品：发布、删除已发布</a:t>
            </a:r>
            <a:endParaRPr lang="zh-CN" altLang="en-US"/>
          </a:p>
          <a:p>
            <a:endParaRPr lang="zh-CN" altLang="en-US"/>
          </a:p>
          <a:p>
            <a:r>
              <a:rPr lang="zh-CN" altLang="en-US">
                <a:sym typeface="+mn-ea"/>
              </a:rPr>
              <a:t>用户管理：管理个人信息（修改等操作）</a:t>
            </a:r>
            <a:endParaRPr lang="zh-CN" altLang="en-US"/>
          </a:p>
          <a:p>
            <a:endParaRPr lang="zh-CN" altLang="en-US"/>
          </a:p>
          <a:p>
            <a:endParaRPr lang="zh-CN" altLang="en-US"/>
          </a:p>
          <a:p>
            <a:r>
              <a:rPr lang="zh-CN" altLang="en-US">
                <a:sym typeface="+mn-ea"/>
              </a:rPr>
              <a:t>买卖信息管理：我买入的、我卖出的</a:t>
            </a:r>
            <a:endParaRPr lang="zh-CN" altLang="en-US"/>
          </a:p>
          <a:p>
            <a:endParaRPr lang="zh-CN" altLang="en-US"/>
          </a:p>
          <a:p>
            <a:r>
              <a:rPr lang="zh-CN" altLang="en-US">
                <a:sym typeface="+mn-ea"/>
              </a:rPr>
              <a:t>交易管理：提交订单</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5962650" y="2512695"/>
            <a:ext cx="808990" cy="735965"/>
          </a:xfrm>
          <a:custGeom>
            <a:avLst/>
            <a:gdLst>
              <a:gd name="T0" fmla="*/ 880 w 6731"/>
              <a:gd name="T1" fmla="*/ 3869 h 6127"/>
              <a:gd name="T2" fmla="*/ 993 w 6731"/>
              <a:gd name="T3" fmla="*/ 3899 h 6127"/>
              <a:gd name="T4" fmla="*/ 1079 w 6731"/>
              <a:gd name="T5" fmla="*/ 3810 h 6127"/>
              <a:gd name="T6" fmla="*/ 1221 w 6731"/>
              <a:gd name="T7" fmla="*/ 3447 h 6127"/>
              <a:gd name="T8" fmla="*/ 1355 w 6731"/>
              <a:gd name="T9" fmla="*/ 3188 h 6127"/>
              <a:gd name="T10" fmla="*/ 1531 w 6731"/>
              <a:gd name="T11" fmla="*/ 2995 h 6127"/>
              <a:gd name="T12" fmla="*/ 1749 w 6731"/>
              <a:gd name="T13" fmla="*/ 2877 h 6127"/>
              <a:gd name="T14" fmla="*/ 1979 w 6731"/>
              <a:gd name="T15" fmla="*/ 2831 h 6127"/>
              <a:gd name="T16" fmla="*/ 2234 w 6731"/>
              <a:gd name="T17" fmla="*/ 2851 h 6127"/>
              <a:gd name="T18" fmla="*/ 2484 w 6731"/>
              <a:gd name="T19" fmla="*/ 2945 h 6127"/>
              <a:gd name="T20" fmla="*/ 2727 w 6731"/>
              <a:gd name="T21" fmla="*/ 3112 h 6127"/>
              <a:gd name="T22" fmla="*/ 2930 w 6731"/>
              <a:gd name="T23" fmla="*/ 3317 h 6127"/>
              <a:gd name="T24" fmla="*/ 3098 w 6731"/>
              <a:gd name="T25" fmla="*/ 3559 h 6127"/>
              <a:gd name="T26" fmla="*/ 3192 w 6731"/>
              <a:gd name="T27" fmla="*/ 3810 h 6127"/>
              <a:gd name="T28" fmla="*/ 3211 w 6731"/>
              <a:gd name="T29" fmla="*/ 4064 h 6127"/>
              <a:gd name="T30" fmla="*/ 3167 w 6731"/>
              <a:gd name="T31" fmla="*/ 4294 h 6127"/>
              <a:gd name="T32" fmla="*/ 3049 w 6731"/>
              <a:gd name="T33" fmla="*/ 4512 h 6127"/>
              <a:gd name="T34" fmla="*/ 2856 w 6731"/>
              <a:gd name="T35" fmla="*/ 4688 h 6127"/>
              <a:gd name="T36" fmla="*/ 2597 w 6731"/>
              <a:gd name="T37" fmla="*/ 4823 h 6127"/>
              <a:gd name="T38" fmla="*/ 2234 w 6731"/>
              <a:gd name="T39" fmla="*/ 4965 h 6127"/>
              <a:gd name="T40" fmla="*/ 2145 w 6731"/>
              <a:gd name="T41" fmla="*/ 5050 h 6127"/>
              <a:gd name="T42" fmla="*/ 2187 w 6731"/>
              <a:gd name="T43" fmla="*/ 5205 h 6127"/>
              <a:gd name="T44" fmla="*/ 2335 w 6731"/>
              <a:gd name="T45" fmla="*/ 5393 h 6127"/>
              <a:gd name="T46" fmla="*/ 2778 w 6731"/>
              <a:gd name="T47" fmla="*/ 5764 h 6127"/>
              <a:gd name="T48" fmla="*/ 3278 w 6731"/>
              <a:gd name="T49" fmla="*/ 6115 h 6127"/>
              <a:gd name="T50" fmla="*/ 3413 w 6731"/>
              <a:gd name="T51" fmla="*/ 6108 h 6127"/>
              <a:gd name="T52" fmla="*/ 3646 w 6731"/>
              <a:gd name="T53" fmla="*/ 5800 h 6127"/>
              <a:gd name="T54" fmla="*/ 4122 w 6731"/>
              <a:gd name="T55" fmla="*/ 5189 h 6127"/>
              <a:gd name="T56" fmla="*/ 4463 w 6731"/>
              <a:gd name="T57" fmla="*/ 4881 h 6127"/>
              <a:gd name="T58" fmla="*/ 4665 w 6731"/>
              <a:gd name="T59" fmla="*/ 4780 h 6127"/>
              <a:gd name="T60" fmla="*/ 4860 w 6731"/>
              <a:gd name="T61" fmla="*/ 4748 h 6127"/>
              <a:gd name="T62" fmla="*/ 5037 w 6731"/>
              <a:gd name="T63" fmla="*/ 4780 h 6127"/>
              <a:gd name="T64" fmla="*/ 5220 w 6731"/>
              <a:gd name="T65" fmla="*/ 4900 h 6127"/>
              <a:gd name="T66" fmla="*/ 5362 w 6731"/>
              <a:gd name="T67" fmla="*/ 5112 h 6127"/>
              <a:gd name="T68" fmla="*/ 5518 w 6731"/>
              <a:gd name="T69" fmla="*/ 5512 h 6127"/>
              <a:gd name="T70" fmla="*/ 5703 w 6731"/>
              <a:gd name="T71" fmla="*/ 5763 h 6127"/>
              <a:gd name="T72" fmla="*/ 5912 w 6731"/>
              <a:gd name="T73" fmla="*/ 5821 h 6127"/>
              <a:gd name="T74" fmla="*/ 6212 w 6731"/>
              <a:gd name="T75" fmla="*/ 5731 h 6127"/>
              <a:gd name="T76" fmla="*/ 6485 w 6731"/>
              <a:gd name="T77" fmla="*/ 5495 h 6127"/>
              <a:gd name="T78" fmla="*/ 6661 w 6731"/>
              <a:gd name="T79" fmla="*/ 5188 h 6127"/>
              <a:gd name="T80" fmla="*/ 6661 w 6731"/>
              <a:gd name="T81" fmla="*/ 4943 h 6127"/>
              <a:gd name="T82" fmla="*/ 6514 w 6731"/>
              <a:gd name="T83" fmla="*/ 4741 h 6127"/>
              <a:gd name="T84" fmla="*/ 6178 w 6731"/>
              <a:gd name="T85" fmla="*/ 4589 h 6127"/>
              <a:gd name="T86" fmla="*/ 5827 w 6731"/>
              <a:gd name="T87" fmla="*/ 4424 h 6127"/>
              <a:gd name="T88" fmla="*/ 5682 w 6731"/>
              <a:gd name="T89" fmla="*/ 4271 h 6127"/>
              <a:gd name="T90" fmla="*/ 5609 w 6731"/>
              <a:gd name="T91" fmla="*/ 4069 h 6127"/>
              <a:gd name="T92" fmla="*/ 5640 w 6731"/>
              <a:gd name="T93" fmla="*/ 3814 h 6127"/>
              <a:gd name="T94" fmla="*/ 5783 w 6731"/>
              <a:gd name="T95" fmla="*/ 3567 h 6127"/>
              <a:gd name="T96" fmla="*/ 6191 w 6731"/>
              <a:gd name="T97" fmla="*/ 3174 h 6127"/>
              <a:gd name="T98" fmla="*/ 6684 w 6731"/>
              <a:gd name="T99" fmla="*/ 2771 h 6127"/>
              <a:gd name="T100" fmla="*/ 6726 w 6731"/>
              <a:gd name="T101" fmla="*/ 2594 h 6127"/>
              <a:gd name="T102" fmla="*/ 4616 w 6731"/>
              <a:gd name="T103" fmla="*/ 449 h 6127"/>
              <a:gd name="T104" fmla="*/ 4298 w 6731"/>
              <a:gd name="T105" fmla="*/ 220 h 6127"/>
              <a:gd name="T106" fmla="*/ 3946 w 6731"/>
              <a:gd name="T107" fmla="*/ 72 h 6127"/>
              <a:gd name="T108" fmla="*/ 3575 w 6731"/>
              <a:gd name="T109" fmla="*/ 4 h 6127"/>
              <a:gd name="T110" fmla="*/ 3199 w 6731"/>
              <a:gd name="T111" fmla="*/ 18 h 6127"/>
              <a:gd name="T112" fmla="*/ 2833 w 6731"/>
              <a:gd name="T113" fmla="*/ 113 h 6127"/>
              <a:gd name="T114" fmla="*/ 2491 w 6731"/>
              <a:gd name="T115" fmla="*/ 287 h 6127"/>
              <a:gd name="T116" fmla="*/ 58 w 6731"/>
              <a:gd name="T117" fmla="*/ 2670 h 6127"/>
              <a:gd name="T118" fmla="*/ 1 w 6731"/>
              <a:gd name="T119" fmla="*/ 2795 h 6127"/>
              <a:gd name="T120" fmla="*/ 39 w 6731"/>
              <a:gd name="T121" fmla="*/ 2929 h 6127"/>
              <a:gd name="T122" fmla="*/ 590 w 6731"/>
              <a:gd name="T123" fmla="*/ 3606 h 6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31" h="6127">
                <a:moveTo>
                  <a:pt x="699" y="3723"/>
                </a:moveTo>
                <a:lnTo>
                  <a:pt x="699" y="3723"/>
                </a:lnTo>
                <a:lnTo>
                  <a:pt x="731" y="3753"/>
                </a:lnTo>
                <a:lnTo>
                  <a:pt x="761" y="3780"/>
                </a:lnTo>
                <a:lnTo>
                  <a:pt x="788" y="3804"/>
                </a:lnTo>
                <a:lnTo>
                  <a:pt x="814" y="3825"/>
                </a:lnTo>
                <a:lnTo>
                  <a:pt x="838" y="3842"/>
                </a:lnTo>
                <a:lnTo>
                  <a:pt x="860" y="3857"/>
                </a:lnTo>
                <a:lnTo>
                  <a:pt x="880" y="3869"/>
                </a:lnTo>
                <a:lnTo>
                  <a:pt x="899" y="3879"/>
                </a:lnTo>
                <a:lnTo>
                  <a:pt x="915" y="3887"/>
                </a:lnTo>
                <a:lnTo>
                  <a:pt x="930" y="3893"/>
                </a:lnTo>
                <a:lnTo>
                  <a:pt x="944" y="3896"/>
                </a:lnTo>
                <a:lnTo>
                  <a:pt x="957" y="3900"/>
                </a:lnTo>
                <a:lnTo>
                  <a:pt x="968" y="3901"/>
                </a:lnTo>
                <a:lnTo>
                  <a:pt x="978" y="3901"/>
                </a:lnTo>
                <a:lnTo>
                  <a:pt x="986" y="3900"/>
                </a:lnTo>
                <a:lnTo>
                  <a:pt x="993" y="3899"/>
                </a:lnTo>
                <a:lnTo>
                  <a:pt x="993" y="3899"/>
                </a:lnTo>
                <a:lnTo>
                  <a:pt x="1005" y="3894"/>
                </a:lnTo>
                <a:lnTo>
                  <a:pt x="1016" y="3888"/>
                </a:lnTo>
                <a:lnTo>
                  <a:pt x="1027" y="3880"/>
                </a:lnTo>
                <a:lnTo>
                  <a:pt x="1038" y="3869"/>
                </a:lnTo>
                <a:lnTo>
                  <a:pt x="1048" y="3857"/>
                </a:lnTo>
                <a:lnTo>
                  <a:pt x="1058" y="3843"/>
                </a:lnTo>
                <a:lnTo>
                  <a:pt x="1068" y="3827"/>
                </a:lnTo>
                <a:lnTo>
                  <a:pt x="1079" y="3810"/>
                </a:lnTo>
                <a:lnTo>
                  <a:pt x="1088" y="3790"/>
                </a:lnTo>
                <a:lnTo>
                  <a:pt x="1098" y="3768"/>
                </a:lnTo>
                <a:lnTo>
                  <a:pt x="1118" y="3722"/>
                </a:lnTo>
                <a:lnTo>
                  <a:pt x="1138" y="3669"/>
                </a:lnTo>
                <a:lnTo>
                  <a:pt x="1159" y="3609"/>
                </a:lnTo>
                <a:lnTo>
                  <a:pt x="1159" y="3609"/>
                </a:lnTo>
                <a:lnTo>
                  <a:pt x="1178" y="3556"/>
                </a:lnTo>
                <a:lnTo>
                  <a:pt x="1199" y="3502"/>
                </a:lnTo>
                <a:lnTo>
                  <a:pt x="1221" y="3447"/>
                </a:lnTo>
                <a:lnTo>
                  <a:pt x="1243" y="3390"/>
                </a:lnTo>
                <a:lnTo>
                  <a:pt x="1243" y="3390"/>
                </a:lnTo>
                <a:lnTo>
                  <a:pt x="1259" y="3359"/>
                </a:lnTo>
                <a:lnTo>
                  <a:pt x="1274" y="3327"/>
                </a:lnTo>
                <a:lnTo>
                  <a:pt x="1289" y="3298"/>
                </a:lnTo>
                <a:lnTo>
                  <a:pt x="1304" y="3269"/>
                </a:lnTo>
                <a:lnTo>
                  <a:pt x="1320" y="3241"/>
                </a:lnTo>
                <a:lnTo>
                  <a:pt x="1338" y="3214"/>
                </a:lnTo>
                <a:lnTo>
                  <a:pt x="1355" y="3188"/>
                </a:lnTo>
                <a:lnTo>
                  <a:pt x="1372" y="3162"/>
                </a:lnTo>
                <a:lnTo>
                  <a:pt x="1391" y="3138"/>
                </a:lnTo>
                <a:lnTo>
                  <a:pt x="1409" y="3115"/>
                </a:lnTo>
                <a:lnTo>
                  <a:pt x="1428" y="3092"/>
                </a:lnTo>
                <a:lnTo>
                  <a:pt x="1447" y="3071"/>
                </a:lnTo>
                <a:lnTo>
                  <a:pt x="1468" y="3050"/>
                </a:lnTo>
                <a:lnTo>
                  <a:pt x="1488" y="3031"/>
                </a:lnTo>
                <a:lnTo>
                  <a:pt x="1509" y="3012"/>
                </a:lnTo>
                <a:lnTo>
                  <a:pt x="1531" y="2995"/>
                </a:lnTo>
                <a:lnTo>
                  <a:pt x="1553" y="2978"/>
                </a:lnTo>
                <a:lnTo>
                  <a:pt x="1575" y="2962"/>
                </a:lnTo>
                <a:lnTo>
                  <a:pt x="1599" y="2947"/>
                </a:lnTo>
                <a:lnTo>
                  <a:pt x="1623" y="2933"/>
                </a:lnTo>
                <a:lnTo>
                  <a:pt x="1646" y="2920"/>
                </a:lnTo>
                <a:lnTo>
                  <a:pt x="1671" y="2908"/>
                </a:lnTo>
                <a:lnTo>
                  <a:pt x="1696" y="2896"/>
                </a:lnTo>
                <a:lnTo>
                  <a:pt x="1722" y="2887"/>
                </a:lnTo>
                <a:lnTo>
                  <a:pt x="1749" y="2877"/>
                </a:lnTo>
                <a:lnTo>
                  <a:pt x="1775" y="2868"/>
                </a:lnTo>
                <a:lnTo>
                  <a:pt x="1804" y="2860"/>
                </a:lnTo>
                <a:lnTo>
                  <a:pt x="1832" y="2853"/>
                </a:lnTo>
                <a:lnTo>
                  <a:pt x="1861" y="2847"/>
                </a:lnTo>
                <a:lnTo>
                  <a:pt x="1890" y="2842"/>
                </a:lnTo>
                <a:lnTo>
                  <a:pt x="1920" y="2838"/>
                </a:lnTo>
                <a:lnTo>
                  <a:pt x="1951" y="2833"/>
                </a:lnTo>
                <a:lnTo>
                  <a:pt x="1951" y="2833"/>
                </a:lnTo>
                <a:lnTo>
                  <a:pt x="1979" y="2831"/>
                </a:lnTo>
                <a:lnTo>
                  <a:pt x="2007" y="2830"/>
                </a:lnTo>
                <a:lnTo>
                  <a:pt x="2037" y="2829"/>
                </a:lnTo>
                <a:lnTo>
                  <a:pt x="2065" y="2830"/>
                </a:lnTo>
                <a:lnTo>
                  <a:pt x="2093" y="2831"/>
                </a:lnTo>
                <a:lnTo>
                  <a:pt x="2121" y="2833"/>
                </a:lnTo>
                <a:lnTo>
                  <a:pt x="2149" y="2837"/>
                </a:lnTo>
                <a:lnTo>
                  <a:pt x="2177" y="2840"/>
                </a:lnTo>
                <a:lnTo>
                  <a:pt x="2206" y="2845"/>
                </a:lnTo>
                <a:lnTo>
                  <a:pt x="2234" y="2851"/>
                </a:lnTo>
                <a:lnTo>
                  <a:pt x="2262" y="2858"/>
                </a:lnTo>
                <a:lnTo>
                  <a:pt x="2290" y="2866"/>
                </a:lnTo>
                <a:lnTo>
                  <a:pt x="2318" y="2875"/>
                </a:lnTo>
                <a:lnTo>
                  <a:pt x="2345" y="2883"/>
                </a:lnTo>
                <a:lnTo>
                  <a:pt x="2374" y="2894"/>
                </a:lnTo>
                <a:lnTo>
                  <a:pt x="2401" y="2905"/>
                </a:lnTo>
                <a:lnTo>
                  <a:pt x="2429" y="2918"/>
                </a:lnTo>
                <a:lnTo>
                  <a:pt x="2456" y="2931"/>
                </a:lnTo>
                <a:lnTo>
                  <a:pt x="2484" y="2945"/>
                </a:lnTo>
                <a:lnTo>
                  <a:pt x="2511" y="2960"/>
                </a:lnTo>
                <a:lnTo>
                  <a:pt x="2538" y="2975"/>
                </a:lnTo>
                <a:lnTo>
                  <a:pt x="2565" y="2993"/>
                </a:lnTo>
                <a:lnTo>
                  <a:pt x="2592" y="3010"/>
                </a:lnTo>
                <a:lnTo>
                  <a:pt x="2619" y="3028"/>
                </a:lnTo>
                <a:lnTo>
                  <a:pt x="2647" y="3048"/>
                </a:lnTo>
                <a:lnTo>
                  <a:pt x="2674" y="3069"/>
                </a:lnTo>
                <a:lnTo>
                  <a:pt x="2701" y="3090"/>
                </a:lnTo>
                <a:lnTo>
                  <a:pt x="2727" y="3112"/>
                </a:lnTo>
                <a:lnTo>
                  <a:pt x="2754" y="3136"/>
                </a:lnTo>
                <a:lnTo>
                  <a:pt x="2780" y="3160"/>
                </a:lnTo>
                <a:lnTo>
                  <a:pt x="2807" y="3184"/>
                </a:lnTo>
                <a:lnTo>
                  <a:pt x="2833" y="3210"/>
                </a:lnTo>
                <a:lnTo>
                  <a:pt x="2833" y="3210"/>
                </a:lnTo>
                <a:lnTo>
                  <a:pt x="2859" y="3236"/>
                </a:lnTo>
                <a:lnTo>
                  <a:pt x="2884" y="3262"/>
                </a:lnTo>
                <a:lnTo>
                  <a:pt x="2908" y="3290"/>
                </a:lnTo>
                <a:lnTo>
                  <a:pt x="2930" y="3317"/>
                </a:lnTo>
                <a:lnTo>
                  <a:pt x="2953" y="3343"/>
                </a:lnTo>
                <a:lnTo>
                  <a:pt x="2974" y="3370"/>
                </a:lnTo>
                <a:lnTo>
                  <a:pt x="2994" y="3397"/>
                </a:lnTo>
                <a:lnTo>
                  <a:pt x="3014" y="3424"/>
                </a:lnTo>
                <a:lnTo>
                  <a:pt x="3033" y="3451"/>
                </a:lnTo>
                <a:lnTo>
                  <a:pt x="3051" y="3478"/>
                </a:lnTo>
                <a:lnTo>
                  <a:pt x="3067" y="3505"/>
                </a:lnTo>
                <a:lnTo>
                  <a:pt x="3083" y="3532"/>
                </a:lnTo>
                <a:lnTo>
                  <a:pt x="3098" y="3559"/>
                </a:lnTo>
                <a:lnTo>
                  <a:pt x="3112" y="3588"/>
                </a:lnTo>
                <a:lnTo>
                  <a:pt x="3125" y="3615"/>
                </a:lnTo>
                <a:lnTo>
                  <a:pt x="3137" y="3642"/>
                </a:lnTo>
                <a:lnTo>
                  <a:pt x="3149" y="3670"/>
                </a:lnTo>
                <a:lnTo>
                  <a:pt x="3159" y="3698"/>
                </a:lnTo>
                <a:lnTo>
                  <a:pt x="3169" y="3725"/>
                </a:lnTo>
                <a:lnTo>
                  <a:pt x="3177" y="3753"/>
                </a:lnTo>
                <a:lnTo>
                  <a:pt x="3185" y="3781"/>
                </a:lnTo>
                <a:lnTo>
                  <a:pt x="3192" y="3810"/>
                </a:lnTo>
                <a:lnTo>
                  <a:pt x="3198" y="3837"/>
                </a:lnTo>
                <a:lnTo>
                  <a:pt x="3202" y="3865"/>
                </a:lnTo>
                <a:lnTo>
                  <a:pt x="3207" y="3893"/>
                </a:lnTo>
                <a:lnTo>
                  <a:pt x="3210" y="3922"/>
                </a:lnTo>
                <a:lnTo>
                  <a:pt x="3212" y="3951"/>
                </a:lnTo>
                <a:lnTo>
                  <a:pt x="3213" y="3979"/>
                </a:lnTo>
                <a:lnTo>
                  <a:pt x="3213" y="4007"/>
                </a:lnTo>
                <a:lnTo>
                  <a:pt x="3213" y="4035"/>
                </a:lnTo>
                <a:lnTo>
                  <a:pt x="3211" y="4064"/>
                </a:lnTo>
                <a:lnTo>
                  <a:pt x="3209" y="4092"/>
                </a:lnTo>
                <a:lnTo>
                  <a:pt x="3209" y="4092"/>
                </a:lnTo>
                <a:lnTo>
                  <a:pt x="3206" y="4123"/>
                </a:lnTo>
                <a:lnTo>
                  <a:pt x="3201" y="4153"/>
                </a:lnTo>
                <a:lnTo>
                  <a:pt x="3196" y="4182"/>
                </a:lnTo>
                <a:lnTo>
                  <a:pt x="3189" y="4212"/>
                </a:lnTo>
                <a:lnTo>
                  <a:pt x="3183" y="4240"/>
                </a:lnTo>
                <a:lnTo>
                  <a:pt x="3175" y="4267"/>
                </a:lnTo>
                <a:lnTo>
                  <a:pt x="3167" y="4294"/>
                </a:lnTo>
                <a:lnTo>
                  <a:pt x="3157" y="4321"/>
                </a:lnTo>
                <a:lnTo>
                  <a:pt x="3146" y="4346"/>
                </a:lnTo>
                <a:lnTo>
                  <a:pt x="3135" y="4372"/>
                </a:lnTo>
                <a:lnTo>
                  <a:pt x="3123" y="4397"/>
                </a:lnTo>
                <a:lnTo>
                  <a:pt x="3110" y="4421"/>
                </a:lnTo>
                <a:lnTo>
                  <a:pt x="3096" y="4445"/>
                </a:lnTo>
                <a:lnTo>
                  <a:pt x="3081" y="4467"/>
                </a:lnTo>
                <a:lnTo>
                  <a:pt x="3065" y="4490"/>
                </a:lnTo>
                <a:lnTo>
                  <a:pt x="3049" y="4512"/>
                </a:lnTo>
                <a:lnTo>
                  <a:pt x="3030" y="4533"/>
                </a:lnTo>
                <a:lnTo>
                  <a:pt x="3012" y="4555"/>
                </a:lnTo>
                <a:lnTo>
                  <a:pt x="2992" y="4576"/>
                </a:lnTo>
                <a:lnTo>
                  <a:pt x="2972" y="4595"/>
                </a:lnTo>
                <a:lnTo>
                  <a:pt x="2951" y="4615"/>
                </a:lnTo>
                <a:lnTo>
                  <a:pt x="2928" y="4634"/>
                </a:lnTo>
                <a:lnTo>
                  <a:pt x="2906" y="4653"/>
                </a:lnTo>
                <a:lnTo>
                  <a:pt x="2881" y="4671"/>
                </a:lnTo>
                <a:lnTo>
                  <a:pt x="2856" y="4688"/>
                </a:lnTo>
                <a:lnTo>
                  <a:pt x="2830" y="4706"/>
                </a:lnTo>
                <a:lnTo>
                  <a:pt x="2803" y="4722"/>
                </a:lnTo>
                <a:lnTo>
                  <a:pt x="2774" y="4738"/>
                </a:lnTo>
                <a:lnTo>
                  <a:pt x="2745" y="4754"/>
                </a:lnTo>
                <a:lnTo>
                  <a:pt x="2715" y="4770"/>
                </a:lnTo>
                <a:lnTo>
                  <a:pt x="2684" y="4785"/>
                </a:lnTo>
                <a:lnTo>
                  <a:pt x="2652" y="4799"/>
                </a:lnTo>
                <a:lnTo>
                  <a:pt x="2652" y="4799"/>
                </a:lnTo>
                <a:lnTo>
                  <a:pt x="2597" y="4823"/>
                </a:lnTo>
                <a:lnTo>
                  <a:pt x="2541" y="4844"/>
                </a:lnTo>
                <a:lnTo>
                  <a:pt x="2487" y="4864"/>
                </a:lnTo>
                <a:lnTo>
                  <a:pt x="2433" y="4883"/>
                </a:lnTo>
                <a:lnTo>
                  <a:pt x="2433" y="4883"/>
                </a:lnTo>
                <a:lnTo>
                  <a:pt x="2375" y="4905"/>
                </a:lnTo>
                <a:lnTo>
                  <a:pt x="2322" y="4926"/>
                </a:lnTo>
                <a:lnTo>
                  <a:pt x="2275" y="4945"/>
                </a:lnTo>
                <a:lnTo>
                  <a:pt x="2253" y="4955"/>
                </a:lnTo>
                <a:lnTo>
                  <a:pt x="2234" y="4965"/>
                </a:lnTo>
                <a:lnTo>
                  <a:pt x="2216" y="4974"/>
                </a:lnTo>
                <a:lnTo>
                  <a:pt x="2200" y="4984"/>
                </a:lnTo>
                <a:lnTo>
                  <a:pt x="2186" y="4995"/>
                </a:lnTo>
                <a:lnTo>
                  <a:pt x="2173" y="5005"/>
                </a:lnTo>
                <a:lnTo>
                  <a:pt x="2163" y="5016"/>
                </a:lnTo>
                <a:lnTo>
                  <a:pt x="2155" y="5026"/>
                </a:lnTo>
                <a:lnTo>
                  <a:pt x="2148" y="5038"/>
                </a:lnTo>
                <a:lnTo>
                  <a:pt x="2145" y="5050"/>
                </a:lnTo>
                <a:lnTo>
                  <a:pt x="2145" y="5050"/>
                </a:lnTo>
                <a:lnTo>
                  <a:pt x="2142" y="5063"/>
                </a:lnTo>
                <a:lnTo>
                  <a:pt x="2142" y="5077"/>
                </a:lnTo>
                <a:lnTo>
                  <a:pt x="2143" y="5093"/>
                </a:lnTo>
                <a:lnTo>
                  <a:pt x="2146" y="5110"/>
                </a:lnTo>
                <a:lnTo>
                  <a:pt x="2150" y="5127"/>
                </a:lnTo>
                <a:lnTo>
                  <a:pt x="2157" y="5146"/>
                </a:lnTo>
                <a:lnTo>
                  <a:pt x="2165" y="5164"/>
                </a:lnTo>
                <a:lnTo>
                  <a:pt x="2175" y="5185"/>
                </a:lnTo>
                <a:lnTo>
                  <a:pt x="2187" y="5205"/>
                </a:lnTo>
                <a:lnTo>
                  <a:pt x="2200" y="5227"/>
                </a:lnTo>
                <a:lnTo>
                  <a:pt x="2214" y="5249"/>
                </a:lnTo>
                <a:lnTo>
                  <a:pt x="2230" y="5271"/>
                </a:lnTo>
                <a:lnTo>
                  <a:pt x="2248" y="5294"/>
                </a:lnTo>
                <a:lnTo>
                  <a:pt x="2267" y="5318"/>
                </a:lnTo>
                <a:lnTo>
                  <a:pt x="2288" y="5343"/>
                </a:lnTo>
                <a:lnTo>
                  <a:pt x="2310" y="5367"/>
                </a:lnTo>
                <a:lnTo>
                  <a:pt x="2310" y="5367"/>
                </a:lnTo>
                <a:lnTo>
                  <a:pt x="2335" y="5393"/>
                </a:lnTo>
                <a:lnTo>
                  <a:pt x="2364" y="5422"/>
                </a:lnTo>
                <a:lnTo>
                  <a:pt x="2400" y="5454"/>
                </a:lnTo>
                <a:lnTo>
                  <a:pt x="2440" y="5491"/>
                </a:lnTo>
                <a:lnTo>
                  <a:pt x="2485" y="5530"/>
                </a:lnTo>
                <a:lnTo>
                  <a:pt x="2535" y="5573"/>
                </a:lnTo>
                <a:lnTo>
                  <a:pt x="2589" y="5617"/>
                </a:lnTo>
                <a:lnTo>
                  <a:pt x="2648" y="5665"/>
                </a:lnTo>
                <a:lnTo>
                  <a:pt x="2710" y="5713"/>
                </a:lnTo>
                <a:lnTo>
                  <a:pt x="2778" y="5764"/>
                </a:lnTo>
                <a:lnTo>
                  <a:pt x="2848" y="5817"/>
                </a:lnTo>
                <a:lnTo>
                  <a:pt x="2922" y="5872"/>
                </a:lnTo>
                <a:lnTo>
                  <a:pt x="3000" y="5928"/>
                </a:lnTo>
                <a:lnTo>
                  <a:pt x="3080" y="5984"/>
                </a:lnTo>
                <a:lnTo>
                  <a:pt x="3163" y="6042"/>
                </a:lnTo>
                <a:lnTo>
                  <a:pt x="3249" y="6100"/>
                </a:lnTo>
                <a:lnTo>
                  <a:pt x="3249" y="6100"/>
                </a:lnTo>
                <a:lnTo>
                  <a:pt x="3263" y="6109"/>
                </a:lnTo>
                <a:lnTo>
                  <a:pt x="3278" y="6115"/>
                </a:lnTo>
                <a:lnTo>
                  <a:pt x="3292" y="6121"/>
                </a:lnTo>
                <a:lnTo>
                  <a:pt x="3308" y="6124"/>
                </a:lnTo>
                <a:lnTo>
                  <a:pt x="3323" y="6126"/>
                </a:lnTo>
                <a:lnTo>
                  <a:pt x="3339" y="6127"/>
                </a:lnTo>
                <a:lnTo>
                  <a:pt x="3354" y="6126"/>
                </a:lnTo>
                <a:lnTo>
                  <a:pt x="3369" y="6124"/>
                </a:lnTo>
                <a:lnTo>
                  <a:pt x="3383" y="6120"/>
                </a:lnTo>
                <a:lnTo>
                  <a:pt x="3399" y="6114"/>
                </a:lnTo>
                <a:lnTo>
                  <a:pt x="3413" y="6108"/>
                </a:lnTo>
                <a:lnTo>
                  <a:pt x="3426" y="6100"/>
                </a:lnTo>
                <a:lnTo>
                  <a:pt x="3438" y="6090"/>
                </a:lnTo>
                <a:lnTo>
                  <a:pt x="3449" y="6081"/>
                </a:lnTo>
                <a:lnTo>
                  <a:pt x="3460" y="6069"/>
                </a:lnTo>
                <a:lnTo>
                  <a:pt x="3470" y="6056"/>
                </a:lnTo>
                <a:lnTo>
                  <a:pt x="3470" y="6056"/>
                </a:lnTo>
                <a:lnTo>
                  <a:pt x="3529" y="5968"/>
                </a:lnTo>
                <a:lnTo>
                  <a:pt x="3587" y="5884"/>
                </a:lnTo>
                <a:lnTo>
                  <a:pt x="3646" y="5800"/>
                </a:lnTo>
                <a:lnTo>
                  <a:pt x="3704" y="5719"/>
                </a:lnTo>
                <a:lnTo>
                  <a:pt x="3762" y="5641"/>
                </a:lnTo>
                <a:lnTo>
                  <a:pt x="3818" y="5566"/>
                </a:lnTo>
                <a:lnTo>
                  <a:pt x="3872" y="5493"/>
                </a:lnTo>
                <a:lnTo>
                  <a:pt x="3926" y="5425"/>
                </a:lnTo>
                <a:lnTo>
                  <a:pt x="3978" y="5360"/>
                </a:lnTo>
                <a:lnTo>
                  <a:pt x="4028" y="5298"/>
                </a:lnTo>
                <a:lnTo>
                  <a:pt x="4077" y="5242"/>
                </a:lnTo>
                <a:lnTo>
                  <a:pt x="4122" y="5189"/>
                </a:lnTo>
                <a:lnTo>
                  <a:pt x="4166" y="5141"/>
                </a:lnTo>
                <a:lnTo>
                  <a:pt x="4206" y="5098"/>
                </a:lnTo>
                <a:lnTo>
                  <a:pt x="4243" y="5060"/>
                </a:lnTo>
                <a:lnTo>
                  <a:pt x="4276" y="5029"/>
                </a:lnTo>
                <a:lnTo>
                  <a:pt x="4276" y="5029"/>
                </a:lnTo>
                <a:lnTo>
                  <a:pt x="4323" y="4986"/>
                </a:lnTo>
                <a:lnTo>
                  <a:pt x="4370" y="4948"/>
                </a:lnTo>
                <a:lnTo>
                  <a:pt x="4416" y="4913"/>
                </a:lnTo>
                <a:lnTo>
                  <a:pt x="4463" y="4881"/>
                </a:lnTo>
                <a:lnTo>
                  <a:pt x="4485" y="4867"/>
                </a:lnTo>
                <a:lnTo>
                  <a:pt x="4508" y="4853"/>
                </a:lnTo>
                <a:lnTo>
                  <a:pt x="4531" y="4840"/>
                </a:lnTo>
                <a:lnTo>
                  <a:pt x="4554" y="4828"/>
                </a:lnTo>
                <a:lnTo>
                  <a:pt x="4576" y="4817"/>
                </a:lnTo>
                <a:lnTo>
                  <a:pt x="4598" y="4807"/>
                </a:lnTo>
                <a:lnTo>
                  <a:pt x="4621" y="4797"/>
                </a:lnTo>
                <a:lnTo>
                  <a:pt x="4643" y="4788"/>
                </a:lnTo>
                <a:lnTo>
                  <a:pt x="4665" y="4780"/>
                </a:lnTo>
                <a:lnTo>
                  <a:pt x="4687" y="4774"/>
                </a:lnTo>
                <a:lnTo>
                  <a:pt x="4710" y="4767"/>
                </a:lnTo>
                <a:lnTo>
                  <a:pt x="4731" y="4762"/>
                </a:lnTo>
                <a:lnTo>
                  <a:pt x="4753" y="4758"/>
                </a:lnTo>
                <a:lnTo>
                  <a:pt x="4775" y="4754"/>
                </a:lnTo>
                <a:lnTo>
                  <a:pt x="4796" y="4751"/>
                </a:lnTo>
                <a:lnTo>
                  <a:pt x="4818" y="4749"/>
                </a:lnTo>
                <a:lnTo>
                  <a:pt x="4839" y="4748"/>
                </a:lnTo>
                <a:lnTo>
                  <a:pt x="4860" y="4748"/>
                </a:lnTo>
                <a:lnTo>
                  <a:pt x="4881" y="4749"/>
                </a:lnTo>
                <a:lnTo>
                  <a:pt x="4902" y="4750"/>
                </a:lnTo>
                <a:lnTo>
                  <a:pt x="4923" y="4752"/>
                </a:lnTo>
                <a:lnTo>
                  <a:pt x="4944" y="4756"/>
                </a:lnTo>
                <a:lnTo>
                  <a:pt x="4964" y="4760"/>
                </a:lnTo>
                <a:lnTo>
                  <a:pt x="4985" y="4764"/>
                </a:lnTo>
                <a:lnTo>
                  <a:pt x="4985" y="4764"/>
                </a:lnTo>
                <a:lnTo>
                  <a:pt x="5012" y="4772"/>
                </a:lnTo>
                <a:lnTo>
                  <a:pt x="5037" y="4780"/>
                </a:lnTo>
                <a:lnTo>
                  <a:pt x="5061" y="4790"/>
                </a:lnTo>
                <a:lnTo>
                  <a:pt x="5084" y="4801"/>
                </a:lnTo>
                <a:lnTo>
                  <a:pt x="5106" y="4813"/>
                </a:lnTo>
                <a:lnTo>
                  <a:pt x="5128" y="4825"/>
                </a:lnTo>
                <a:lnTo>
                  <a:pt x="5147" y="4838"/>
                </a:lnTo>
                <a:lnTo>
                  <a:pt x="5167" y="4853"/>
                </a:lnTo>
                <a:lnTo>
                  <a:pt x="5185" y="4867"/>
                </a:lnTo>
                <a:lnTo>
                  <a:pt x="5204" y="4883"/>
                </a:lnTo>
                <a:lnTo>
                  <a:pt x="5220" y="4900"/>
                </a:lnTo>
                <a:lnTo>
                  <a:pt x="5236" y="4917"/>
                </a:lnTo>
                <a:lnTo>
                  <a:pt x="5251" y="4934"/>
                </a:lnTo>
                <a:lnTo>
                  <a:pt x="5267" y="4953"/>
                </a:lnTo>
                <a:lnTo>
                  <a:pt x="5281" y="4971"/>
                </a:lnTo>
                <a:lnTo>
                  <a:pt x="5294" y="4990"/>
                </a:lnTo>
                <a:lnTo>
                  <a:pt x="5307" y="5009"/>
                </a:lnTo>
                <a:lnTo>
                  <a:pt x="5319" y="5030"/>
                </a:lnTo>
                <a:lnTo>
                  <a:pt x="5341" y="5070"/>
                </a:lnTo>
                <a:lnTo>
                  <a:pt x="5362" y="5112"/>
                </a:lnTo>
                <a:lnTo>
                  <a:pt x="5380" y="5154"/>
                </a:lnTo>
                <a:lnTo>
                  <a:pt x="5398" y="5197"/>
                </a:lnTo>
                <a:lnTo>
                  <a:pt x="5415" y="5239"/>
                </a:lnTo>
                <a:lnTo>
                  <a:pt x="5444" y="5321"/>
                </a:lnTo>
                <a:lnTo>
                  <a:pt x="5444" y="5321"/>
                </a:lnTo>
                <a:lnTo>
                  <a:pt x="5480" y="5418"/>
                </a:lnTo>
                <a:lnTo>
                  <a:pt x="5498" y="5465"/>
                </a:lnTo>
                <a:lnTo>
                  <a:pt x="5518" y="5512"/>
                </a:lnTo>
                <a:lnTo>
                  <a:pt x="5518" y="5512"/>
                </a:lnTo>
                <a:lnTo>
                  <a:pt x="5537" y="5554"/>
                </a:lnTo>
                <a:lnTo>
                  <a:pt x="5557" y="5592"/>
                </a:lnTo>
                <a:lnTo>
                  <a:pt x="5577" y="5627"/>
                </a:lnTo>
                <a:lnTo>
                  <a:pt x="5597" y="5657"/>
                </a:lnTo>
                <a:lnTo>
                  <a:pt x="5618" y="5684"/>
                </a:lnTo>
                <a:lnTo>
                  <a:pt x="5638" y="5709"/>
                </a:lnTo>
                <a:lnTo>
                  <a:pt x="5660" y="5730"/>
                </a:lnTo>
                <a:lnTo>
                  <a:pt x="5682" y="5748"/>
                </a:lnTo>
                <a:lnTo>
                  <a:pt x="5703" y="5763"/>
                </a:lnTo>
                <a:lnTo>
                  <a:pt x="5726" y="5777"/>
                </a:lnTo>
                <a:lnTo>
                  <a:pt x="5750" y="5788"/>
                </a:lnTo>
                <a:lnTo>
                  <a:pt x="5775" y="5797"/>
                </a:lnTo>
                <a:lnTo>
                  <a:pt x="5800" y="5804"/>
                </a:lnTo>
                <a:lnTo>
                  <a:pt x="5825" y="5811"/>
                </a:lnTo>
                <a:lnTo>
                  <a:pt x="5852" y="5815"/>
                </a:lnTo>
                <a:lnTo>
                  <a:pt x="5880" y="5819"/>
                </a:lnTo>
                <a:lnTo>
                  <a:pt x="5880" y="5819"/>
                </a:lnTo>
                <a:lnTo>
                  <a:pt x="5912" y="5821"/>
                </a:lnTo>
                <a:lnTo>
                  <a:pt x="5945" y="5820"/>
                </a:lnTo>
                <a:lnTo>
                  <a:pt x="5977" y="5817"/>
                </a:lnTo>
                <a:lnTo>
                  <a:pt x="6011" y="5812"/>
                </a:lnTo>
                <a:lnTo>
                  <a:pt x="6043" y="5804"/>
                </a:lnTo>
                <a:lnTo>
                  <a:pt x="6077" y="5795"/>
                </a:lnTo>
                <a:lnTo>
                  <a:pt x="6111" y="5782"/>
                </a:lnTo>
                <a:lnTo>
                  <a:pt x="6145" y="5768"/>
                </a:lnTo>
                <a:lnTo>
                  <a:pt x="6179" y="5750"/>
                </a:lnTo>
                <a:lnTo>
                  <a:pt x="6212" y="5731"/>
                </a:lnTo>
                <a:lnTo>
                  <a:pt x="6247" y="5709"/>
                </a:lnTo>
                <a:lnTo>
                  <a:pt x="6282" y="5684"/>
                </a:lnTo>
                <a:lnTo>
                  <a:pt x="6315" y="5658"/>
                </a:lnTo>
                <a:lnTo>
                  <a:pt x="6350" y="5629"/>
                </a:lnTo>
                <a:lnTo>
                  <a:pt x="6385" y="5597"/>
                </a:lnTo>
                <a:lnTo>
                  <a:pt x="6420" y="5564"/>
                </a:lnTo>
                <a:lnTo>
                  <a:pt x="6420" y="5564"/>
                </a:lnTo>
                <a:lnTo>
                  <a:pt x="6454" y="5529"/>
                </a:lnTo>
                <a:lnTo>
                  <a:pt x="6485" y="5495"/>
                </a:lnTo>
                <a:lnTo>
                  <a:pt x="6514" y="5460"/>
                </a:lnTo>
                <a:lnTo>
                  <a:pt x="6541" y="5425"/>
                </a:lnTo>
                <a:lnTo>
                  <a:pt x="6565" y="5391"/>
                </a:lnTo>
                <a:lnTo>
                  <a:pt x="6587" y="5357"/>
                </a:lnTo>
                <a:lnTo>
                  <a:pt x="6607" y="5322"/>
                </a:lnTo>
                <a:lnTo>
                  <a:pt x="6623" y="5289"/>
                </a:lnTo>
                <a:lnTo>
                  <a:pt x="6638" y="5255"/>
                </a:lnTo>
                <a:lnTo>
                  <a:pt x="6650" y="5221"/>
                </a:lnTo>
                <a:lnTo>
                  <a:pt x="6661" y="5188"/>
                </a:lnTo>
                <a:lnTo>
                  <a:pt x="6669" y="5154"/>
                </a:lnTo>
                <a:lnTo>
                  <a:pt x="6673" y="5121"/>
                </a:lnTo>
                <a:lnTo>
                  <a:pt x="6676" y="5088"/>
                </a:lnTo>
                <a:lnTo>
                  <a:pt x="6676" y="5056"/>
                </a:lnTo>
                <a:lnTo>
                  <a:pt x="6674" y="5023"/>
                </a:lnTo>
                <a:lnTo>
                  <a:pt x="6674" y="5023"/>
                </a:lnTo>
                <a:lnTo>
                  <a:pt x="6671" y="4995"/>
                </a:lnTo>
                <a:lnTo>
                  <a:pt x="6666" y="4969"/>
                </a:lnTo>
                <a:lnTo>
                  <a:pt x="6661" y="4943"/>
                </a:lnTo>
                <a:lnTo>
                  <a:pt x="6653" y="4918"/>
                </a:lnTo>
                <a:lnTo>
                  <a:pt x="6645" y="4893"/>
                </a:lnTo>
                <a:lnTo>
                  <a:pt x="6633" y="4870"/>
                </a:lnTo>
                <a:lnTo>
                  <a:pt x="6620" y="4848"/>
                </a:lnTo>
                <a:lnTo>
                  <a:pt x="6605" y="4825"/>
                </a:lnTo>
                <a:lnTo>
                  <a:pt x="6586" y="4803"/>
                </a:lnTo>
                <a:lnTo>
                  <a:pt x="6565" y="4783"/>
                </a:lnTo>
                <a:lnTo>
                  <a:pt x="6541" y="4761"/>
                </a:lnTo>
                <a:lnTo>
                  <a:pt x="6514" y="4741"/>
                </a:lnTo>
                <a:lnTo>
                  <a:pt x="6483" y="4721"/>
                </a:lnTo>
                <a:lnTo>
                  <a:pt x="6449" y="4701"/>
                </a:lnTo>
                <a:lnTo>
                  <a:pt x="6411" y="4681"/>
                </a:lnTo>
                <a:lnTo>
                  <a:pt x="6368" y="4661"/>
                </a:lnTo>
                <a:lnTo>
                  <a:pt x="6368" y="4661"/>
                </a:lnTo>
                <a:lnTo>
                  <a:pt x="6322" y="4642"/>
                </a:lnTo>
                <a:lnTo>
                  <a:pt x="6274" y="4623"/>
                </a:lnTo>
                <a:lnTo>
                  <a:pt x="6178" y="4589"/>
                </a:lnTo>
                <a:lnTo>
                  <a:pt x="6178" y="4589"/>
                </a:lnTo>
                <a:lnTo>
                  <a:pt x="6095" y="4558"/>
                </a:lnTo>
                <a:lnTo>
                  <a:pt x="6053" y="4542"/>
                </a:lnTo>
                <a:lnTo>
                  <a:pt x="6011" y="4525"/>
                </a:lnTo>
                <a:lnTo>
                  <a:pt x="5969" y="4505"/>
                </a:lnTo>
                <a:lnTo>
                  <a:pt x="5926" y="4485"/>
                </a:lnTo>
                <a:lnTo>
                  <a:pt x="5886" y="4462"/>
                </a:lnTo>
                <a:lnTo>
                  <a:pt x="5866" y="4450"/>
                </a:lnTo>
                <a:lnTo>
                  <a:pt x="5846" y="4437"/>
                </a:lnTo>
                <a:lnTo>
                  <a:pt x="5827" y="4424"/>
                </a:lnTo>
                <a:lnTo>
                  <a:pt x="5808" y="4410"/>
                </a:lnTo>
                <a:lnTo>
                  <a:pt x="5791" y="4395"/>
                </a:lnTo>
                <a:lnTo>
                  <a:pt x="5773" y="4380"/>
                </a:lnTo>
                <a:lnTo>
                  <a:pt x="5756" y="4363"/>
                </a:lnTo>
                <a:lnTo>
                  <a:pt x="5739" y="4347"/>
                </a:lnTo>
                <a:lnTo>
                  <a:pt x="5724" y="4330"/>
                </a:lnTo>
                <a:lnTo>
                  <a:pt x="5709" y="4311"/>
                </a:lnTo>
                <a:lnTo>
                  <a:pt x="5695" y="4292"/>
                </a:lnTo>
                <a:lnTo>
                  <a:pt x="5682" y="4271"/>
                </a:lnTo>
                <a:lnTo>
                  <a:pt x="5669" y="4250"/>
                </a:lnTo>
                <a:lnTo>
                  <a:pt x="5658" y="4228"/>
                </a:lnTo>
                <a:lnTo>
                  <a:pt x="5647" y="4205"/>
                </a:lnTo>
                <a:lnTo>
                  <a:pt x="5637" y="4180"/>
                </a:lnTo>
                <a:lnTo>
                  <a:pt x="5628" y="4155"/>
                </a:lnTo>
                <a:lnTo>
                  <a:pt x="5621" y="4129"/>
                </a:lnTo>
                <a:lnTo>
                  <a:pt x="5621" y="4129"/>
                </a:lnTo>
                <a:lnTo>
                  <a:pt x="5614" y="4099"/>
                </a:lnTo>
                <a:lnTo>
                  <a:pt x="5609" y="4069"/>
                </a:lnTo>
                <a:lnTo>
                  <a:pt x="5607" y="4038"/>
                </a:lnTo>
                <a:lnTo>
                  <a:pt x="5606" y="4009"/>
                </a:lnTo>
                <a:lnTo>
                  <a:pt x="5606" y="3980"/>
                </a:lnTo>
                <a:lnTo>
                  <a:pt x="5608" y="3951"/>
                </a:lnTo>
                <a:lnTo>
                  <a:pt x="5612" y="3922"/>
                </a:lnTo>
                <a:lnTo>
                  <a:pt x="5618" y="3894"/>
                </a:lnTo>
                <a:lnTo>
                  <a:pt x="5624" y="3867"/>
                </a:lnTo>
                <a:lnTo>
                  <a:pt x="5632" y="3840"/>
                </a:lnTo>
                <a:lnTo>
                  <a:pt x="5640" y="3814"/>
                </a:lnTo>
                <a:lnTo>
                  <a:pt x="5650" y="3788"/>
                </a:lnTo>
                <a:lnTo>
                  <a:pt x="5661" y="3763"/>
                </a:lnTo>
                <a:lnTo>
                  <a:pt x="5673" y="3738"/>
                </a:lnTo>
                <a:lnTo>
                  <a:pt x="5685" y="3714"/>
                </a:lnTo>
                <a:lnTo>
                  <a:pt x="5698" y="3692"/>
                </a:lnTo>
                <a:lnTo>
                  <a:pt x="5712" y="3669"/>
                </a:lnTo>
                <a:lnTo>
                  <a:pt x="5726" y="3647"/>
                </a:lnTo>
                <a:lnTo>
                  <a:pt x="5754" y="3606"/>
                </a:lnTo>
                <a:lnTo>
                  <a:pt x="5783" y="3567"/>
                </a:lnTo>
                <a:lnTo>
                  <a:pt x="5813" y="3532"/>
                </a:lnTo>
                <a:lnTo>
                  <a:pt x="5840" y="3501"/>
                </a:lnTo>
                <a:lnTo>
                  <a:pt x="5866" y="3474"/>
                </a:lnTo>
                <a:lnTo>
                  <a:pt x="5908" y="3430"/>
                </a:lnTo>
                <a:lnTo>
                  <a:pt x="5908" y="3430"/>
                </a:lnTo>
                <a:lnTo>
                  <a:pt x="5956" y="3384"/>
                </a:lnTo>
                <a:lnTo>
                  <a:pt x="6020" y="3324"/>
                </a:lnTo>
                <a:lnTo>
                  <a:pt x="6099" y="3254"/>
                </a:lnTo>
                <a:lnTo>
                  <a:pt x="6191" y="3174"/>
                </a:lnTo>
                <a:lnTo>
                  <a:pt x="6293" y="3086"/>
                </a:lnTo>
                <a:lnTo>
                  <a:pt x="6405" y="2994"/>
                </a:lnTo>
                <a:lnTo>
                  <a:pt x="6465" y="2946"/>
                </a:lnTo>
                <a:lnTo>
                  <a:pt x="6526" y="2897"/>
                </a:lnTo>
                <a:lnTo>
                  <a:pt x="6588" y="2850"/>
                </a:lnTo>
                <a:lnTo>
                  <a:pt x="6652" y="2801"/>
                </a:lnTo>
                <a:lnTo>
                  <a:pt x="6652" y="2801"/>
                </a:lnTo>
                <a:lnTo>
                  <a:pt x="6669" y="2786"/>
                </a:lnTo>
                <a:lnTo>
                  <a:pt x="6684" y="2771"/>
                </a:lnTo>
                <a:lnTo>
                  <a:pt x="6697" y="2753"/>
                </a:lnTo>
                <a:lnTo>
                  <a:pt x="6708" y="2735"/>
                </a:lnTo>
                <a:lnTo>
                  <a:pt x="6716" y="2716"/>
                </a:lnTo>
                <a:lnTo>
                  <a:pt x="6724" y="2697"/>
                </a:lnTo>
                <a:lnTo>
                  <a:pt x="6728" y="2676"/>
                </a:lnTo>
                <a:lnTo>
                  <a:pt x="6730" y="2656"/>
                </a:lnTo>
                <a:lnTo>
                  <a:pt x="6731" y="2635"/>
                </a:lnTo>
                <a:lnTo>
                  <a:pt x="6729" y="2615"/>
                </a:lnTo>
                <a:lnTo>
                  <a:pt x="6726" y="2594"/>
                </a:lnTo>
                <a:lnTo>
                  <a:pt x="6720" y="2574"/>
                </a:lnTo>
                <a:lnTo>
                  <a:pt x="6711" y="2555"/>
                </a:lnTo>
                <a:lnTo>
                  <a:pt x="6701" y="2537"/>
                </a:lnTo>
                <a:lnTo>
                  <a:pt x="6688" y="2518"/>
                </a:lnTo>
                <a:lnTo>
                  <a:pt x="6673" y="2502"/>
                </a:lnTo>
                <a:lnTo>
                  <a:pt x="4681" y="510"/>
                </a:lnTo>
                <a:lnTo>
                  <a:pt x="4681" y="510"/>
                </a:lnTo>
                <a:lnTo>
                  <a:pt x="4650" y="479"/>
                </a:lnTo>
                <a:lnTo>
                  <a:pt x="4616" y="449"/>
                </a:lnTo>
                <a:lnTo>
                  <a:pt x="4584" y="419"/>
                </a:lnTo>
                <a:lnTo>
                  <a:pt x="4549" y="391"/>
                </a:lnTo>
                <a:lnTo>
                  <a:pt x="4515" y="363"/>
                </a:lnTo>
                <a:lnTo>
                  <a:pt x="4480" y="337"/>
                </a:lnTo>
                <a:lnTo>
                  <a:pt x="4444" y="312"/>
                </a:lnTo>
                <a:lnTo>
                  <a:pt x="4408" y="287"/>
                </a:lnTo>
                <a:lnTo>
                  <a:pt x="4372" y="263"/>
                </a:lnTo>
                <a:lnTo>
                  <a:pt x="4335" y="242"/>
                </a:lnTo>
                <a:lnTo>
                  <a:pt x="4298" y="220"/>
                </a:lnTo>
                <a:lnTo>
                  <a:pt x="4260" y="199"/>
                </a:lnTo>
                <a:lnTo>
                  <a:pt x="4222" y="180"/>
                </a:lnTo>
                <a:lnTo>
                  <a:pt x="4183" y="161"/>
                </a:lnTo>
                <a:lnTo>
                  <a:pt x="4145" y="144"/>
                </a:lnTo>
                <a:lnTo>
                  <a:pt x="4105" y="128"/>
                </a:lnTo>
                <a:lnTo>
                  <a:pt x="4066" y="113"/>
                </a:lnTo>
                <a:lnTo>
                  <a:pt x="4026" y="98"/>
                </a:lnTo>
                <a:lnTo>
                  <a:pt x="3986" y="85"/>
                </a:lnTo>
                <a:lnTo>
                  <a:pt x="3946" y="72"/>
                </a:lnTo>
                <a:lnTo>
                  <a:pt x="3906" y="61"/>
                </a:lnTo>
                <a:lnTo>
                  <a:pt x="3864" y="50"/>
                </a:lnTo>
                <a:lnTo>
                  <a:pt x="3823" y="40"/>
                </a:lnTo>
                <a:lnTo>
                  <a:pt x="3782" y="31"/>
                </a:lnTo>
                <a:lnTo>
                  <a:pt x="3741" y="25"/>
                </a:lnTo>
                <a:lnTo>
                  <a:pt x="3700" y="18"/>
                </a:lnTo>
                <a:lnTo>
                  <a:pt x="3659" y="13"/>
                </a:lnTo>
                <a:lnTo>
                  <a:pt x="3616" y="8"/>
                </a:lnTo>
                <a:lnTo>
                  <a:pt x="3575" y="4"/>
                </a:lnTo>
                <a:lnTo>
                  <a:pt x="3533" y="2"/>
                </a:lnTo>
                <a:lnTo>
                  <a:pt x="3492" y="0"/>
                </a:lnTo>
                <a:lnTo>
                  <a:pt x="3449" y="0"/>
                </a:lnTo>
                <a:lnTo>
                  <a:pt x="3408" y="0"/>
                </a:lnTo>
                <a:lnTo>
                  <a:pt x="3366" y="2"/>
                </a:lnTo>
                <a:lnTo>
                  <a:pt x="3324" y="4"/>
                </a:lnTo>
                <a:lnTo>
                  <a:pt x="3283" y="8"/>
                </a:lnTo>
                <a:lnTo>
                  <a:pt x="3241" y="13"/>
                </a:lnTo>
                <a:lnTo>
                  <a:pt x="3199" y="18"/>
                </a:lnTo>
                <a:lnTo>
                  <a:pt x="3158" y="25"/>
                </a:lnTo>
                <a:lnTo>
                  <a:pt x="3117" y="31"/>
                </a:lnTo>
                <a:lnTo>
                  <a:pt x="3076" y="40"/>
                </a:lnTo>
                <a:lnTo>
                  <a:pt x="3034" y="50"/>
                </a:lnTo>
                <a:lnTo>
                  <a:pt x="2994" y="61"/>
                </a:lnTo>
                <a:lnTo>
                  <a:pt x="2953" y="72"/>
                </a:lnTo>
                <a:lnTo>
                  <a:pt x="2913" y="85"/>
                </a:lnTo>
                <a:lnTo>
                  <a:pt x="2873" y="98"/>
                </a:lnTo>
                <a:lnTo>
                  <a:pt x="2833" y="113"/>
                </a:lnTo>
                <a:lnTo>
                  <a:pt x="2794" y="128"/>
                </a:lnTo>
                <a:lnTo>
                  <a:pt x="2755" y="144"/>
                </a:lnTo>
                <a:lnTo>
                  <a:pt x="2716" y="161"/>
                </a:lnTo>
                <a:lnTo>
                  <a:pt x="2677" y="180"/>
                </a:lnTo>
                <a:lnTo>
                  <a:pt x="2639" y="199"/>
                </a:lnTo>
                <a:lnTo>
                  <a:pt x="2601" y="220"/>
                </a:lnTo>
                <a:lnTo>
                  <a:pt x="2564" y="242"/>
                </a:lnTo>
                <a:lnTo>
                  <a:pt x="2527" y="263"/>
                </a:lnTo>
                <a:lnTo>
                  <a:pt x="2491" y="287"/>
                </a:lnTo>
                <a:lnTo>
                  <a:pt x="2455" y="312"/>
                </a:lnTo>
                <a:lnTo>
                  <a:pt x="2419" y="337"/>
                </a:lnTo>
                <a:lnTo>
                  <a:pt x="2384" y="363"/>
                </a:lnTo>
                <a:lnTo>
                  <a:pt x="2350" y="391"/>
                </a:lnTo>
                <a:lnTo>
                  <a:pt x="2316" y="419"/>
                </a:lnTo>
                <a:lnTo>
                  <a:pt x="2283" y="449"/>
                </a:lnTo>
                <a:lnTo>
                  <a:pt x="2250" y="479"/>
                </a:lnTo>
                <a:lnTo>
                  <a:pt x="2217" y="510"/>
                </a:lnTo>
                <a:lnTo>
                  <a:pt x="58" y="2670"/>
                </a:lnTo>
                <a:lnTo>
                  <a:pt x="58" y="2670"/>
                </a:lnTo>
                <a:lnTo>
                  <a:pt x="45" y="2684"/>
                </a:lnTo>
                <a:lnTo>
                  <a:pt x="34" y="2698"/>
                </a:lnTo>
                <a:lnTo>
                  <a:pt x="26" y="2713"/>
                </a:lnTo>
                <a:lnTo>
                  <a:pt x="17" y="2728"/>
                </a:lnTo>
                <a:lnTo>
                  <a:pt x="10" y="2745"/>
                </a:lnTo>
                <a:lnTo>
                  <a:pt x="6" y="2762"/>
                </a:lnTo>
                <a:lnTo>
                  <a:pt x="2" y="2778"/>
                </a:lnTo>
                <a:lnTo>
                  <a:pt x="1" y="2795"/>
                </a:lnTo>
                <a:lnTo>
                  <a:pt x="0" y="2813"/>
                </a:lnTo>
                <a:lnTo>
                  <a:pt x="1" y="2830"/>
                </a:lnTo>
                <a:lnTo>
                  <a:pt x="3" y="2847"/>
                </a:lnTo>
                <a:lnTo>
                  <a:pt x="7" y="2865"/>
                </a:lnTo>
                <a:lnTo>
                  <a:pt x="13" y="2881"/>
                </a:lnTo>
                <a:lnTo>
                  <a:pt x="20" y="2897"/>
                </a:lnTo>
                <a:lnTo>
                  <a:pt x="28" y="2914"/>
                </a:lnTo>
                <a:lnTo>
                  <a:pt x="39" y="2929"/>
                </a:lnTo>
                <a:lnTo>
                  <a:pt x="39" y="2929"/>
                </a:lnTo>
                <a:lnTo>
                  <a:pt x="88" y="2996"/>
                </a:lnTo>
                <a:lnTo>
                  <a:pt x="138" y="3062"/>
                </a:lnTo>
                <a:lnTo>
                  <a:pt x="189" y="3127"/>
                </a:lnTo>
                <a:lnTo>
                  <a:pt x="239" y="3191"/>
                </a:lnTo>
                <a:lnTo>
                  <a:pt x="288" y="3253"/>
                </a:lnTo>
                <a:lnTo>
                  <a:pt x="337" y="3311"/>
                </a:lnTo>
                <a:lnTo>
                  <a:pt x="430" y="3423"/>
                </a:lnTo>
                <a:lnTo>
                  <a:pt x="514" y="3521"/>
                </a:lnTo>
                <a:lnTo>
                  <a:pt x="590" y="3606"/>
                </a:lnTo>
                <a:lnTo>
                  <a:pt x="652" y="3673"/>
                </a:lnTo>
                <a:lnTo>
                  <a:pt x="699" y="3723"/>
                </a:lnTo>
                <a:lnTo>
                  <a:pt x="699" y="372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 name="Freeform 8"/>
          <p:cNvSpPr/>
          <p:nvPr/>
        </p:nvSpPr>
        <p:spPr bwMode="auto">
          <a:xfrm>
            <a:off x="5962650" y="3314065"/>
            <a:ext cx="808990" cy="735965"/>
          </a:xfrm>
          <a:custGeom>
            <a:avLst/>
            <a:gdLst>
              <a:gd name="T0" fmla="*/ 5851 w 6730"/>
              <a:gd name="T1" fmla="*/ 2257 h 6126"/>
              <a:gd name="T2" fmla="*/ 5737 w 6730"/>
              <a:gd name="T3" fmla="*/ 2227 h 6126"/>
              <a:gd name="T4" fmla="*/ 5652 w 6730"/>
              <a:gd name="T5" fmla="*/ 2316 h 6126"/>
              <a:gd name="T6" fmla="*/ 5510 w 6730"/>
              <a:gd name="T7" fmla="*/ 2678 h 6126"/>
              <a:gd name="T8" fmla="*/ 5376 w 6730"/>
              <a:gd name="T9" fmla="*/ 2938 h 6126"/>
              <a:gd name="T10" fmla="*/ 5199 w 6730"/>
              <a:gd name="T11" fmla="*/ 3131 h 6126"/>
              <a:gd name="T12" fmla="*/ 4982 w 6730"/>
              <a:gd name="T13" fmla="*/ 3249 h 6126"/>
              <a:gd name="T14" fmla="*/ 4751 w 6730"/>
              <a:gd name="T15" fmla="*/ 3295 h 6126"/>
              <a:gd name="T16" fmla="*/ 4496 w 6730"/>
              <a:gd name="T17" fmla="*/ 3275 h 6126"/>
              <a:gd name="T18" fmla="*/ 4247 w 6730"/>
              <a:gd name="T19" fmla="*/ 3181 h 6126"/>
              <a:gd name="T20" fmla="*/ 4003 w 6730"/>
              <a:gd name="T21" fmla="*/ 3014 h 6126"/>
              <a:gd name="T22" fmla="*/ 3799 w 6730"/>
              <a:gd name="T23" fmla="*/ 2809 h 6126"/>
              <a:gd name="T24" fmla="*/ 3633 w 6730"/>
              <a:gd name="T25" fmla="*/ 2567 h 6126"/>
              <a:gd name="T26" fmla="*/ 3538 w 6730"/>
              <a:gd name="T27" fmla="*/ 2316 h 6126"/>
              <a:gd name="T28" fmla="*/ 3519 w 6730"/>
              <a:gd name="T29" fmla="*/ 2062 h 6126"/>
              <a:gd name="T30" fmla="*/ 3564 w 6730"/>
              <a:gd name="T31" fmla="*/ 1832 h 6126"/>
              <a:gd name="T32" fmla="*/ 3682 w 6730"/>
              <a:gd name="T33" fmla="*/ 1614 h 6126"/>
              <a:gd name="T34" fmla="*/ 3874 w 6730"/>
              <a:gd name="T35" fmla="*/ 1438 h 6126"/>
              <a:gd name="T36" fmla="*/ 4134 w 6730"/>
              <a:gd name="T37" fmla="*/ 1303 h 6126"/>
              <a:gd name="T38" fmla="*/ 4496 w 6730"/>
              <a:gd name="T39" fmla="*/ 1161 h 6126"/>
              <a:gd name="T40" fmla="*/ 4586 w 6730"/>
              <a:gd name="T41" fmla="*/ 1076 h 6126"/>
              <a:gd name="T42" fmla="*/ 4544 w 6730"/>
              <a:gd name="T43" fmla="*/ 915 h 6126"/>
              <a:gd name="T44" fmla="*/ 4403 w 6730"/>
              <a:gd name="T45" fmla="*/ 742 h 6126"/>
              <a:gd name="T46" fmla="*/ 3957 w 6730"/>
              <a:gd name="T47" fmla="*/ 370 h 6126"/>
              <a:gd name="T48" fmla="*/ 3452 w 6730"/>
              <a:gd name="T49" fmla="*/ 12 h 6126"/>
              <a:gd name="T50" fmla="*/ 3317 w 6730"/>
              <a:gd name="T51" fmla="*/ 18 h 6126"/>
              <a:gd name="T52" fmla="*/ 3070 w 6730"/>
              <a:gd name="T53" fmla="*/ 341 h 6126"/>
              <a:gd name="T54" fmla="*/ 2591 w 6730"/>
              <a:gd name="T55" fmla="*/ 949 h 6126"/>
              <a:gd name="T56" fmla="*/ 2348 w 6730"/>
              <a:gd name="T57" fmla="*/ 1192 h 6126"/>
              <a:gd name="T58" fmla="*/ 2083 w 6730"/>
              <a:gd name="T59" fmla="*/ 1341 h 6126"/>
              <a:gd name="T60" fmla="*/ 1834 w 6730"/>
              <a:gd name="T61" fmla="*/ 1376 h 6126"/>
              <a:gd name="T62" fmla="*/ 1624 w 6730"/>
              <a:gd name="T63" fmla="*/ 1313 h 6126"/>
              <a:gd name="T64" fmla="*/ 1464 w 6730"/>
              <a:gd name="T65" fmla="*/ 1173 h 6126"/>
              <a:gd name="T66" fmla="*/ 1316 w 6730"/>
              <a:gd name="T67" fmla="*/ 887 h 6126"/>
              <a:gd name="T68" fmla="*/ 1154 w 6730"/>
              <a:gd name="T69" fmla="*/ 499 h 6126"/>
              <a:gd name="T70" fmla="*/ 956 w 6730"/>
              <a:gd name="T71" fmla="*/ 329 h 6126"/>
              <a:gd name="T72" fmla="*/ 720 w 6730"/>
              <a:gd name="T73" fmla="*/ 314 h 6126"/>
              <a:gd name="T74" fmla="*/ 415 w 6730"/>
              <a:gd name="T75" fmla="*/ 468 h 6126"/>
              <a:gd name="T76" fmla="*/ 165 w 6730"/>
              <a:gd name="T77" fmla="*/ 735 h 6126"/>
              <a:gd name="T78" fmla="*/ 54 w 6730"/>
              <a:gd name="T79" fmla="*/ 1038 h 6126"/>
              <a:gd name="T80" fmla="*/ 97 w 6730"/>
              <a:gd name="T81" fmla="*/ 1256 h 6126"/>
              <a:gd name="T82" fmla="*/ 320 w 6730"/>
              <a:gd name="T83" fmla="*/ 1444 h 6126"/>
              <a:gd name="T84" fmla="*/ 720 w 6730"/>
              <a:gd name="T85" fmla="*/ 1601 h 6126"/>
              <a:gd name="T86" fmla="*/ 957 w 6730"/>
              <a:gd name="T87" fmla="*/ 1746 h 6126"/>
              <a:gd name="T88" fmla="*/ 1084 w 6730"/>
              <a:gd name="T89" fmla="*/ 1921 h 6126"/>
              <a:gd name="T90" fmla="*/ 1124 w 6730"/>
              <a:gd name="T91" fmla="*/ 2146 h 6126"/>
              <a:gd name="T92" fmla="*/ 1057 w 6730"/>
              <a:gd name="T93" fmla="*/ 2388 h 6126"/>
              <a:gd name="T94" fmla="*/ 865 w 6730"/>
              <a:gd name="T95" fmla="*/ 2652 h 6126"/>
              <a:gd name="T96" fmla="*/ 266 w 6730"/>
              <a:gd name="T97" fmla="*/ 3180 h 6126"/>
              <a:gd name="T98" fmla="*/ 14 w 6730"/>
              <a:gd name="T99" fmla="*/ 3410 h 6126"/>
              <a:gd name="T100" fmla="*/ 30 w 6730"/>
              <a:gd name="T101" fmla="*/ 3589 h 6126"/>
              <a:gd name="T102" fmla="*/ 2215 w 6730"/>
              <a:gd name="T103" fmla="*/ 5763 h 6126"/>
              <a:gd name="T104" fmla="*/ 2547 w 6730"/>
              <a:gd name="T105" fmla="*/ 5965 h 6126"/>
              <a:gd name="T106" fmla="*/ 2907 w 6730"/>
              <a:gd name="T107" fmla="*/ 6086 h 6126"/>
              <a:gd name="T108" fmla="*/ 3280 w 6730"/>
              <a:gd name="T109" fmla="*/ 6126 h 6126"/>
              <a:gd name="T110" fmla="*/ 3654 w 6730"/>
              <a:gd name="T111" fmla="*/ 6086 h 6126"/>
              <a:gd name="T112" fmla="*/ 4014 w 6730"/>
              <a:gd name="T113" fmla="*/ 5965 h 6126"/>
              <a:gd name="T114" fmla="*/ 4346 w 6730"/>
              <a:gd name="T115" fmla="*/ 5763 h 6126"/>
              <a:gd name="T116" fmla="*/ 6696 w 6730"/>
              <a:gd name="T117" fmla="*/ 3428 h 6126"/>
              <a:gd name="T118" fmla="*/ 6727 w 6730"/>
              <a:gd name="T119" fmla="*/ 3279 h 6126"/>
              <a:gd name="T120" fmla="*/ 6542 w 6730"/>
              <a:gd name="T121" fmla="*/ 2999 h 6126"/>
              <a:gd name="T122" fmla="*/ 6030 w 6730"/>
              <a:gd name="T123" fmla="*/ 2403 h 6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30" h="6126">
                <a:moveTo>
                  <a:pt x="6030" y="2403"/>
                </a:moveTo>
                <a:lnTo>
                  <a:pt x="6030" y="2403"/>
                </a:lnTo>
                <a:lnTo>
                  <a:pt x="5999" y="2373"/>
                </a:lnTo>
                <a:lnTo>
                  <a:pt x="5970" y="2346"/>
                </a:lnTo>
                <a:lnTo>
                  <a:pt x="5942" y="2322"/>
                </a:lnTo>
                <a:lnTo>
                  <a:pt x="5917" y="2301"/>
                </a:lnTo>
                <a:lnTo>
                  <a:pt x="5893" y="2284"/>
                </a:lnTo>
                <a:lnTo>
                  <a:pt x="5870" y="2269"/>
                </a:lnTo>
                <a:lnTo>
                  <a:pt x="5851" y="2257"/>
                </a:lnTo>
                <a:lnTo>
                  <a:pt x="5832" y="2247"/>
                </a:lnTo>
                <a:lnTo>
                  <a:pt x="5815" y="2239"/>
                </a:lnTo>
                <a:lnTo>
                  <a:pt x="5800" y="2233"/>
                </a:lnTo>
                <a:lnTo>
                  <a:pt x="5786" y="2229"/>
                </a:lnTo>
                <a:lnTo>
                  <a:pt x="5774" y="2226"/>
                </a:lnTo>
                <a:lnTo>
                  <a:pt x="5763" y="2225"/>
                </a:lnTo>
                <a:lnTo>
                  <a:pt x="5753" y="2225"/>
                </a:lnTo>
                <a:lnTo>
                  <a:pt x="5744" y="2226"/>
                </a:lnTo>
                <a:lnTo>
                  <a:pt x="5737" y="2227"/>
                </a:lnTo>
                <a:lnTo>
                  <a:pt x="5737" y="2227"/>
                </a:lnTo>
                <a:lnTo>
                  <a:pt x="5726" y="2232"/>
                </a:lnTo>
                <a:lnTo>
                  <a:pt x="5714" y="2238"/>
                </a:lnTo>
                <a:lnTo>
                  <a:pt x="5703" y="2246"/>
                </a:lnTo>
                <a:lnTo>
                  <a:pt x="5692" y="2257"/>
                </a:lnTo>
                <a:lnTo>
                  <a:pt x="5682" y="2269"/>
                </a:lnTo>
                <a:lnTo>
                  <a:pt x="5672" y="2283"/>
                </a:lnTo>
                <a:lnTo>
                  <a:pt x="5662" y="2299"/>
                </a:lnTo>
                <a:lnTo>
                  <a:pt x="5652" y="2316"/>
                </a:lnTo>
                <a:lnTo>
                  <a:pt x="5643" y="2336"/>
                </a:lnTo>
                <a:lnTo>
                  <a:pt x="5633" y="2358"/>
                </a:lnTo>
                <a:lnTo>
                  <a:pt x="5612" y="2404"/>
                </a:lnTo>
                <a:lnTo>
                  <a:pt x="5593" y="2457"/>
                </a:lnTo>
                <a:lnTo>
                  <a:pt x="5571" y="2517"/>
                </a:lnTo>
                <a:lnTo>
                  <a:pt x="5571" y="2517"/>
                </a:lnTo>
                <a:lnTo>
                  <a:pt x="5553" y="2569"/>
                </a:lnTo>
                <a:lnTo>
                  <a:pt x="5532" y="2623"/>
                </a:lnTo>
                <a:lnTo>
                  <a:pt x="5510" y="2678"/>
                </a:lnTo>
                <a:lnTo>
                  <a:pt x="5487" y="2736"/>
                </a:lnTo>
                <a:lnTo>
                  <a:pt x="5487" y="2736"/>
                </a:lnTo>
                <a:lnTo>
                  <a:pt x="5472" y="2767"/>
                </a:lnTo>
                <a:lnTo>
                  <a:pt x="5457" y="2799"/>
                </a:lnTo>
                <a:lnTo>
                  <a:pt x="5442" y="2828"/>
                </a:lnTo>
                <a:lnTo>
                  <a:pt x="5426" y="2857"/>
                </a:lnTo>
                <a:lnTo>
                  <a:pt x="5410" y="2885"/>
                </a:lnTo>
                <a:lnTo>
                  <a:pt x="5393" y="2912"/>
                </a:lnTo>
                <a:lnTo>
                  <a:pt x="5376" y="2938"/>
                </a:lnTo>
                <a:lnTo>
                  <a:pt x="5358" y="2964"/>
                </a:lnTo>
                <a:lnTo>
                  <a:pt x="5340" y="2988"/>
                </a:lnTo>
                <a:lnTo>
                  <a:pt x="5322" y="3011"/>
                </a:lnTo>
                <a:lnTo>
                  <a:pt x="5302" y="3034"/>
                </a:lnTo>
                <a:lnTo>
                  <a:pt x="5283" y="3055"/>
                </a:lnTo>
                <a:lnTo>
                  <a:pt x="5262" y="3076"/>
                </a:lnTo>
                <a:lnTo>
                  <a:pt x="5242" y="3095"/>
                </a:lnTo>
                <a:lnTo>
                  <a:pt x="5221" y="3114"/>
                </a:lnTo>
                <a:lnTo>
                  <a:pt x="5199" y="3131"/>
                </a:lnTo>
                <a:lnTo>
                  <a:pt x="5178" y="3148"/>
                </a:lnTo>
                <a:lnTo>
                  <a:pt x="5155" y="3164"/>
                </a:lnTo>
                <a:lnTo>
                  <a:pt x="5132" y="3179"/>
                </a:lnTo>
                <a:lnTo>
                  <a:pt x="5108" y="3193"/>
                </a:lnTo>
                <a:lnTo>
                  <a:pt x="5083" y="3206"/>
                </a:lnTo>
                <a:lnTo>
                  <a:pt x="5059" y="3218"/>
                </a:lnTo>
                <a:lnTo>
                  <a:pt x="5034" y="3230"/>
                </a:lnTo>
                <a:lnTo>
                  <a:pt x="5008" y="3239"/>
                </a:lnTo>
                <a:lnTo>
                  <a:pt x="4982" y="3249"/>
                </a:lnTo>
                <a:lnTo>
                  <a:pt x="4954" y="3258"/>
                </a:lnTo>
                <a:lnTo>
                  <a:pt x="4926" y="3266"/>
                </a:lnTo>
                <a:lnTo>
                  <a:pt x="4898" y="3273"/>
                </a:lnTo>
                <a:lnTo>
                  <a:pt x="4870" y="3279"/>
                </a:lnTo>
                <a:lnTo>
                  <a:pt x="4841" y="3284"/>
                </a:lnTo>
                <a:lnTo>
                  <a:pt x="4810" y="3288"/>
                </a:lnTo>
                <a:lnTo>
                  <a:pt x="4780" y="3293"/>
                </a:lnTo>
                <a:lnTo>
                  <a:pt x="4780" y="3293"/>
                </a:lnTo>
                <a:lnTo>
                  <a:pt x="4751" y="3295"/>
                </a:lnTo>
                <a:lnTo>
                  <a:pt x="4723" y="3296"/>
                </a:lnTo>
                <a:lnTo>
                  <a:pt x="4694" y="3297"/>
                </a:lnTo>
                <a:lnTo>
                  <a:pt x="4666" y="3296"/>
                </a:lnTo>
                <a:lnTo>
                  <a:pt x="4637" y="3295"/>
                </a:lnTo>
                <a:lnTo>
                  <a:pt x="4609" y="3293"/>
                </a:lnTo>
                <a:lnTo>
                  <a:pt x="4581" y="3289"/>
                </a:lnTo>
                <a:lnTo>
                  <a:pt x="4553" y="3286"/>
                </a:lnTo>
                <a:lnTo>
                  <a:pt x="4524" y="3281"/>
                </a:lnTo>
                <a:lnTo>
                  <a:pt x="4496" y="3275"/>
                </a:lnTo>
                <a:lnTo>
                  <a:pt x="4468" y="3269"/>
                </a:lnTo>
                <a:lnTo>
                  <a:pt x="4441" y="3260"/>
                </a:lnTo>
                <a:lnTo>
                  <a:pt x="4413" y="3253"/>
                </a:lnTo>
                <a:lnTo>
                  <a:pt x="4385" y="3243"/>
                </a:lnTo>
                <a:lnTo>
                  <a:pt x="4357" y="3232"/>
                </a:lnTo>
                <a:lnTo>
                  <a:pt x="4329" y="3221"/>
                </a:lnTo>
                <a:lnTo>
                  <a:pt x="4302" y="3208"/>
                </a:lnTo>
                <a:lnTo>
                  <a:pt x="4274" y="3195"/>
                </a:lnTo>
                <a:lnTo>
                  <a:pt x="4247" y="3181"/>
                </a:lnTo>
                <a:lnTo>
                  <a:pt x="4220" y="3166"/>
                </a:lnTo>
                <a:lnTo>
                  <a:pt x="4192" y="3151"/>
                </a:lnTo>
                <a:lnTo>
                  <a:pt x="4165" y="3133"/>
                </a:lnTo>
                <a:lnTo>
                  <a:pt x="4138" y="3116"/>
                </a:lnTo>
                <a:lnTo>
                  <a:pt x="4110" y="3098"/>
                </a:lnTo>
                <a:lnTo>
                  <a:pt x="4083" y="3078"/>
                </a:lnTo>
                <a:lnTo>
                  <a:pt x="4057" y="3057"/>
                </a:lnTo>
                <a:lnTo>
                  <a:pt x="4030" y="3036"/>
                </a:lnTo>
                <a:lnTo>
                  <a:pt x="4003" y="3014"/>
                </a:lnTo>
                <a:lnTo>
                  <a:pt x="3977" y="2990"/>
                </a:lnTo>
                <a:lnTo>
                  <a:pt x="3950" y="2966"/>
                </a:lnTo>
                <a:lnTo>
                  <a:pt x="3924" y="2942"/>
                </a:lnTo>
                <a:lnTo>
                  <a:pt x="3897" y="2916"/>
                </a:lnTo>
                <a:lnTo>
                  <a:pt x="3897" y="2916"/>
                </a:lnTo>
                <a:lnTo>
                  <a:pt x="3872" y="2890"/>
                </a:lnTo>
                <a:lnTo>
                  <a:pt x="3847" y="2862"/>
                </a:lnTo>
                <a:lnTo>
                  <a:pt x="3822" y="2836"/>
                </a:lnTo>
                <a:lnTo>
                  <a:pt x="3799" y="2809"/>
                </a:lnTo>
                <a:lnTo>
                  <a:pt x="3778" y="2783"/>
                </a:lnTo>
                <a:lnTo>
                  <a:pt x="3756" y="2756"/>
                </a:lnTo>
                <a:lnTo>
                  <a:pt x="3736" y="2729"/>
                </a:lnTo>
                <a:lnTo>
                  <a:pt x="3716" y="2702"/>
                </a:lnTo>
                <a:lnTo>
                  <a:pt x="3698" y="2675"/>
                </a:lnTo>
                <a:lnTo>
                  <a:pt x="3679" y="2648"/>
                </a:lnTo>
                <a:lnTo>
                  <a:pt x="3663" y="2621"/>
                </a:lnTo>
                <a:lnTo>
                  <a:pt x="3647" y="2594"/>
                </a:lnTo>
                <a:lnTo>
                  <a:pt x="3633" y="2567"/>
                </a:lnTo>
                <a:lnTo>
                  <a:pt x="3619" y="2538"/>
                </a:lnTo>
                <a:lnTo>
                  <a:pt x="3604" y="2511"/>
                </a:lnTo>
                <a:lnTo>
                  <a:pt x="3593" y="2484"/>
                </a:lnTo>
                <a:lnTo>
                  <a:pt x="3582" y="2456"/>
                </a:lnTo>
                <a:lnTo>
                  <a:pt x="3571" y="2428"/>
                </a:lnTo>
                <a:lnTo>
                  <a:pt x="3561" y="2401"/>
                </a:lnTo>
                <a:lnTo>
                  <a:pt x="3552" y="2373"/>
                </a:lnTo>
                <a:lnTo>
                  <a:pt x="3545" y="2345"/>
                </a:lnTo>
                <a:lnTo>
                  <a:pt x="3538" y="2316"/>
                </a:lnTo>
                <a:lnTo>
                  <a:pt x="3533" y="2288"/>
                </a:lnTo>
                <a:lnTo>
                  <a:pt x="3528" y="2260"/>
                </a:lnTo>
                <a:lnTo>
                  <a:pt x="3523" y="2232"/>
                </a:lnTo>
                <a:lnTo>
                  <a:pt x="3520" y="2204"/>
                </a:lnTo>
                <a:lnTo>
                  <a:pt x="3518" y="2175"/>
                </a:lnTo>
                <a:lnTo>
                  <a:pt x="3517" y="2147"/>
                </a:lnTo>
                <a:lnTo>
                  <a:pt x="3517" y="2119"/>
                </a:lnTo>
                <a:lnTo>
                  <a:pt x="3518" y="2091"/>
                </a:lnTo>
                <a:lnTo>
                  <a:pt x="3519" y="2062"/>
                </a:lnTo>
                <a:lnTo>
                  <a:pt x="3521" y="2034"/>
                </a:lnTo>
                <a:lnTo>
                  <a:pt x="3521" y="2034"/>
                </a:lnTo>
                <a:lnTo>
                  <a:pt x="3524" y="2003"/>
                </a:lnTo>
                <a:lnTo>
                  <a:pt x="3529" y="1973"/>
                </a:lnTo>
                <a:lnTo>
                  <a:pt x="3534" y="1944"/>
                </a:lnTo>
                <a:lnTo>
                  <a:pt x="3541" y="1914"/>
                </a:lnTo>
                <a:lnTo>
                  <a:pt x="3547" y="1886"/>
                </a:lnTo>
                <a:lnTo>
                  <a:pt x="3556" y="1859"/>
                </a:lnTo>
                <a:lnTo>
                  <a:pt x="3564" y="1832"/>
                </a:lnTo>
                <a:lnTo>
                  <a:pt x="3573" y="1805"/>
                </a:lnTo>
                <a:lnTo>
                  <a:pt x="3584" y="1780"/>
                </a:lnTo>
                <a:lnTo>
                  <a:pt x="3595" y="1754"/>
                </a:lnTo>
                <a:lnTo>
                  <a:pt x="3608" y="1729"/>
                </a:lnTo>
                <a:lnTo>
                  <a:pt x="3621" y="1705"/>
                </a:lnTo>
                <a:lnTo>
                  <a:pt x="3635" y="1681"/>
                </a:lnTo>
                <a:lnTo>
                  <a:pt x="3650" y="1659"/>
                </a:lnTo>
                <a:lnTo>
                  <a:pt x="3665" y="1636"/>
                </a:lnTo>
                <a:lnTo>
                  <a:pt x="3682" y="1614"/>
                </a:lnTo>
                <a:lnTo>
                  <a:pt x="3700" y="1593"/>
                </a:lnTo>
                <a:lnTo>
                  <a:pt x="3718" y="1571"/>
                </a:lnTo>
                <a:lnTo>
                  <a:pt x="3738" y="1550"/>
                </a:lnTo>
                <a:lnTo>
                  <a:pt x="3758" y="1531"/>
                </a:lnTo>
                <a:lnTo>
                  <a:pt x="3780" y="1511"/>
                </a:lnTo>
                <a:lnTo>
                  <a:pt x="3802" y="1492"/>
                </a:lnTo>
                <a:lnTo>
                  <a:pt x="3825" y="1473"/>
                </a:lnTo>
                <a:lnTo>
                  <a:pt x="3849" y="1455"/>
                </a:lnTo>
                <a:lnTo>
                  <a:pt x="3874" y="1438"/>
                </a:lnTo>
                <a:lnTo>
                  <a:pt x="3900" y="1420"/>
                </a:lnTo>
                <a:lnTo>
                  <a:pt x="3927" y="1404"/>
                </a:lnTo>
                <a:lnTo>
                  <a:pt x="3955" y="1388"/>
                </a:lnTo>
                <a:lnTo>
                  <a:pt x="3985" y="1372"/>
                </a:lnTo>
                <a:lnTo>
                  <a:pt x="4015" y="1356"/>
                </a:lnTo>
                <a:lnTo>
                  <a:pt x="4047" y="1341"/>
                </a:lnTo>
                <a:lnTo>
                  <a:pt x="4078" y="1327"/>
                </a:lnTo>
                <a:lnTo>
                  <a:pt x="4078" y="1327"/>
                </a:lnTo>
                <a:lnTo>
                  <a:pt x="4134" y="1303"/>
                </a:lnTo>
                <a:lnTo>
                  <a:pt x="4190" y="1282"/>
                </a:lnTo>
                <a:lnTo>
                  <a:pt x="4244" y="1261"/>
                </a:lnTo>
                <a:lnTo>
                  <a:pt x="4297" y="1243"/>
                </a:lnTo>
                <a:lnTo>
                  <a:pt x="4297" y="1243"/>
                </a:lnTo>
                <a:lnTo>
                  <a:pt x="4355" y="1221"/>
                </a:lnTo>
                <a:lnTo>
                  <a:pt x="4408" y="1200"/>
                </a:lnTo>
                <a:lnTo>
                  <a:pt x="4456" y="1181"/>
                </a:lnTo>
                <a:lnTo>
                  <a:pt x="4477" y="1171"/>
                </a:lnTo>
                <a:lnTo>
                  <a:pt x="4496" y="1161"/>
                </a:lnTo>
                <a:lnTo>
                  <a:pt x="4515" y="1152"/>
                </a:lnTo>
                <a:lnTo>
                  <a:pt x="4530" y="1142"/>
                </a:lnTo>
                <a:lnTo>
                  <a:pt x="4545" y="1131"/>
                </a:lnTo>
                <a:lnTo>
                  <a:pt x="4557" y="1121"/>
                </a:lnTo>
                <a:lnTo>
                  <a:pt x="4567" y="1110"/>
                </a:lnTo>
                <a:lnTo>
                  <a:pt x="4575" y="1100"/>
                </a:lnTo>
                <a:lnTo>
                  <a:pt x="4582" y="1088"/>
                </a:lnTo>
                <a:lnTo>
                  <a:pt x="4586" y="1076"/>
                </a:lnTo>
                <a:lnTo>
                  <a:pt x="4586" y="1076"/>
                </a:lnTo>
                <a:lnTo>
                  <a:pt x="4588" y="1062"/>
                </a:lnTo>
                <a:lnTo>
                  <a:pt x="4589" y="1046"/>
                </a:lnTo>
                <a:lnTo>
                  <a:pt x="4587" y="1030"/>
                </a:lnTo>
                <a:lnTo>
                  <a:pt x="4584" y="1013"/>
                </a:lnTo>
                <a:lnTo>
                  <a:pt x="4580" y="996"/>
                </a:lnTo>
                <a:lnTo>
                  <a:pt x="4573" y="976"/>
                </a:lnTo>
                <a:lnTo>
                  <a:pt x="4564" y="957"/>
                </a:lnTo>
                <a:lnTo>
                  <a:pt x="4555" y="936"/>
                </a:lnTo>
                <a:lnTo>
                  <a:pt x="4544" y="915"/>
                </a:lnTo>
                <a:lnTo>
                  <a:pt x="4531" y="895"/>
                </a:lnTo>
                <a:lnTo>
                  <a:pt x="4517" y="873"/>
                </a:lnTo>
                <a:lnTo>
                  <a:pt x="4502" y="851"/>
                </a:lnTo>
                <a:lnTo>
                  <a:pt x="4484" y="830"/>
                </a:lnTo>
                <a:lnTo>
                  <a:pt x="4467" y="808"/>
                </a:lnTo>
                <a:lnTo>
                  <a:pt x="4447" y="786"/>
                </a:lnTo>
                <a:lnTo>
                  <a:pt x="4427" y="766"/>
                </a:lnTo>
                <a:lnTo>
                  <a:pt x="4427" y="766"/>
                </a:lnTo>
                <a:lnTo>
                  <a:pt x="4403" y="742"/>
                </a:lnTo>
                <a:lnTo>
                  <a:pt x="4373" y="715"/>
                </a:lnTo>
                <a:lnTo>
                  <a:pt x="4338" y="682"/>
                </a:lnTo>
                <a:lnTo>
                  <a:pt x="4298" y="647"/>
                </a:lnTo>
                <a:lnTo>
                  <a:pt x="4252" y="608"/>
                </a:lnTo>
                <a:lnTo>
                  <a:pt x="4201" y="565"/>
                </a:lnTo>
                <a:lnTo>
                  <a:pt x="4146" y="521"/>
                </a:lnTo>
                <a:lnTo>
                  <a:pt x="4088" y="472"/>
                </a:lnTo>
                <a:lnTo>
                  <a:pt x="4024" y="422"/>
                </a:lnTo>
                <a:lnTo>
                  <a:pt x="3957" y="370"/>
                </a:lnTo>
                <a:lnTo>
                  <a:pt x="3885" y="315"/>
                </a:lnTo>
                <a:lnTo>
                  <a:pt x="3810" y="260"/>
                </a:lnTo>
                <a:lnTo>
                  <a:pt x="3732" y="202"/>
                </a:lnTo>
                <a:lnTo>
                  <a:pt x="3651" y="145"/>
                </a:lnTo>
                <a:lnTo>
                  <a:pt x="3568" y="85"/>
                </a:lnTo>
                <a:lnTo>
                  <a:pt x="3481" y="27"/>
                </a:lnTo>
                <a:lnTo>
                  <a:pt x="3481" y="27"/>
                </a:lnTo>
                <a:lnTo>
                  <a:pt x="3467" y="18"/>
                </a:lnTo>
                <a:lnTo>
                  <a:pt x="3452" y="12"/>
                </a:lnTo>
                <a:lnTo>
                  <a:pt x="3438" y="6"/>
                </a:lnTo>
                <a:lnTo>
                  <a:pt x="3422" y="3"/>
                </a:lnTo>
                <a:lnTo>
                  <a:pt x="3406" y="0"/>
                </a:lnTo>
                <a:lnTo>
                  <a:pt x="3391" y="0"/>
                </a:lnTo>
                <a:lnTo>
                  <a:pt x="3376" y="1"/>
                </a:lnTo>
                <a:lnTo>
                  <a:pt x="3361" y="3"/>
                </a:lnTo>
                <a:lnTo>
                  <a:pt x="3345" y="6"/>
                </a:lnTo>
                <a:lnTo>
                  <a:pt x="3331" y="12"/>
                </a:lnTo>
                <a:lnTo>
                  <a:pt x="3317" y="18"/>
                </a:lnTo>
                <a:lnTo>
                  <a:pt x="3304" y="26"/>
                </a:lnTo>
                <a:lnTo>
                  <a:pt x="3291" y="36"/>
                </a:lnTo>
                <a:lnTo>
                  <a:pt x="3279" y="45"/>
                </a:lnTo>
                <a:lnTo>
                  <a:pt x="3269" y="57"/>
                </a:lnTo>
                <a:lnTo>
                  <a:pt x="3259" y="70"/>
                </a:lnTo>
                <a:lnTo>
                  <a:pt x="3259" y="70"/>
                </a:lnTo>
                <a:lnTo>
                  <a:pt x="3196" y="163"/>
                </a:lnTo>
                <a:lnTo>
                  <a:pt x="3133" y="253"/>
                </a:lnTo>
                <a:lnTo>
                  <a:pt x="3070" y="341"/>
                </a:lnTo>
                <a:lnTo>
                  <a:pt x="3010" y="425"/>
                </a:lnTo>
                <a:lnTo>
                  <a:pt x="2950" y="505"/>
                </a:lnTo>
                <a:lnTo>
                  <a:pt x="2891" y="582"/>
                </a:lnTo>
                <a:lnTo>
                  <a:pt x="2835" y="653"/>
                </a:lnTo>
                <a:lnTo>
                  <a:pt x="2781" y="721"/>
                </a:lnTo>
                <a:lnTo>
                  <a:pt x="2729" y="785"/>
                </a:lnTo>
                <a:lnTo>
                  <a:pt x="2680" y="845"/>
                </a:lnTo>
                <a:lnTo>
                  <a:pt x="2635" y="899"/>
                </a:lnTo>
                <a:lnTo>
                  <a:pt x="2591" y="949"/>
                </a:lnTo>
                <a:lnTo>
                  <a:pt x="2552" y="993"/>
                </a:lnTo>
                <a:lnTo>
                  <a:pt x="2518" y="1031"/>
                </a:lnTo>
                <a:lnTo>
                  <a:pt x="2487" y="1065"/>
                </a:lnTo>
                <a:lnTo>
                  <a:pt x="2460" y="1092"/>
                </a:lnTo>
                <a:lnTo>
                  <a:pt x="2460" y="1092"/>
                </a:lnTo>
                <a:lnTo>
                  <a:pt x="2439" y="1114"/>
                </a:lnTo>
                <a:lnTo>
                  <a:pt x="2411" y="1137"/>
                </a:lnTo>
                <a:lnTo>
                  <a:pt x="2381" y="1163"/>
                </a:lnTo>
                <a:lnTo>
                  <a:pt x="2348" y="1192"/>
                </a:lnTo>
                <a:lnTo>
                  <a:pt x="2311" y="1219"/>
                </a:lnTo>
                <a:lnTo>
                  <a:pt x="2271" y="1246"/>
                </a:lnTo>
                <a:lnTo>
                  <a:pt x="2227" y="1273"/>
                </a:lnTo>
                <a:lnTo>
                  <a:pt x="2206" y="1286"/>
                </a:lnTo>
                <a:lnTo>
                  <a:pt x="2182" y="1298"/>
                </a:lnTo>
                <a:lnTo>
                  <a:pt x="2158" y="1310"/>
                </a:lnTo>
                <a:lnTo>
                  <a:pt x="2134" y="1321"/>
                </a:lnTo>
                <a:lnTo>
                  <a:pt x="2109" y="1331"/>
                </a:lnTo>
                <a:lnTo>
                  <a:pt x="2083" y="1341"/>
                </a:lnTo>
                <a:lnTo>
                  <a:pt x="2057" y="1350"/>
                </a:lnTo>
                <a:lnTo>
                  <a:pt x="2031" y="1357"/>
                </a:lnTo>
                <a:lnTo>
                  <a:pt x="2004" y="1364"/>
                </a:lnTo>
                <a:lnTo>
                  <a:pt x="1977" y="1369"/>
                </a:lnTo>
                <a:lnTo>
                  <a:pt x="1949" y="1374"/>
                </a:lnTo>
                <a:lnTo>
                  <a:pt x="1921" y="1376"/>
                </a:lnTo>
                <a:lnTo>
                  <a:pt x="1892" y="1378"/>
                </a:lnTo>
                <a:lnTo>
                  <a:pt x="1863" y="1378"/>
                </a:lnTo>
                <a:lnTo>
                  <a:pt x="1834" y="1376"/>
                </a:lnTo>
                <a:lnTo>
                  <a:pt x="1805" y="1373"/>
                </a:lnTo>
                <a:lnTo>
                  <a:pt x="1774" y="1368"/>
                </a:lnTo>
                <a:lnTo>
                  <a:pt x="1745" y="1362"/>
                </a:lnTo>
                <a:lnTo>
                  <a:pt x="1745" y="1362"/>
                </a:lnTo>
                <a:lnTo>
                  <a:pt x="1719" y="1354"/>
                </a:lnTo>
                <a:lnTo>
                  <a:pt x="1693" y="1346"/>
                </a:lnTo>
                <a:lnTo>
                  <a:pt x="1669" y="1336"/>
                </a:lnTo>
                <a:lnTo>
                  <a:pt x="1647" y="1325"/>
                </a:lnTo>
                <a:lnTo>
                  <a:pt x="1624" y="1313"/>
                </a:lnTo>
                <a:lnTo>
                  <a:pt x="1603" y="1301"/>
                </a:lnTo>
                <a:lnTo>
                  <a:pt x="1583" y="1288"/>
                </a:lnTo>
                <a:lnTo>
                  <a:pt x="1563" y="1273"/>
                </a:lnTo>
                <a:lnTo>
                  <a:pt x="1545" y="1259"/>
                </a:lnTo>
                <a:lnTo>
                  <a:pt x="1527" y="1243"/>
                </a:lnTo>
                <a:lnTo>
                  <a:pt x="1510" y="1226"/>
                </a:lnTo>
                <a:lnTo>
                  <a:pt x="1494" y="1209"/>
                </a:lnTo>
                <a:lnTo>
                  <a:pt x="1479" y="1192"/>
                </a:lnTo>
                <a:lnTo>
                  <a:pt x="1464" y="1173"/>
                </a:lnTo>
                <a:lnTo>
                  <a:pt x="1450" y="1155"/>
                </a:lnTo>
                <a:lnTo>
                  <a:pt x="1437" y="1136"/>
                </a:lnTo>
                <a:lnTo>
                  <a:pt x="1424" y="1117"/>
                </a:lnTo>
                <a:lnTo>
                  <a:pt x="1412" y="1096"/>
                </a:lnTo>
                <a:lnTo>
                  <a:pt x="1390" y="1056"/>
                </a:lnTo>
                <a:lnTo>
                  <a:pt x="1369" y="1014"/>
                </a:lnTo>
                <a:lnTo>
                  <a:pt x="1350" y="972"/>
                </a:lnTo>
                <a:lnTo>
                  <a:pt x="1332" y="929"/>
                </a:lnTo>
                <a:lnTo>
                  <a:pt x="1316" y="887"/>
                </a:lnTo>
                <a:lnTo>
                  <a:pt x="1286" y="805"/>
                </a:lnTo>
                <a:lnTo>
                  <a:pt x="1286" y="805"/>
                </a:lnTo>
                <a:lnTo>
                  <a:pt x="1250" y="708"/>
                </a:lnTo>
                <a:lnTo>
                  <a:pt x="1232" y="661"/>
                </a:lnTo>
                <a:lnTo>
                  <a:pt x="1212" y="614"/>
                </a:lnTo>
                <a:lnTo>
                  <a:pt x="1212" y="614"/>
                </a:lnTo>
                <a:lnTo>
                  <a:pt x="1193" y="572"/>
                </a:lnTo>
                <a:lnTo>
                  <a:pt x="1173" y="534"/>
                </a:lnTo>
                <a:lnTo>
                  <a:pt x="1154" y="499"/>
                </a:lnTo>
                <a:lnTo>
                  <a:pt x="1133" y="469"/>
                </a:lnTo>
                <a:lnTo>
                  <a:pt x="1112" y="442"/>
                </a:lnTo>
                <a:lnTo>
                  <a:pt x="1092" y="417"/>
                </a:lnTo>
                <a:lnTo>
                  <a:pt x="1071" y="396"/>
                </a:lnTo>
                <a:lnTo>
                  <a:pt x="1049" y="378"/>
                </a:lnTo>
                <a:lnTo>
                  <a:pt x="1027" y="363"/>
                </a:lnTo>
                <a:lnTo>
                  <a:pt x="1004" y="349"/>
                </a:lnTo>
                <a:lnTo>
                  <a:pt x="980" y="338"/>
                </a:lnTo>
                <a:lnTo>
                  <a:pt x="956" y="329"/>
                </a:lnTo>
                <a:lnTo>
                  <a:pt x="931" y="322"/>
                </a:lnTo>
                <a:lnTo>
                  <a:pt x="905" y="315"/>
                </a:lnTo>
                <a:lnTo>
                  <a:pt x="878" y="311"/>
                </a:lnTo>
                <a:lnTo>
                  <a:pt x="851" y="307"/>
                </a:lnTo>
                <a:lnTo>
                  <a:pt x="851" y="307"/>
                </a:lnTo>
                <a:lnTo>
                  <a:pt x="819" y="305"/>
                </a:lnTo>
                <a:lnTo>
                  <a:pt x="786" y="306"/>
                </a:lnTo>
                <a:lnTo>
                  <a:pt x="753" y="309"/>
                </a:lnTo>
                <a:lnTo>
                  <a:pt x="720" y="314"/>
                </a:lnTo>
                <a:lnTo>
                  <a:pt x="687" y="322"/>
                </a:lnTo>
                <a:lnTo>
                  <a:pt x="653" y="331"/>
                </a:lnTo>
                <a:lnTo>
                  <a:pt x="619" y="344"/>
                </a:lnTo>
                <a:lnTo>
                  <a:pt x="586" y="358"/>
                </a:lnTo>
                <a:lnTo>
                  <a:pt x="552" y="376"/>
                </a:lnTo>
                <a:lnTo>
                  <a:pt x="517" y="395"/>
                </a:lnTo>
                <a:lnTo>
                  <a:pt x="484" y="417"/>
                </a:lnTo>
                <a:lnTo>
                  <a:pt x="449" y="442"/>
                </a:lnTo>
                <a:lnTo>
                  <a:pt x="415" y="468"/>
                </a:lnTo>
                <a:lnTo>
                  <a:pt x="380" y="497"/>
                </a:lnTo>
                <a:lnTo>
                  <a:pt x="345" y="529"/>
                </a:lnTo>
                <a:lnTo>
                  <a:pt x="311" y="562"/>
                </a:lnTo>
                <a:lnTo>
                  <a:pt x="311" y="562"/>
                </a:lnTo>
                <a:lnTo>
                  <a:pt x="277" y="597"/>
                </a:lnTo>
                <a:lnTo>
                  <a:pt x="246" y="631"/>
                </a:lnTo>
                <a:lnTo>
                  <a:pt x="216" y="666"/>
                </a:lnTo>
                <a:lnTo>
                  <a:pt x="189" y="701"/>
                </a:lnTo>
                <a:lnTo>
                  <a:pt x="165" y="735"/>
                </a:lnTo>
                <a:lnTo>
                  <a:pt x="144" y="769"/>
                </a:lnTo>
                <a:lnTo>
                  <a:pt x="124" y="804"/>
                </a:lnTo>
                <a:lnTo>
                  <a:pt x="107" y="837"/>
                </a:lnTo>
                <a:lnTo>
                  <a:pt x="92" y="871"/>
                </a:lnTo>
                <a:lnTo>
                  <a:pt x="80" y="905"/>
                </a:lnTo>
                <a:lnTo>
                  <a:pt x="70" y="938"/>
                </a:lnTo>
                <a:lnTo>
                  <a:pt x="62" y="972"/>
                </a:lnTo>
                <a:lnTo>
                  <a:pt x="57" y="1005"/>
                </a:lnTo>
                <a:lnTo>
                  <a:pt x="54" y="1038"/>
                </a:lnTo>
                <a:lnTo>
                  <a:pt x="54" y="1070"/>
                </a:lnTo>
                <a:lnTo>
                  <a:pt x="56" y="1103"/>
                </a:lnTo>
                <a:lnTo>
                  <a:pt x="56" y="1103"/>
                </a:lnTo>
                <a:lnTo>
                  <a:pt x="59" y="1131"/>
                </a:lnTo>
                <a:lnTo>
                  <a:pt x="63" y="1157"/>
                </a:lnTo>
                <a:lnTo>
                  <a:pt x="70" y="1183"/>
                </a:lnTo>
                <a:lnTo>
                  <a:pt x="76" y="1208"/>
                </a:lnTo>
                <a:lnTo>
                  <a:pt x="86" y="1232"/>
                </a:lnTo>
                <a:lnTo>
                  <a:pt x="97" y="1256"/>
                </a:lnTo>
                <a:lnTo>
                  <a:pt x="110" y="1278"/>
                </a:lnTo>
                <a:lnTo>
                  <a:pt x="126" y="1301"/>
                </a:lnTo>
                <a:lnTo>
                  <a:pt x="145" y="1323"/>
                </a:lnTo>
                <a:lnTo>
                  <a:pt x="165" y="1343"/>
                </a:lnTo>
                <a:lnTo>
                  <a:pt x="189" y="1365"/>
                </a:lnTo>
                <a:lnTo>
                  <a:pt x="216" y="1385"/>
                </a:lnTo>
                <a:lnTo>
                  <a:pt x="248" y="1405"/>
                </a:lnTo>
                <a:lnTo>
                  <a:pt x="281" y="1425"/>
                </a:lnTo>
                <a:lnTo>
                  <a:pt x="320" y="1444"/>
                </a:lnTo>
                <a:lnTo>
                  <a:pt x="361" y="1464"/>
                </a:lnTo>
                <a:lnTo>
                  <a:pt x="361" y="1464"/>
                </a:lnTo>
                <a:lnTo>
                  <a:pt x="409" y="1484"/>
                </a:lnTo>
                <a:lnTo>
                  <a:pt x="457" y="1503"/>
                </a:lnTo>
                <a:lnTo>
                  <a:pt x="552" y="1537"/>
                </a:lnTo>
                <a:lnTo>
                  <a:pt x="552" y="1537"/>
                </a:lnTo>
                <a:lnTo>
                  <a:pt x="636" y="1568"/>
                </a:lnTo>
                <a:lnTo>
                  <a:pt x="678" y="1584"/>
                </a:lnTo>
                <a:lnTo>
                  <a:pt x="720" y="1601"/>
                </a:lnTo>
                <a:lnTo>
                  <a:pt x="762" y="1621"/>
                </a:lnTo>
                <a:lnTo>
                  <a:pt x="804" y="1641"/>
                </a:lnTo>
                <a:lnTo>
                  <a:pt x="845" y="1664"/>
                </a:lnTo>
                <a:lnTo>
                  <a:pt x="864" y="1676"/>
                </a:lnTo>
                <a:lnTo>
                  <a:pt x="884" y="1689"/>
                </a:lnTo>
                <a:lnTo>
                  <a:pt x="903" y="1702"/>
                </a:lnTo>
                <a:lnTo>
                  <a:pt x="922" y="1716"/>
                </a:lnTo>
                <a:lnTo>
                  <a:pt x="940" y="1731"/>
                </a:lnTo>
                <a:lnTo>
                  <a:pt x="957" y="1746"/>
                </a:lnTo>
                <a:lnTo>
                  <a:pt x="975" y="1763"/>
                </a:lnTo>
                <a:lnTo>
                  <a:pt x="991" y="1779"/>
                </a:lnTo>
                <a:lnTo>
                  <a:pt x="1006" y="1796"/>
                </a:lnTo>
                <a:lnTo>
                  <a:pt x="1021" y="1815"/>
                </a:lnTo>
                <a:lnTo>
                  <a:pt x="1035" y="1834"/>
                </a:lnTo>
                <a:lnTo>
                  <a:pt x="1049" y="1855"/>
                </a:lnTo>
                <a:lnTo>
                  <a:pt x="1061" y="1876"/>
                </a:lnTo>
                <a:lnTo>
                  <a:pt x="1073" y="1898"/>
                </a:lnTo>
                <a:lnTo>
                  <a:pt x="1084" y="1921"/>
                </a:lnTo>
                <a:lnTo>
                  <a:pt x="1093" y="1946"/>
                </a:lnTo>
                <a:lnTo>
                  <a:pt x="1101" y="1971"/>
                </a:lnTo>
                <a:lnTo>
                  <a:pt x="1109" y="1997"/>
                </a:lnTo>
                <a:lnTo>
                  <a:pt x="1109" y="1997"/>
                </a:lnTo>
                <a:lnTo>
                  <a:pt x="1117" y="2027"/>
                </a:lnTo>
                <a:lnTo>
                  <a:pt x="1121" y="2057"/>
                </a:lnTo>
                <a:lnTo>
                  <a:pt x="1124" y="2088"/>
                </a:lnTo>
                <a:lnTo>
                  <a:pt x="1125" y="2117"/>
                </a:lnTo>
                <a:lnTo>
                  <a:pt x="1124" y="2146"/>
                </a:lnTo>
                <a:lnTo>
                  <a:pt x="1122" y="2175"/>
                </a:lnTo>
                <a:lnTo>
                  <a:pt x="1119" y="2204"/>
                </a:lnTo>
                <a:lnTo>
                  <a:pt x="1113" y="2231"/>
                </a:lnTo>
                <a:lnTo>
                  <a:pt x="1107" y="2259"/>
                </a:lnTo>
                <a:lnTo>
                  <a:pt x="1098" y="2286"/>
                </a:lnTo>
                <a:lnTo>
                  <a:pt x="1090" y="2312"/>
                </a:lnTo>
                <a:lnTo>
                  <a:pt x="1080" y="2338"/>
                </a:lnTo>
                <a:lnTo>
                  <a:pt x="1069" y="2363"/>
                </a:lnTo>
                <a:lnTo>
                  <a:pt x="1057" y="2388"/>
                </a:lnTo>
                <a:lnTo>
                  <a:pt x="1045" y="2412"/>
                </a:lnTo>
                <a:lnTo>
                  <a:pt x="1032" y="2434"/>
                </a:lnTo>
                <a:lnTo>
                  <a:pt x="1019" y="2457"/>
                </a:lnTo>
                <a:lnTo>
                  <a:pt x="1005" y="2479"/>
                </a:lnTo>
                <a:lnTo>
                  <a:pt x="976" y="2520"/>
                </a:lnTo>
                <a:lnTo>
                  <a:pt x="947" y="2559"/>
                </a:lnTo>
                <a:lnTo>
                  <a:pt x="918" y="2594"/>
                </a:lnTo>
                <a:lnTo>
                  <a:pt x="890" y="2625"/>
                </a:lnTo>
                <a:lnTo>
                  <a:pt x="865" y="2652"/>
                </a:lnTo>
                <a:lnTo>
                  <a:pt x="823" y="2696"/>
                </a:lnTo>
                <a:lnTo>
                  <a:pt x="823" y="2696"/>
                </a:lnTo>
                <a:lnTo>
                  <a:pt x="774" y="2742"/>
                </a:lnTo>
                <a:lnTo>
                  <a:pt x="710" y="2802"/>
                </a:lnTo>
                <a:lnTo>
                  <a:pt x="631" y="2872"/>
                </a:lnTo>
                <a:lnTo>
                  <a:pt x="540" y="2952"/>
                </a:lnTo>
                <a:lnTo>
                  <a:pt x="437" y="3040"/>
                </a:lnTo>
                <a:lnTo>
                  <a:pt x="325" y="3132"/>
                </a:lnTo>
                <a:lnTo>
                  <a:pt x="266" y="3180"/>
                </a:lnTo>
                <a:lnTo>
                  <a:pt x="204" y="3229"/>
                </a:lnTo>
                <a:lnTo>
                  <a:pt x="143" y="3276"/>
                </a:lnTo>
                <a:lnTo>
                  <a:pt x="79" y="3325"/>
                </a:lnTo>
                <a:lnTo>
                  <a:pt x="79" y="3325"/>
                </a:lnTo>
                <a:lnTo>
                  <a:pt x="61" y="3340"/>
                </a:lnTo>
                <a:lnTo>
                  <a:pt x="46" y="3355"/>
                </a:lnTo>
                <a:lnTo>
                  <a:pt x="33" y="3373"/>
                </a:lnTo>
                <a:lnTo>
                  <a:pt x="22" y="3391"/>
                </a:lnTo>
                <a:lnTo>
                  <a:pt x="14" y="3410"/>
                </a:lnTo>
                <a:lnTo>
                  <a:pt x="7" y="3429"/>
                </a:lnTo>
                <a:lnTo>
                  <a:pt x="2" y="3450"/>
                </a:lnTo>
                <a:lnTo>
                  <a:pt x="0" y="3470"/>
                </a:lnTo>
                <a:lnTo>
                  <a:pt x="0" y="3491"/>
                </a:lnTo>
                <a:lnTo>
                  <a:pt x="1" y="3511"/>
                </a:lnTo>
                <a:lnTo>
                  <a:pt x="5" y="3532"/>
                </a:lnTo>
                <a:lnTo>
                  <a:pt x="10" y="3552"/>
                </a:lnTo>
                <a:lnTo>
                  <a:pt x="19" y="3571"/>
                </a:lnTo>
                <a:lnTo>
                  <a:pt x="30" y="3589"/>
                </a:lnTo>
                <a:lnTo>
                  <a:pt x="42" y="3608"/>
                </a:lnTo>
                <a:lnTo>
                  <a:pt x="57" y="3624"/>
                </a:lnTo>
                <a:lnTo>
                  <a:pt x="2048" y="5616"/>
                </a:lnTo>
                <a:lnTo>
                  <a:pt x="2048" y="5616"/>
                </a:lnTo>
                <a:lnTo>
                  <a:pt x="2081" y="5647"/>
                </a:lnTo>
                <a:lnTo>
                  <a:pt x="2114" y="5677"/>
                </a:lnTo>
                <a:lnTo>
                  <a:pt x="2147" y="5707"/>
                </a:lnTo>
                <a:lnTo>
                  <a:pt x="2181" y="5735"/>
                </a:lnTo>
                <a:lnTo>
                  <a:pt x="2215" y="5763"/>
                </a:lnTo>
                <a:lnTo>
                  <a:pt x="2250" y="5789"/>
                </a:lnTo>
                <a:lnTo>
                  <a:pt x="2286" y="5814"/>
                </a:lnTo>
                <a:lnTo>
                  <a:pt x="2322" y="5839"/>
                </a:lnTo>
                <a:lnTo>
                  <a:pt x="2358" y="5863"/>
                </a:lnTo>
                <a:lnTo>
                  <a:pt x="2395" y="5884"/>
                </a:lnTo>
                <a:lnTo>
                  <a:pt x="2432" y="5906"/>
                </a:lnTo>
                <a:lnTo>
                  <a:pt x="2470" y="5927"/>
                </a:lnTo>
                <a:lnTo>
                  <a:pt x="2508" y="5946"/>
                </a:lnTo>
                <a:lnTo>
                  <a:pt x="2547" y="5965"/>
                </a:lnTo>
                <a:lnTo>
                  <a:pt x="2586" y="5982"/>
                </a:lnTo>
                <a:lnTo>
                  <a:pt x="2625" y="5998"/>
                </a:lnTo>
                <a:lnTo>
                  <a:pt x="2664" y="6013"/>
                </a:lnTo>
                <a:lnTo>
                  <a:pt x="2704" y="6028"/>
                </a:lnTo>
                <a:lnTo>
                  <a:pt x="2744" y="6041"/>
                </a:lnTo>
                <a:lnTo>
                  <a:pt x="2784" y="6054"/>
                </a:lnTo>
                <a:lnTo>
                  <a:pt x="2825" y="6065"/>
                </a:lnTo>
                <a:lnTo>
                  <a:pt x="2865" y="6076"/>
                </a:lnTo>
                <a:lnTo>
                  <a:pt x="2907" y="6086"/>
                </a:lnTo>
                <a:lnTo>
                  <a:pt x="2948" y="6095"/>
                </a:lnTo>
                <a:lnTo>
                  <a:pt x="2989" y="6101"/>
                </a:lnTo>
                <a:lnTo>
                  <a:pt x="3030" y="6108"/>
                </a:lnTo>
                <a:lnTo>
                  <a:pt x="3072" y="6113"/>
                </a:lnTo>
                <a:lnTo>
                  <a:pt x="3114" y="6118"/>
                </a:lnTo>
                <a:lnTo>
                  <a:pt x="3155" y="6122"/>
                </a:lnTo>
                <a:lnTo>
                  <a:pt x="3197" y="6124"/>
                </a:lnTo>
                <a:lnTo>
                  <a:pt x="3239" y="6126"/>
                </a:lnTo>
                <a:lnTo>
                  <a:pt x="3280" y="6126"/>
                </a:lnTo>
                <a:lnTo>
                  <a:pt x="3323" y="6126"/>
                </a:lnTo>
                <a:lnTo>
                  <a:pt x="3364" y="6124"/>
                </a:lnTo>
                <a:lnTo>
                  <a:pt x="3406" y="6122"/>
                </a:lnTo>
                <a:lnTo>
                  <a:pt x="3447" y="6118"/>
                </a:lnTo>
                <a:lnTo>
                  <a:pt x="3490" y="6113"/>
                </a:lnTo>
                <a:lnTo>
                  <a:pt x="3531" y="6108"/>
                </a:lnTo>
                <a:lnTo>
                  <a:pt x="3572" y="6101"/>
                </a:lnTo>
                <a:lnTo>
                  <a:pt x="3613" y="6095"/>
                </a:lnTo>
                <a:lnTo>
                  <a:pt x="3654" y="6086"/>
                </a:lnTo>
                <a:lnTo>
                  <a:pt x="3695" y="6076"/>
                </a:lnTo>
                <a:lnTo>
                  <a:pt x="3737" y="6065"/>
                </a:lnTo>
                <a:lnTo>
                  <a:pt x="3777" y="6054"/>
                </a:lnTo>
                <a:lnTo>
                  <a:pt x="3817" y="6041"/>
                </a:lnTo>
                <a:lnTo>
                  <a:pt x="3857" y="6028"/>
                </a:lnTo>
                <a:lnTo>
                  <a:pt x="3897" y="6013"/>
                </a:lnTo>
                <a:lnTo>
                  <a:pt x="3936" y="5998"/>
                </a:lnTo>
                <a:lnTo>
                  <a:pt x="3976" y="5982"/>
                </a:lnTo>
                <a:lnTo>
                  <a:pt x="4014" y="5965"/>
                </a:lnTo>
                <a:lnTo>
                  <a:pt x="4053" y="5946"/>
                </a:lnTo>
                <a:lnTo>
                  <a:pt x="4091" y="5927"/>
                </a:lnTo>
                <a:lnTo>
                  <a:pt x="4129" y="5906"/>
                </a:lnTo>
                <a:lnTo>
                  <a:pt x="4166" y="5884"/>
                </a:lnTo>
                <a:lnTo>
                  <a:pt x="4203" y="5863"/>
                </a:lnTo>
                <a:lnTo>
                  <a:pt x="4239" y="5839"/>
                </a:lnTo>
                <a:lnTo>
                  <a:pt x="4275" y="5814"/>
                </a:lnTo>
                <a:lnTo>
                  <a:pt x="4311" y="5789"/>
                </a:lnTo>
                <a:lnTo>
                  <a:pt x="4346" y="5763"/>
                </a:lnTo>
                <a:lnTo>
                  <a:pt x="4380" y="5735"/>
                </a:lnTo>
                <a:lnTo>
                  <a:pt x="4415" y="5707"/>
                </a:lnTo>
                <a:lnTo>
                  <a:pt x="4447" y="5677"/>
                </a:lnTo>
                <a:lnTo>
                  <a:pt x="4481" y="5647"/>
                </a:lnTo>
                <a:lnTo>
                  <a:pt x="4512" y="5616"/>
                </a:lnTo>
                <a:lnTo>
                  <a:pt x="6673" y="3456"/>
                </a:lnTo>
                <a:lnTo>
                  <a:pt x="6673" y="3456"/>
                </a:lnTo>
                <a:lnTo>
                  <a:pt x="6685" y="3442"/>
                </a:lnTo>
                <a:lnTo>
                  <a:pt x="6696" y="3428"/>
                </a:lnTo>
                <a:lnTo>
                  <a:pt x="6705" y="3413"/>
                </a:lnTo>
                <a:lnTo>
                  <a:pt x="6713" y="3398"/>
                </a:lnTo>
                <a:lnTo>
                  <a:pt x="6720" y="3381"/>
                </a:lnTo>
                <a:lnTo>
                  <a:pt x="6725" y="3364"/>
                </a:lnTo>
                <a:lnTo>
                  <a:pt x="6728" y="3348"/>
                </a:lnTo>
                <a:lnTo>
                  <a:pt x="6730" y="3331"/>
                </a:lnTo>
                <a:lnTo>
                  <a:pt x="6730" y="3313"/>
                </a:lnTo>
                <a:lnTo>
                  <a:pt x="6729" y="3296"/>
                </a:lnTo>
                <a:lnTo>
                  <a:pt x="6727" y="3279"/>
                </a:lnTo>
                <a:lnTo>
                  <a:pt x="6723" y="3261"/>
                </a:lnTo>
                <a:lnTo>
                  <a:pt x="6717" y="3245"/>
                </a:lnTo>
                <a:lnTo>
                  <a:pt x="6711" y="3229"/>
                </a:lnTo>
                <a:lnTo>
                  <a:pt x="6702" y="3212"/>
                </a:lnTo>
                <a:lnTo>
                  <a:pt x="6692" y="3197"/>
                </a:lnTo>
                <a:lnTo>
                  <a:pt x="6692" y="3197"/>
                </a:lnTo>
                <a:lnTo>
                  <a:pt x="6643" y="3130"/>
                </a:lnTo>
                <a:lnTo>
                  <a:pt x="6592" y="3064"/>
                </a:lnTo>
                <a:lnTo>
                  <a:pt x="6542" y="2999"/>
                </a:lnTo>
                <a:lnTo>
                  <a:pt x="6492" y="2935"/>
                </a:lnTo>
                <a:lnTo>
                  <a:pt x="6442" y="2873"/>
                </a:lnTo>
                <a:lnTo>
                  <a:pt x="6393" y="2815"/>
                </a:lnTo>
                <a:lnTo>
                  <a:pt x="6301" y="2703"/>
                </a:lnTo>
                <a:lnTo>
                  <a:pt x="6216" y="2605"/>
                </a:lnTo>
                <a:lnTo>
                  <a:pt x="6141" y="2520"/>
                </a:lnTo>
                <a:lnTo>
                  <a:pt x="6078" y="2453"/>
                </a:lnTo>
                <a:lnTo>
                  <a:pt x="6030" y="2403"/>
                </a:lnTo>
                <a:lnTo>
                  <a:pt x="6030" y="2403"/>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2" name="Freeform 7"/>
          <p:cNvSpPr/>
          <p:nvPr/>
        </p:nvSpPr>
        <p:spPr bwMode="auto">
          <a:xfrm>
            <a:off x="5607050" y="2884170"/>
            <a:ext cx="736600" cy="809625"/>
          </a:xfrm>
          <a:custGeom>
            <a:avLst/>
            <a:gdLst>
              <a:gd name="T0" fmla="*/ 3869 w 6125"/>
              <a:gd name="T1" fmla="*/ 5851 h 6731"/>
              <a:gd name="T2" fmla="*/ 3899 w 6125"/>
              <a:gd name="T3" fmla="*/ 5738 h 6731"/>
              <a:gd name="T4" fmla="*/ 3809 w 6125"/>
              <a:gd name="T5" fmla="*/ 5652 h 6731"/>
              <a:gd name="T6" fmla="*/ 3447 w 6125"/>
              <a:gd name="T7" fmla="*/ 5510 h 6731"/>
              <a:gd name="T8" fmla="*/ 3187 w 6125"/>
              <a:gd name="T9" fmla="*/ 5376 h 6731"/>
              <a:gd name="T10" fmla="*/ 2995 w 6125"/>
              <a:gd name="T11" fmla="*/ 5199 h 6731"/>
              <a:gd name="T12" fmla="*/ 2877 w 6125"/>
              <a:gd name="T13" fmla="*/ 4982 h 6731"/>
              <a:gd name="T14" fmla="*/ 2831 w 6125"/>
              <a:gd name="T15" fmla="*/ 4752 h 6731"/>
              <a:gd name="T16" fmla="*/ 2851 w 6125"/>
              <a:gd name="T17" fmla="*/ 4497 h 6731"/>
              <a:gd name="T18" fmla="*/ 2945 w 6125"/>
              <a:gd name="T19" fmla="*/ 4247 h 6731"/>
              <a:gd name="T20" fmla="*/ 3112 w 6125"/>
              <a:gd name="T21" fmla="*/ 4004 h 6731"/>
              <a:gd name="T22" fmla="*/ 3316 w 6125"/>
              <a:gd name="T23" fmla="*/ 3799 h 6731"/>
              <a:gd name="T24" fmla="*/ 3559 w 6125"/>
              <a:gd name="T25" fmla="*/ 3633 h 6731"/>
              <a:gd name="T26" fmla="*/ 3809 w 6125"/>
              <a:gd name="T27" fmla="*/ 3538 h 6731"/>
              <a:gd name="T28" fmla="*/ 4063 w 6125"/>
              <a:gd name="T29" fmla="*/ 3519 h 6731"/>
              <a:gd name="T30" fmla="*/ 4294 w 6125"/>
              <a:gd name="T31" fmla="*/ 3564 h 6731"/>
              <a:gd name="T32" fmla="*/ 4512 w 6125"/>
              <a:gd name="T33" fmla="*/ 3682 h 6731"/>
              <a:gd name="T34" fmla="*/ 4688 w 6125"/>
              <a:gd name="T35" fmla="*/ 3875 h 6731"/>
              <a:gd name="T36" fmla="*/ 4823 w 6125"/>
              <a:gd name="T37" fmla="*/ 4134 h 6731"/>
              <a:gd name="T38" fmla="*/ 4965 w 6125"/>
              <a:gd name="T39" fmla="*/ 4496 h 6731"/>
              <a:gd name="T40" fmla="*/ 5049 w 6125"/>
              <a:gd name="T41" fmla="*/ 4586 h 6731"/>
              <a:gd name="T42" fmla="*/ 5211 w 6125"/>
              <a:gd name="T43" fmla="*/ 4544 h 6731"/>
              <a:gd name="T44" fmla="*/ 5384 w 6125"/>
              <a:gd name="T45" fmla="*/ 4403 h 6731"/>
              <a:gd name="T46" fmla="*/ 5756 w 6125"/>
              <a:gd name="T47" fmla="*/ 3957 h 6731"/>
              <a:gd name="T48" fmla="*/ 6114 w 6125"/>
              <a:gd name="T49" fmla="*/ 3453 h 6731"/>
              <a:gd name="T50" fmla="*/ 6107 w 6125"/>
              <a:gd name="T51" fmla="*/ 3318 h 6731"/>
              <a:gd name="T52" fmla="*/ 5799 w 6125"/>
              <a:gd name="T53" fmla="*/ 3084 h 6731"/>
              <a:gd name="T54" fmla="*/ 5189 w 6125"/>
              <a:gd name="T55" fmla="*/ 2609 h 6731"/>
              <a:gd name="T56" fmla="*/ 4881 w 6125"/>
              <a:gd name="T57" fmla="*/ 2268 h 6731"/>
              <a:gd name="T58" fmla="*/ 4780 w 6125"/>
              <a:gd name="T59" fmla="*/ 2066 h 6731"/>
              <a:gd name="T60" fmla="*/ 4748 w 6125"/>
              <a:gd name="T61" fmla="*/ 1871 h 6731"/>
              <a:gd name="T62" fmla="*/ 4780 w 6125"/>
              <a:gd name="T63" fmla="*/ 1694 h 6731"/>
              <a:gd name="T64" fmla="*/ 4900 w 6125"/>
              <a:gd name="T65" fmla="*/ 1511 h 6731"/>
              <a:gd name="T66" fmla="*/ 5111 w 6125"/>
              <a:gd name="T67" fmla="*/ 1369 h 6731"/>
              <a:gd name="T68" fmla="*/ 5512 w 6125"/>
              <a:gd name="T69" fmla="*/ 1212 h 6731"/>
              <a:gd name="T70" fmla="*/ 5763 w 6125"/>
              <a:gd name="T71" fmla="*/ 1027 h 6731"/>
              <a:gd name="T72" fmla="*/ 5820 w 6125"/>
              <a:gd name="T73" fmla="*/ 819 h 6731"/>
              <a:gd name="T74" fmla="*/ 5731 w 6125"/>
              <a:gd name="T75" fmla="*/ 517 h 6731"/>
              <a:gd name="T76" fmla="*/ 5493 w 6125"/>
              <a:gd name="T77" fmla="*/ 246 h 6731"/>
              <a:gd name="T78" fmla="*/ 5187 w 6125"/>
              <a:gd name="T79" fmla="*/ 70 h 6731"/>
              <a:gd name="T80" fmla="*/ 4943 w 6125"/>
              <a:gd name="T81" fmla="*/ 70 h 6731"/>
              <a:gd name="T82" fmla="*/ 4740 w 6125"/>
              <a:gd name="T83" fmla="*/ 217 h 6731"/>
              <a:gd name="T84" fmla="*/ 4588 w 6125"/>
              <a:gd name="T85" fmla="*/ 553 h 6731"/>
              <a:gd name="T86" fmla="*/ 4424 w 6125"/>
              <a:gd name="T87" fmla="*/ 903 h 6731"/>
              <a:gd name="T88" fmla="*/ 4271 w 6125"/>
              <a:gd name="T89" fmla="*/ 1049 h 6731"/>
              <a:gd name="T90" fmla="*/ 4068 w 6125"/>
              <a:gd name="T91" fmla="*/ 1121 h 6731"/>
              <a:gd name="T92" fmla="*/ 3814 w 6125"/>
              <a:gd name="T93" fmla="*/ 1091 h 6731"/>
              <a:gd name="T94" fmla="*/ 3567 w 6125"/>
              <a:gd name="T95" fmla="*/ 948 h 6731"/>
              <a:gd name="T96" fmla="*/ 3173 w 6125"/>
              <a:gd name="T97" fmla="*/ 540 h 6731"/>
              <a:gd name="T98" fmla="*/ 2753 w 6125"/>
              <a:gd name="T99" fmla="*/ 33 h 6731"/>
              <a:gd name="T100" fmla="*/ 2573 w 6125"/>
              <a:gd name="T101" fmla="*/ 11 h 6731"/>
              <a:gd name="T102" fmla="*/ 419 w 6125"/>
              <a:gd name="T103" fmla="*/ 2147 h 6731"/>
              <a:gd name="T104" fmla="*/ 199 w 6125"/>
              <a:gd name="T105" fmla="*/ 2471 h 6731"/>
              <a:gd name="T106" fmla="*/ 60 w 6125"/>
              <a:gd name="T107" fmla="*/ 2825 h 6731"/>
              <a:gd name="T108" fmla="*/ 2 w 6125"/>
              <a:gd name="T109" fmla="*/ 3197 h 6731"/>
              <a:gd name="T110" fmla="*/ 24 w 6125"/>
              <a:gd name="T111" fmla="*/ 3573 h 6731"/>
              <a:gd name="T112" fmla="*/ 127 w 6125"/>
              <a:gd name="T113" fmla="*/ 3937 h 6731"/>
              <a:gd name="T114" fmla="*/ 311 w 6125"/>
              <a:gd name="T115" fmla="*/ 4276 h 6731"/>
              <a:gd name="T116" fmla="*/ 2670 w 6125"/>
              <a:gd name="T117" fmla="*/ 6673 h 6731"/>
              <a:gd name="T118" fmla="*/ 2813 w 6125"/>
              <a:gd name="T119" fmla="*/ 6731 h 6731"/>
              <a:gd name="T120" fmla="*/ 2996 w 6125"/>
              <a:gd name="T121" fmla="*/ 6643 h 6731"/>
              <a:gd name="T122" fmla="*/ 3673 w 6125"/>
              <a:gd name="T123" fmla="*/ 6078 h 6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25" h="6731">
                <a:moveTo>
                  <a:pt x="3722" y="6032"/>
                </a:moveTo>
                <a:lnTo>
                  <a:pt x="3722" y="6032"/>
                </a:lnTo>
                <a:lnTo>
                  <a:pt x="3753" y="5999"/>
                </a:lnTo>
                <a:lnTo>
                  <a:pt x="3780" y="5970"/>
                </a:lnTo>
                <a:lnTo>
                  <a:pt x="3804" y="5943"/>
                </a:lnTo>
                <a:lnTo>
                  <a:pt x="3825" y="5917"/>
                </a:lnTo>
                <a:lnTo>
                  <a:pt x="3842" y="5893"/>
                </a:lnTo>
                <a:lnTo>
                  <a:pt x="3857" y="5871"/>
                </a:lnTo>
                <a:lnTo>
                  <a:pt x="3869" y="5851"/>
                </a:lnTo>
                <a:lnTo>
                  <a:pt x="3879" y="5832"/>
                </a:lnTo>
                <a:lnTo>
                  <a:pt x="3887" y="5815"/>
                </a:lnTo>
                <a:lnTo>
                  <a:pt x="3892" y="5800"/>
                </a:lnTo>
                <a:lnTo>
                  <a:pt x="3896" y="5786"/>
                </a:lnTo>
                <a:lnTo>
                  <a:pt x="3900" y="5774"/>
                </a:lnTo>
                <a:lnTo>
                  <a:pt x="3901" y="5763"/>
                </a:lnTo>
                <a:lnTo>
                  <a:pt x="3901" y="5753"/>
                </a:lnTo>
                <a:lnTo>
                  <a:pt x="3900" y="5744"/>
                </a:lnTo>
                <a:lnTo>
                  <a:pt x="3899" y="5738"/>
                </a:lnTo>
                <a:lnTo>
                  <a:pt x="3899" y="5738"/>
                </a:lnTo>
                <a:lnTo>
                  <a:pt x="3894" y="5726"/>
                </a:lnTo>
                <a:lnTo>
                  <a:pt x="3888" y="5714"/>
                </a:lnTo>
                <a:lnTo>
                  <a:pt x="3879" y="5703"/>
                </a:lnTo>
                <a:lnTo>
                  <a:pt x="3869" y="5692"/>
                </a:lnTo>
                <a:lnTo>
                  <a:pt x="3857" y="5683"/>
                </a:lnTo>
                <a:lnTo>
                  <a:pt x="3843" y="5672"/>
                </a:lnTo>
                <a:lnTo>
                  <a:pt x="3827" y="5662"/>
                </a:lnTo>
                <a:lnTo>
                  <a:pt x="3809" y="5652"/>
                </a:lnTo>
                <a:lnTo>
                  <a:pt x="3789" y="5643"/>
                </a:lnTo>
                <a:lnTo>
                  <a:pt x="3768" y="5633"/>
                </a:lnTo>
                <a:lnTo>
                  <a:pt x="3721" y="5613"/>
                </a:lnTo>
                <a:lnTo>
                  <a:pt x="3668" y="5593"/>
                </a:lnTo>
                <a:lnTo>
                  <a:pt x="3609" y="5571"/>
                </a:lnTo>
                <a:lnTo>
                  <a:pt x="3609" y="5571"/>
                </a:lnTo>
                <a:lnTo>
                  <a:pt x="3555" y="5552"/>
                </a:lnTo>
                <a:lnTo>
                  <a:pt x="3501" y="5532"/>
                </a:lnTo>
                <a:lnTo>
                  <a:pt x="3447" y="5510"/>
                </a:lnTo>
                <a:lnTo>
                  <a:pt x="3390" y="5487"/>
                </a:lnTo>
                <a:lnTo>
                  <a:pt x="3390" y="5487"/>
                </a:lnTo>
                <a:lnTo>
                  <a:pt x="3359" y="5472"/>
                </a:lnTo>
                <a:lnTo>
                  <a:pt x="3327" y="5457"/>
                </a:lnTo>
                <a:lnTo>
                  <a:pt x="3297" y="5442"/>
                </a:lnTo>
                <a:lnTo>
                  <a:pt x="3268" y="5426"/>
                </a:lnTo>
                <a:lnTo>
                  <a:pt x="3241" y="5410"/>
                </a:lnTo>
                <a:lnTo>
                  <a:pt x="3213" y="5393"/>
                </a:lnTo>
                <a:lnTo>
                  <a:pt x="3187" y="5376"/>
                </a:lnTo>
                <a:lnTo>
                  <a:pt x="3162" y="5359"/>
                </a:lnTo>
                <a:lnTo>
                  <a:pt x="3138" y="5340"/>
                </a:lnTo>
                <a:lnTo>
                  <a:pt x="3114" y="5322"/>
                </a:lnTo>
                <a:lnTo>
                  <a:pt x="3092" y="5302"/>
                </a:lnTo>
                <a:lnTo>
                  <a:pt x="3071" y="5283"/>
                </a:lnTo>
                <a:lnTo>
                  <a:pt x="3050" y="5263"/>
                </a:lnTo>
                <a:lnTo>
                  <a:pt x="3031" y="5243"/>
                </a:lnTo>
                <a:lnTo>
                  <a:pt x="3012" y="5221"/>
                </a:lnTo>
                <a:lnTo>
                  <a:pt x="2995" y="5199"/>
                </a:lnTo>
                <a:lnTo>
                  <a:pt x="2978" y="5178"/>
                </a:lnTo>
                <a:lnTo>
                  <a:pt x="2962" y="5155"/>
                </a:lnTo>
                <a:lnTo>
                  <a:pt x="2947" y="5132"/>
                </a:lnTo>
                <a:lnTo>
                  <a:pt x="2933" y="5108"/>
                </a:lnTo>
                <a:lnTo>
                  <a:pt x="2920" y="5085"/>
                </a:lnTo>
                <a:lnTo>
                  <a:pt x="2907" y="5060"/>
                </a:lnTo>
                <a:lnTo>
                  <a:pt x="2896" y="5034"/>
                </a:lnTo>
                <a:lnTo>
                  <a:pt x="2885" y="5009"/>
                </a:lnTo>
                <a:lnTo>
                  <a:pt x="2877" y="4982"/>
                </a:lnTo>
                <a:lnTo>
                  <a:pt x="2868" y="4954"/>
                </a:lnTo>
                <a:lnTo>
                  <a:pt x="2859" y="4927"/>
                </a:lnTo>
                <a:lnTo>
                  <a:pt x="2853" y="4899"/>
                </a:lnTo>
                <a:lnTo>
                  <a:pt x="2846" y="4870"/>
                </a:lnTo>
                <a:lnTo>
                  <a:pt x="2841" y="4841"/>
                </a:lnTo>
                <a:lnTo>
                  <a:pt x="2837" y="4810"/>
                </a:lnTo>
                <a:lnTo>
                  <a:pt x="2833" y="4780"/>
                </a:lnTo>
                <a:lnTo>
                  <a:pt x="2833" y="4780"/>
                </a:lnTo>
                <a:lnTo>
                  <a:pt x="2831" y="4752"/>
                </a:lnTo>
                <a:lnTo>
                  <a:pt x="2830" y="4723"/>
                </a:lnTo>
                <a:lnTo>
                  <a:pt x="2829" y="4694"/>
                </a:lnTo>
                <a:lnTo>
                  <a:pt x="2829" y="4666"/>
                </a:lnTo>
                <a:lnTo>
                  <a:pt x="2830" y="4638"/>
                </a:lnTo>
                <a:lnTo>
                  <a:pt x="2832" y="4610"/>
                </a:lnTo>
                <a:lnTo>
                  <a:pt x="2836" y="4582"/>
                </a:lnTo>
                <a:lnTo>
                  <a:pt x="2840" y="4553"/>
                </a:lnTo>
                <a:lnTo>
                  <a:pt x="2845" y="4525"/>
                </a:lnTo>
                <a:lnTo>
                  <a:pt x="2851" y="4497"/>
                </a:lnTo>
                <a:lnTo>
                  <a:pt x="2857" y="4469"/>
                </a:lnTo>
                <a:lnTo>
                  <a:pt x="2865" y="4441"/>
                </a:lnTo>
                <a:lnTo>
                  <a:pt x="2873" y="4413"/>
                </a:lnTo>
                <a:lnTo>
                  <a:pt x="2883" y="4386"/>
                </a:lnTo>
                <a:lnTo>
                  <a:pt x="2894" y="4357"/>
                </a:lnTo>
                <a:lnTo>
                  <a:pt x="2905" y="4329"/>
                </a:lnTo>
                <a:lnTo>
                  <a:pt x="2917" y="4302"/>
                </a:lnTo>
                <a:lnTo>
                  <a:pt x="2931" y="4275"/>
                </a:lnTo>
                <a:lnTo>
                  <a:pt x="2945" y="4247"/>
                </a:lnTo>
                <a:lnTo>
                  <a:pt x="2959" y="4220"/>
                </a:lnTo>
                <a:lnTo>
                  <a:pt x="2975" y="4193"/>
                </a:lnTo>
                <a:lnTo>
                  <a:pt x="2993" y="4166"/>
                </a:lnTo>
                <a:lnTo>
                  <a:pt x="3010" y="4139"/>
                </a:lnTo>
                <a:lnTo>
                  <a:pt x="3028" y="4112"/>
                </a:lnTo>
                <a:lnTo>
                  <a:pt x="3048" y="4084"/>
                </a:lnTo>
                <a:lnTo>
                  <a:pt x="3069" y="4057"/>
                </a:lnTo>
                <a:lnTo>
                  <a:pt x="3090" y="4030"/>
                </a:lnTo>
                <a:lnTo>
                  <a:pt x="3112" y="4004"/>
                </a:lnTo>
                <a:lnTo>
                  <a:pt x="3135" y="3977"/>
                </a:lnTo>
                <a:lnTo>
                  <a:pt x="3160" y="3950"/>
                </a:lnTo>
                <a:lnTo>
                  <a:pt x="3184" y="3924"/>
                </a:lnTo>
                <a:lnTo>
                  <a:pt x="3209" y="3898"/>
                </a:lnTo>
                <a:lnTo>
                  <a:pt x="3209" y="3898"/>
                </a:lnTo>
                <a:lnTo>
                  <a:pt x="3236" y="3872"/>
                </a:lnTo>
                <a:lnTo>
                  <a:pt x="3262" y="3847"/>
                </a:lnTo>
                <a:lnTo>
                  <a:pt x="3290" y="3823"/>
                </a:lnTo>
                <a:lnTo>
                  <a:pt x="3316" y="3799"/>
                </a:lnTo>
                <a:lnTo>
                  <a:pt x="3343" y="3778"/>
                </a:lnTo>
                <a:lnTo>
                  <a:pt x="3370" y="3756"/>
                </a:lnTo>
                <a:lnTo>
                  <a:pt x="3396" y="3736"/>
                </a:lnTo>
                <a:lnTo>
                  <a:pt x="3423" y="3716"/>
                </a:lnTo>
                <a:lnTo>
                  <a:pt x="3450" y="3698"/>
                </a:lnTo>
                <a:lnTo>
                  <a:pt x="3477" y="3680"/>
                </a:lnTo>
                <a:lnTo>
                  <a:pt x="3504" y="3663"/>
                </a:lnTo>
                <a:lnTo>
                  <a:pt x="3532" y="3648"/>
                </a:lnTo>
                <a:lnTo>
                  <a:pt x="3559" y="3633"/>
                </a:lnTo>
                <a:lnTo>
                  <a:pt x="3586" y="3619"/>
                </a:lnTo>
                <a:lnTo>
                  <a:pt x="3615" y="3606"/>
                </a:lnTo>
                <a:lnTo>
                  <a:pt x="3642" y="3593"/>
                </a:lnTo>
                <a:lnTo>
                  <a:pt x="3670" y="3582"/>
                </a:lnTo>
                <a:lnTo>
                  <a:pt x="3697" y="3571"/>
                </a:lnTo>
                <a:lnTo>
                  <a:pt x="3725" y="3562"/>
                </a:lnTo>
                <a:lnTo>
                  <a:pt x="3753" y="3554"/>
                </a:lnTo>
                <a:lnTo>
                  <a:pt x="3780" y="3545"/>
                </a:lnTo>
                <a:lnTo>
                  <a:pt x="3809" y="3538"/>
                </a:lnTo>
                <a:lnTo>
                  <a:pt x="3837" y="3533"/>
                </a:lnTo>
                <a:lnTo>
                  <a:pt x="3865" y="3528"/>
                </a:lnTo>
                <a:lnTo>
                  <a:pt x="3893" y="3524"/>
                </a:lnTo>
                <a:lnTo>
                  <a:pt x="3921" y="3521"/>
                </a:lnTo>
                <a:lnTo>
                  <a:pt x="3949" y="3519"/>
                </a:lnTo>
                <a:lnTo>
                  <a:pt x="3979" y="3518"/>
                </a:lnTo>
                <a:lnTo>
                  <a:pt x="4007" y="3517"/>
                </a:lnTo>
                <a:lnTo>
                  <a:pt x="4035" y="3518"/>
                </a:lnTo>
                <a:lnTo>
                  <a:pt x="4063" y="3519"/>
                </a:lnTo>
                <a:lnTo>
                  <a:pt x="4092" y="3521"/>
                </a:lnTo>
                <a:lnTo>
                  <a:pt x="4092" y="3521"/>
                </a:lnTo>
                <a:lnTo>
                  <a:pt x="4123" y="3525"/>
                </a:lnTo>
                <a:lnTo>
                  <a:pt x="4153" y="3530"/>
                </a:lnTo>
                <a:lnTo>
                  <a:pt x="4182" y="3535"/>
                </a:lnTo>
                <a:lnTo>
                  <a:pt x="4211" y="3541"/>
                </a:lnTo>
                <a:lnTo>
                  <a:pt x="4239" y="3548"/>
                </a:lnTo>
                <a:lnTo>
                  <a:pt x="4267" y="3556"/>
                </a:lnTo>
                <a:lnTo>
                  <a:pt x="4294" y="3564"/>
                </a:lnTo>
                <a:lnTo>
                  <a:pt x="4320" y="3574"/>
                </a:lnTo>
                <a:lnTo>
                  <a:pt x="4346" y="3584"/>
                </a:lnTo>
                <a:lnTo>
                  <a:pt x="4371" y="3596"/>
                </a:lnTo>
                <a:lnTo>
                  <a:pt x="4396" y="3608"/>
                </a:lnTo>
                <a:lnTo>
                  <a:pt x="4421" y="3621"/>
                </a:lnTo>
                <a:lnTo>
                  <a:pt x="4445" y="3635"/>
                </a:lnTo>
                <a:lnTo>
                  <a:pt x="4467" y="3650"/>
                </a:lnTo>
                <a:lnTo>
                  <a:pt x="4490" y="3665"/>
                </a:lnTo>
                <a:lnTo>
                  <a:pt x="4512" y="3682"/>
                </a:lnTo>
                <a:lnTo>
                  <a:pt x="4533" y="3700"/>
                </a:lnTo>
                <a:lnTo>
                  <a:pt x="4554" y="3718"/>
                </a:lnTo>
                <a:lnTo>
                  <a:pt x="4575" y="3738"/>
                </a:lnTo>
                <a:lnTo>
                  <a:pt x="4595" y="3758"/>
                </a:lnTo>
                <a:lnTo>
                  <a:pt x="4615" y="3780"/>
                </a:lnTo>
                <a:lnTo>
                  <a:pt x="4634" y="3803"/>
                </a:lnTo>
                <a:lnTo>
                  <a:pt x="4653" y="3825"/>
                </a:lnTo>
                <a:lnTo>
                  <a:pt x="4670" y="3849"/>
                </a:lnTo>
                <a:lnTo>
                  <a:pt x="4688" y="3875"/>
                </a:lnTo>
                <a:lnTo>
                  <a:pt x="4706" y="3901"/>
                </a:lnTo>
                <a:lnTo>
                  <a:pt x="4722" y="3928"/>
                </a:lnTo>
                <a:lnTo>
                  <a:pt x="4738" y="3957"/>
                </a:lnTo>
                <a:lnTo>
                  <a:pt x="4754" y="3985"/>
                </a:lnTo>
                <a:lnTo>
                  <a:pt x="4770" y="4015"/>
                </a:lnTo>
                <a:lnTo>
                  <a:pt x="4785" y="4047"/>
                </a:lnTo>
                <a:lnTo>
                  <a:pt x="4799" y="4078"/>
                </a:lnTo>
                <a:lnTo>
                  <a:pt x="4799" y="4078"/>
                </a:lnTo>
                <a:lnTo>
                  <a:pt x="4823" y="4134"/>
                </a:lnTo>
                <a:lnTo>
                  <a:pt x="4843" y="4188"/>
                </a:lnTo>
                <a:lnTo>
                  <a:pt x="4864" y="4243"/>
                </a:lnTo>
                <a:lnTo>
                  <a:pt x="4882" y="4296"/>
                </a:lnTo>
                <a:lnTo>
                  <a:pt x="4882" y="4296"/>
                </a:lnTo>
                <a:lnTo>
                  <a:pt x="4904" y="4354"/>
                </a:lnTo>
                <a:lnTo>
                  <a:pt x="4925" y="4408"/>
                </a:lnTo>
                <a:lnTo>
                  <a:pt x="4945" y="4456"/>
                </a:lnTo>
                <a:lnTo>
                  <a:pt x="4955" y="4477"/>
                </a:lnTo>
                <a:lnTo>
                  <a:pt x="4965" y="4496"/>
                </a:lnTo>
                <a:lnTo>
                  <a:pt x="4974" y="4515"/>
                </a:lnTo>
                <a:lnTo>
                  <a:pt x="4984" y="4531"/>
                </a:lnTo>
                <a:lnTo>
                  <a:pt x="4994" y="4545"/>
                </a:lnTo>
                <a:lnTo>
                  <a:pt x="5005" y="4557"/>
                </a:lnTo>
                <a:lnTo>
                  <a:pt x="5016" y="4568"/>
                </a:lnTo>
                <a:lnTo>
                  <a:pt x="5026" y="4575"/>
                </a:lnTo>
                <a:lnTo>
                  <a:pt x="5038" y="4582"/>
                </a:lnTo>
                <a:lnTo>
                  <a:pt x="5049" y="4586"/>
                </a:lnTo>
                <a:lnTo>
                  <a:pt x="5049" y="4586"/>
                </a:lnTo>
                <a:lnTo>
                  <a:pt x="5063" y="4588"/>
                </a:lnTo>
                <a:lnTo>
                  <a:pt x="5078" y="4589"/>
                </a:lnTo>
                <a:lnTo>
                  <a:pt x="5095" y="4588"/>
                </a:lnTo>
                <a:lnTo>
                  <a:pt x="5112" y="4585"/>
                </a:lnTo>
                <a:lnTo>
                  <a:pt x="5130" y="4580"/>
                </a:lnTo>
                <a:lnTo>
                  <a:pt x="5150" y="4573"/>
                </a:lnTo>
                <a:lnTo>
                  <a:pt x="5169" y="4566"/>
                </a:lnTo>
                <a:lnTo>
                  <a:pt x="5189" y="4556"/>
                </a:lnTo>
                <a:lnTo>
                  <a:pt x="5211" y="4544"/>
                </a:lnTo>
                <a:lnTo>
                  <a:pt x="5231" y="4532"/>
                </a:lnTo>
                <a:lnTo>
                  <a:pt x="5253" y="4518"/>
                </a:lnTo>
                <a:lnTo>
                  <a:pt x="5275" y="4502"/>
                </a:lnTo>
                <a:lnTo>
                  <a:pt x="5296" y="4485"/>
                </a:lnTo>
                <a:lnTo>
                  <a:pt x="5318" y="4467"/>
                </a:lnTo>
                <a:lnTo>
                  <a:pt x="5339" y="4447"/>
                </a:lnTo>
                <a:lnTo>
                  <a:pt x="5360" y="4427"/>
                </a:lnTo>
                <a:lnTo>
                  <a:pt x="5360" y="4427"/>
                </a:lnTo>
                <a:lnTo>
                  <a:pt x="5384" y="4403"/>
                </a:lnTo>
                <a:lnTo>
                  <a:pt x="5411" y="4374"/>
                </a:lnTo>
                <a:lnTo>
                  <a:pt x="5443" y="4338"/>
                </a:lnTo>
                <a:lnTo>
                  <a:pt x="5478" y="4298"/>
                </a:lnTo>
                <a:lnTo>
                  <a:pt x="5517" y="4252"/>
                </a:lnTo>
                <a:lnTo>
                  <a:pt x="5560" y="4203"/>
                </a:lnTo>
                <a:lnTo>
                  <a:pt x="5605" y="4147"/>
                </a:lnTo>
                <a:lnTo>
                  <a:pt x="5653" y="4088"/>
                </a:lnTo>
                <a:lnTo>
                  <a:pt x="5704" y="4025"/>
                </a:lnTo>
                <a:lnTo>
                  <a:pt x="5756" y="3957"/>
                </a:lnTo>
                <a:lnTo>
                  <a:pt x="5810" y="3886"/>
                </a:lnTo>
                <a:lnTo>
                  <a:pt x="5865" y="3811"/>
                </a:lnTo>
                <a:lnTo>
                  <a:pt x="5923" y="3733"/>
                </a:lnTo>
                <a:lnTo>
                  <a:pt x="5981" y="3652"/>
                </a:lnTo>
                <a:lnTo>
                  <a:pt x="6040" y="3568"/>
                </a:lnTo>
                <a:lnTo>
                  <a:pt x="6098" y="3481"/>
                </a:lnTo>
                <a:lnTo>
                  <a:pt x="6098" y="3481"/>
                </a:lnTo>
                <a:lnTo>
                  <a:pt x="6107" y="3468"/>
                </a:lnTo>
                <a:lnTo>
                  <a:pt x="6114" y="3453"/>
                </a:lnTo>
                <a:lnTo>
                  <a:pt x="6119" y="3438"/>
                </a:lnTo>
                <a:lnTo>
                  <a:pt x="6123" y="3422"/>
                </a:lnTo>
                <a:lnTo>
                  <a:pt x="6125" y="3407"/>
                </a:lnTo>
                <a:lnTo>
                  <a:pt x="6125" y="3392"/>
                </a:lnTo>
                <a:lnTo>
                  <a:pt x="6125" y="3377"/>
                </a:lnTo>
                <a:lnTo>
                  <a:pt x="6122" y="3362"/>
                </a:lnTo>
                <a:lnTo>
                  <a:pt x="6119" y="3347"/>
                </a:lnTo>
                <a:lnTo>
                  <a:pt x="6113" y="3332"/>
                </a:lnTo>
                <a:lnTo>
                  <a:pt x="6107" y="3318"/>
                </a:lnTo>
                <a:lnTo>
                  <a:pt x="6099" y="3304"/>
                </a:lnTo>
                <a:lnTo>
                  <a:pt x="6089" y="3292"/>
                </a:lnTo>
                <a:lnTo>
                  <a:pt x="6080" y="3280"/>
                </a:lnTo>
                <a:lnTo>
                  <a:pt x="6068" y="3270"/>
                </a:lnTo>
                <a:lnTo>
                  <a:pt x="6055" y="3260"/>
                </a:lnTo>
                <a:lnTo>
                  <a:pt x="6055" y="3260"/>
                </a:lnTo>
                <a:lnTo>
                  <a:pt x="5967" y="3201"/>
                </a:lnTo>
                <a:lnTo>
                  <a:pt x="5882" y="3143"/>
                </a:lnTo>
                <a:lnTo>
                  <a:pt x="5799" y="3084"/>
                </a:lnTo>
                <a:lnTo>
                  <a:pt x="5719" y="3026"/>
                </a:lnTo>
                <a:lnTo>
                  <a:pt x="5641" y="2969"/>
                </a:lnTo>
                <a:lnTo>
                  <a:pt x="5565" y="2913"/>
                </a:lnTo>
                <a:lnTo>
                  <a:pt x="5493" y="2858"/>
                </a:lnTo>
                <a:lnTo>
                  <a:pt x="5424" y="2804"/>
                </a:lnTo>
                <a:lnTo>
                  <a:pt x="5359" y="2752"/>
                </a:lnTo>
                <a:lnTo>
                  <a:pt x="5298" y="2702"/>
                </a:lnTo>
                <a:lnTo>
                  <a:pt x="5241" y="2654"/>
                </a:lnTo>
                <a:lnTo>
                  <a:pt x="5189" y="2609"/>
                </a:lnTo>
                <a:lnTo>
                  <a:pt x="5140" y="2565"/>
                </a:lnTo>
                <a:lnTo>
                  <a:pt x="5098" y="2525"/>
                </a:lnTo>
                <a:lnTo>
                  <a:pt x="5060" y="2488"/>
                </a:lnTo>
                <a:lnTo>
                  <a:pt x="5028" y="2455"/>
                </a:lnTo>
                <a:lnTo>
                  <a:pt x="5028" y="2455"/>
                </a:lnTo>
                <a:lnTo>
                  <a:pt x="4986" y="2407"/>
                </a:lnTo>
                <a:lnTo>
                  <a:pt x="4947" y="2361"/>
                </a:lnTo>
                <a:lnTo>
                  <a:pt x="4913" y="2314"/>
                </a:lnTo>
                <a:lnTo>
                  <a:pt x="4881" y="2268"/>
                </a:lnTo>
                <a:lnTo>
                  <a:pt x="4866" y="2246"/>
                </a:lnTo>
                <a:lnTo>
                  <a:pt x="4853" y="2223"/>
                </a:lnTo>
                <a:lnTo>
                  <a:pt x="4840" y="2200"/>
                </a:lnTo>
                <a:lnTo>
                  <a:pt x="4828" y="2177"/>
                </a:lnTo>
                <a:lnTo>
                  <a:pt x="4816" y="2155"/>
                </a:lnTo>
                <a:lnTo>
                  <a:pt x="4807" y="2132"/>
                </a:lnTo>
                <a:lnTo>
                  <a:pt x="4797" y="2110"/>
                </a:lnTo>
                <a:lnTo>
                  <a:pt x="4788" y="2088"/>
                </a:lnTo>
                <a:lnTo>
                  <a:pt x="4780" y="2066"/>
                </a:lnTo>
                <a:lnTo>
                  <a:pt x="4773" y="2043"/>
                </a:lnTo>
                <a:lnTo>
                  <a:pt x="4767" y="2021"/>
                </a:lnTo>
                <a:lnTo>
                  <a:pt x="4762" y="2000"/>
                </a:lnTo>
                <a:lnTo>
                  <a:pt x="4758" y="1978"/>
                </a:lnTo>
                <a:lnTo>
                  <a:pt x="4753" y="1956"/>
                </a:lnTo>
                <a:lnTo>
                  <a:pt x="4751" y="1935"/>
                </a:lnTo>
                <a:lnTo>
                  <a:pt x="4749" y="1913"/>
                </a:lnTo>
                <a:lnTo>
                  <a:pt x="4748" y="1891"/>
                </a:lnTo>
                <a:lnTo>
                  <a:pt x="4748" y="1871"/>
                </a:lnTo>
                <a:lnTo>
                  <a:pt x="4749" y="1849"/>
                </a:lnTo>
                <a:lnTo>
                  <a:pt x="4750" y="1829"/>
                </a:lnTo>
                <a:lnTo>
                  <a:pt x="4752" y="1807"/>
                </a:lnTo>
                <a:lnTo>
                  <a:pt x="4756" y="1786"/>
                </a:lnTo>
                <a:lnTo>
                  <a:pt x="4760" y="1766"/>
                </a:lnTo>
                <a:lnTo>
                  <a:pt x="4764" y="1745"/>
                </a:lnTo>
                <a:lnTo>
                  <a:pt x="4764" y="1745"/>
                </a:lnTo>
                <a:lnTo>
                  <a:pt x="4772" y="1719"/>
                </a:lnTo>
                <a:lnTo>
                  <a:pt x="4780" y="1694"/>
                </a:lnTo>
                <a:lnTo>
                  <a:pt x="4790" y="1669"/>
                </a:lnTo>
                <a:lnTo>
                  <a:pt x="4801" y="1647"/>
                </a:lnTo>
                <a:lnTo>
                  <a:pt x="4812" y="1625"/>
                </a:lnTo>
                <a:lnTo>
                  <a:pt x="4825" y="1603"/>
                </a:lnTo>
                <a:lnTo>
                  <a:pt x="4838" y="1583"/>
                </a:lnTo>
                <a:lnTo>
                  <a:pt x="4852" y="1563"/>
                </a:lnTo>
                <a:lnTo>
                  <a:pt x="4867" y="1545"/>
                </a:lnTo>
                <a:lnTo>
                  <a:pt x="4883" y="1527"/>
                </a:lnTo>
                <a:lnTo>
                  <a:pt x="4900" y="1511"/>
                </a:lnTo>
                <a:lnTo>
                  <a:pt x="4916" y="1495"/>
                </a:lnTo>
                <a:lnTo>
                  <a:pt x="4934" y="1480"/>
                </a:lnTo>
                <a:lnTo>
                  <a:pt x="4952" y="1464"/>
                </a:lnTo>
                <a:lnTo>
                  <a:pt x="4970" y="1450"/>
                </a:lnTo>
                <a:lnTo>
                  <a:pt x="4990" y="1437"/>
                </a:lnTo>
                <a:lnTo>
                  <a:pt x="5009" y="1424"/>
                </a:lnTo>
                <a:lnTo>
                  <a:pt x="5029" y="1412"/>
                </a:lnTo>
                <a:lnTo>
                  <a:pt x="5070" y="1390"/>
                </a:lnTo>
                <a:lnTo>
                  <a:pt x="5111" y="1369"/>
                </a:lnTo>
                <a:lnTo>
                  <a:pt x="5153" y="1350"/>
                </a:lnTo>
                <a:lnTo>
                  <a:pt x="5195" y="1332"/>
                </a:lnTo>
                <a:lnTo>
                  <a:pt x="5238" y="1316"/>
                </a:lnTo>
                <a:lnTo>
                  <a:pt x="5321" y="1286"/>
                </a:lnTo>
                <a:lnTo>
                  <a:pt x="5321" y="1286"/>
                </a:lnTo>
                <a:lnTo>
                  <a:pt x="5417" y="1251"/>
                </a:lnTo>
                <a:lnTo>
                  <a:pt x="5465" y="1233"/>
                </a:lnTo>
                <a:lnTo>
                  <a:pt x="5512" y="1212"/>
                </a:lnTo>
                <a:lnTo>
                  <a:pt x="5512" y="1212"/>
                </a:lnTo>
                <a:lnTo>
                  <a:pt x="5554" y="1193"/>
                </a:lnTo>
                <a:lnTo>
                  <a:pt x="5592" y="1173"/>
                </a:lnTo>
                <a:lnTo>
                  <a:pt x="5627" y="1154"/>
                </a:lnTo>
                <a:lnTo>
                  <a:pt x="5657" y="1133"/>
                </a:lnTo>
                <a:lnTo>
                  <a:pt x="5684" y="1113"/>
                </a:lnTo>
                <a:lnTo>
                  <a:pt x="5708" y="1092"/>
                </a:lnTo>
                <a:lnTo>
                  <a:pt x="5730" y="1071"/>
                </a:lnTo>
                <a:lnTo>
                  <a:pt x="5748" y="1049"/>
                </a:lnTo>
                <a:lnTo>
                  <a:pt x="5763" y="1027"/>
                </a:lnTo>
                <a:lnTo>
                  <a:pt x="5776" y="1004"/>
                </a:lnTo>
                <a:lnTo>
                  <a:pt x="5788" y="980"/>
                </a:lnTo>
                <a:lnTo>
                  <a:pt x="5797" y="956"/>
                </a:lnTo>
                <a:lnTo>
                  <a:pt x="5804" y="931"/>
                </a:lnTo>
                <a:lnTo>
                  <a:pt x="5810" y="905"/>
                </a:lnTo>
                <a:lnTo>
                  <a:pt x="5814" y="879"/>
                </a:lnTo>
                <a:lnTo>
                  <a:pt x="5817" y="851"/>
                </a:lnTo>
                <a:lnTo>
                  <a:pt x="5817" y="851"/>
                </a:lnTo>
                <a:lnTo>
                  <a:pt x="5820" y="819"/>
                </a:lnTo>
                <a:lnTo>
                  <a:pt x="5820" y="786"/>
                </a:lnTo>
                <a:lnTo>
                  <a:pt x="5816" y="754"/>
                </a:lnTo>
                <a:lnTo>
                  <a:pt x="5812" y="720"/>
                </a:lnTo>
                <a:lnTo>
                  <a:pt x="5804" y="687"/>
                </a:lnTo>
                <a:lnTo>
                  <a:pt x="5794" y="653"/>
                </a:lnTo>
                <a:lnTo>
                  <a:pt x="5782" y="619"/>
                </a:lnTo>
                <a:lnTo>
                  <a:pt x="5767" y="586"/>
                </a:lnTo>
                <a:lnTo>
                  <a:pt x="5750" y="552"/>
                </a:lnTo>
                <a:lnTo>
                  <a:pt x="5731" y="517"/>
                </a:lnTo>
                <a:lnTo>
                  <a:pt x="5708" y="484"/>
                </a:lnTo>
                <a:lnTo>
                  <a:pt x="5684" y="449"/>
                </a:lnTo>
                <a:lnTo>
                  <a:pt x="5657" y="415"/>
                </a:lnTo>
                <a:lnTo>
                  <a:pt x="5629" y="380"/>
                </a:lnTo>
                <a:lnTo>
                  <a:pt x="5597" y="345"/>
                </a:lnTo>
                <a:lnTo>
                  <a:pt x="5564" y="311"/>
                </a:lnTo>
                <a:lnTo>
                  <a:pt x="5564" y="311"/>
                </a:lnTo>
                <a:lnTo>
                  <a:pt x="5528" y="277"/>
                </a:lnTo>
                <a:lnTo>
                  <a:pt x="5493" y="246"/>
                </a:lnTo>
                <a:lnTo>
                  <a:pt x="5459" y="216"/>
                </a:lnTo>
                <a:lnTo>
                  <a:pt x="5425" y="190"/>
                </a:lnTo>
                <a:lnTo>
                  <a:pt x="5391" y="165"/>
                </a:lnTo>
                <a:lnTo>
                  <a:pt x="5356" y="144"/>
                </a:lnTo>
                <a:lnTo>
                  <a:pt x="5322" y="124"/>
                </a:lnTo>
                <a:lnTo>
                  <a:pt x="5288" y="107"/>
                </a:lnTo>
                <a:lnTo>
                  <a:pt x="5254" y="93"/>
                </a:lnTo>
                <a:lnTo>
                  <a:pt x="5220" y="80"/>
                </a:lnTo>
                <a:lnTo>
                  <a:pt x="5187" y="70"/>
                </a:lnTo>
                <a:lnTo>
                  <a:pt x="5154" y="62"/>
                </a:lnTo>
                <a:lnTo>
                  <a:pt x="5121" y="57"/>
                </a:lnTo>
                <a:lnTo>
                  <a:pt x="5088" y="55"/>
                </a:lnTo>
                <a:lnTo>
                  <a:pt x="5056" y="54"/>
                </a:lnTo>
                <a:lnTo>
                  <a:pt x="5023" y="56"/>
                </a:lnTo>
                <a:lnTo>
                  <a:pt x="5023" y="56"/>
                </a:lnTo>
                <a:lnTo>
                  <a:pt x="4995" y="59"/>
                </a:lnTo>
                <a:lnTo>
                  <a:pt x="4968" y="63"/>
                </a:lnTo>
                <a:lnTo>
                  <a:pt x="4943" y="70"/>
                </a:lnTo>
                <a:lnTo>
                  <a:pt x="4918" y="78"/>
                </a:lnTo>
                <a:lnTo>
                  <a:pt x="4893" y="86"/>
                </a:lnTo>
                <a:lnTo>
                  <a:pt x="4869" y="97"/>
                </a:lnTo>
                <a:lnTo>
                  <a:pt x="4847" y="111"/>
                </a:lnTo>
                <a:lnTo>
                  <a:pt x="4825" y="126"/>
                </a:lnTo>
                <a:lnTo>
                  <a:pt x="4803" y="145"/>
                </a:lnTo>
                <a:lnTo>
                  <a:pt x="4782" y="165"/>
                </a:lnTo>
                <a:lnTo>
                  <a:pt x="4761" y="190"/>
                </a:lnTo>
                <a:lnTo>
                  <a:pt x="4740" y="217"/>
                </a:lnTo>
                <a:lnTo>
                  <a:pt x="4721" y="248"/>
                </a:lnTo>
                <a:lnTo>
                  <a:pt x="4700" y="282"/>
                </a:lnTo>
                <a:lnTo>
                  <a:pt x="4681" y="320"/>
                </a:lnTo>
                <a:lnTo>
                  <a:pt x="4661" y="363"/>
                </a:lnTo>
                <a:lnTo>
                  <a:pt x="4661" y="363"/>
                </a:lnTo>
                <a:lnTo>
                  <a:pt x="4642" y="409"/>
                </a:lnTo>
                <a:lnTo>
                  <a:pt x="4623" y="457"/>
                </a:lnTo>
                <a:lnTo>
                  <a:pt x="4588" y="553"/>
                </a:lnTo>
                <a:lnTo>
                  <a:pt x="4588" y="553"/>
                </a:lnTo>
                <a:lnTo>
                  <a:pt x="4558" y="636"/>
                </a:lnTo>
                <a:lnTo>
                  <a:pt x="4542" y="678"/>
                </a:lnTo>
                <a:lnTo>
                  <a:pt x="4524" y="720"/>
                </a:lnTo>
                <a:lnTo>
                  <a:pt x="4505" y="762"/>
                </a:lnTo>
                <a:lnTo>
                  <a:pt x="4485" y="805"/>
                </a:lnTo>
                <a:lnTo>
                  <a:pt x="4462" y="845"/>
                </a:lnTo>
                <a:lnTo>
                  <a:pt x="4450" y="865"/>
                </a:lnTo>
                <a:lnTo>
                  <a:pt x="4437" y="885"/>
                </a:lnTo>
                <a:lnTo>
                  <a:pt x="4424" y="903"/>
                </a:lnTo>
                <a:lnTo>
                  <a:pt x="4410" y="922"/>
                </a:lnTo>
                <a:lnTo>
                  <a:pt x="4395" y="940"/>
                </a:lnTo>
                <a:lnTo>
                  <a:pt x="4380" y="957"/>
                </a:lnTo>
                <a:lnTo>
                  <a:pt x="4363" y="975"/>
                </a:lnTo>
                <a:lnTo>
                  <a:pt x="4347" y="991"/>
                </a:lnTo>
                <a:lnTo>
                  <a:pt x="4329" y="1007"/>
                </a:lnTo>
                <a:lnTo>
                  <a:pt x="4310" y="1021"/>
                </a:lnTo>
                <a:lnTo>
                  <a:pt x="4291" y="1036"/>
                </a:lnTo>
                <a:lnTo>
                  <a:pt x="4271" y="1049"/>
                </a:lnTo>
                <a:lnTo>
                  <a:pt x="4250" y="1061"/>
                </a:lnTo>
                <a:lnTo>
                  <a:pt x="4228" y="1073"/>
                </a:lnTo>
                <a:lnTo>
                  <a:pt x="4204" y="1084"/>
                </a:lnTo>
                <a:lnTo>
                  <a:pt x="4180" y="1094"/>
                </a:lnTo>
                <a:lnTo>
                  <a:pt x="4155" y="1103"/>
                </a:lnTo>
                <a:lnTo>
                  <a:pt x="4129" y="1110"/>
                </a:lnTo>
                <a:lnTo>
                  <a:pt x="4129" y="1110"/>
                </a:lnTo>
                <a:lnTo>
                  <a:pt x="4098" y="1117"/>
                </a:lnTo>
                <a:lnTo>
                  <a:pt x="4068" y="1121"/>
                </a:lnTo>
                <a:lnTo>
                  <a:pt x="4038" y="1124"/>
                </a:lnTo>
                <a:lnTo>
                  <a:pt x="4009" y="1125"/>
                </a:lnTo>
                <a:lnTo>
                  <a:pt x="3980" y="1124"/>
                </a:lnTo>
                <a:lnTo>
                  <a:pt x="3951" y="1122"/>
                </a:lnTo>
                <a:lnTo>
                  <a:pt x="3922" y="1119"/>
                </a:lnTo>
                <a:lnTo>
                  <a:pt x="3894" y="1113"/>
                </a:lnTo>
                <a:lnTo>
                  <a:pt x="3867" y="1107"/>
                </a:lnTo>
                <a:lnTo>
                  <a:pt x="3840" y="1099"/>
                </a:lnTo>
                <a:lnTo>
                  <a:pt x="3814" y="1091"/>
                </a:lnTo>
                <a:lnTo>
                  <a:pt x="3788" y="1080"/>
                </a:lnTo>
                <a:lnTo>
                  <a:pt x="3763" y="1069"/>
                </a:lnTo>
                <a:lnTo>
                  <a:pt x="3738" y="1058"/>
                </a:lnTo>
                <a:lnTo>
                  <a:pt x="3714" y="1045"/>
                </a:lnTo>
                <a:lnTo>
                  <a:pt x="3692" y="1032"/>
                </a:lnTo>
                <a:lnTo>
                  <a:pt x="3669" y="1019"/>
                </a:lnTo>
                <a:lnTo>
                  <a:pt x="3647" y="1005"/>
                </a:lnTo>
                <a:lnTo>
                  <a:pt x="3605" y="977"/>
                </a:lnTo>
                <a:lnTo>
                  <a:pt x="3567" y="948"/>
                </a:lnTo>
                <a:lnTo>
                  <a:pt x="3532" y="918"/>
                </a:lnTo>
                <a:lnTo>
                  <a:pt x="3501" y="891"/>
                </a:lnTo>
                <a:lnTo>
                  <a:pt x="3473" y="865"/>
                </a:lnTo>
                <a:lnTo>
                  <a:pt x="3430" y="823"/>
                </a:lnTo>
                <a:lnTo>
                  <a:pt x="3430" y="823"/>
                </a:lnTo>
                <a:lnTo>
                  <a:pt x="3384" y="775"/>
                </a:lnTo>
                <a:lnTo>
                  <a:pt x="3324" y="710"/>
                </a:lnTo>
                <a:lnTo>
                  <a:pt x="3253" y="632"/>
                </a:lnTo>
                <a:lnTo>
                  <a:pt x="3173" y="540"/>
                </a:lnTo>
                <a:lnTo>
                  <a:pt x="3086" y="437"/>
                </a:lnTo>
                <a:lnTo>
                  <a:pt x="2994" y="325"/>
                </a:lnTo>
                <a:lnTo>
                  <a:pt x="2897" y="205"/>
                </a:lnTo>
                <a:lnTo>
                  <a:pt x="2849" y="143"/>
                </a:lnTo>
                <a:lnTo>
                  <a:pt x="2800" y="79"/>
                </a:lnTo>
                <a:lnTo>
                  <a:pt x="2800" y="79"/>
                </a:lnTo>
                <a:lnTo>
                  <a:pt x="2786" y="61"/>
                </a:lnTo>
                <a:lnTo>
                  <a:pt x="2769" y="46"/>
                </a:lnTo>
                <a:lnTo>
                  <a:pt x="2753" y="33"/>
                </a:lnTo>
                <a:lnTo>
                  <a:pt x="2735" y="22"/>
                </a:lnTo>
                <a:lnTo>
                  <a:pt x="2716" y="14"/>
                </a:lnTo>
                <a:lnTo>
                  <a:pt x="2696" y="7"/>
                </a:lnTo>
                <a:lnTo>
                  <a:pt x="2676" y="3"/>
                </a:lnTo>
                <a:lnTo>
                  <a:pt x="2656" y="0"/>
                </a:lnTo>
                <a:lnTo>
                  <a:pt x="2635" y="0"/>
                </a:lnTo>
                <a:lnTo>
                  <a:pt x="2615" y="2"/>
                </a:lnTo>
                <a:lnTo>
                  <a:pt x="2594" y="5"/>
                </a:lnTo>
                <a:lnTo>
                  <a:pt x="2573" y="11"/>
                </a:lnTo>
                <a:lnTo>
                  <a:pt x="2555" y="19"/>
                </a:lnTo>
                <a:lnTo>
                  <a:pt x="2535" y="30"/>
                </a:lnTo>
                <a:lnTo>
                  <a:pt x="2518" y="43"/>
                </a:lnTo>
                <a:lnTo>
                  <a:pt x="2502" y="57"/>
                </a:lnTo>
                <a:lnTo>
                  <a:pt x="510" y="2048"/>
                </a:lnTo>
                <a:lnTo>
                  <a:pt x="510" y="2048"/>
                </a:lnTo>
                <a:lnTo>
                  <a:pt x="479" y="2081"/>
                </a:lnTo>
                <a:lnTo>
                  <a:pt x="449" y="2114"/>
                </a:lnTo>
                <a:lnTo>
                  <a:pt x="419" y="2147"/>
                </a:lnTo>
                <a:lnTo>
                  <a:pt x="390" y="2181"/>
                </a:lnTo>
                <a:lnTo>
                  <a:pt x="363" y="2215"/>
                </a:lnTo>
                <a:lnTo>
                  <a:pt x="337" y="2251"/>
                </a:lnTo>
                <a:lnTo>
                  <a:pt x="311" y="2286"/>
                </a:lnTo>
                <a:lnTo>
                  <a:pt x="287" y="2323"/>
                </a:lnTo>
                <a:lnTo>
                  <a:pt x="263" y="2358"/>
                </a:lnTo>
                <a:lnTo>
                  <a:pt x="241" y="2395"/>
                </a:lnTo>
                <a:lnTo>
                  <a:pt x="220" y="2433"/>
                </a:lnTo>
                <a:lnTo>
                  <a:pt x="199" y="2471"/>
                </a:lnTo>
                <a:lnTo>
                  <a:pt x="180" y="2509"/>
                </a:lnTo>
                <a:lnTo>
                  <a:pt x="161" y="2547"/>
                </a:lnTo>
                <a:lnTo>
                  <a:pt x="144" y="2586"/>
                </a:lnTo>
                <a:lnTo>
                  <a:pt x="127" y="2625"/>
                </a:lnTo>
                <a:lnTo>
                  <a:pt x="112" y="2665"/>
                </a:lnTo>
                <a:lnTo>
                  <a:pt x="98" y="2704"/>
                </a:lnTo>
                <a:lnTo>
                  <a:pt x="83" y="2744"/>
                </a:lnTo>
                <a:lnTo>
                  <a:pt x="72" y="2785"/>
                </a:lnTo>
                <a:lnTo>
                  <a:pt x="60" y="2825"/>
                </a:lnTo>
                <a:lnTo>
                  <a:pt x="50" y="2867"/>
                </a:lnTo>
                <a:lnTo>
                  <a:pt x="40" y="2907"/>
                </a:lnTo>
                <a:lnTo>
                  <a:pt x="31" y="2948"/>
                </a:lnTo>
                <a:lnTo>
                  <a:pt x="24" y="2989"/>
                </a:lnTo>
                <a:lnTo>
                  <a:pt x="17" y="3031"/>
                </a:lnTo>
                <a:lnTo>
                  <a:pt x="12" y="3072"/>
                </a:lnTo>
                <a:lnTo>
                  <a:pt x="8" y="3114"/>
                </a:lnTo>
                <a:lnTo>
                  <a:pt x="4" y="3156"/>
                </a:lnTo>
                <a:lnTo>
                  <a:pt x="2" y="3197"/>
                </a:lnTo>
                <a:lnTo>
                  <a:pt x="0" y="3239"/>
                </a:lnTo>
                <a:lnTo>
                  <a:pt x="0" y="3280"/>
                </a:lnTo>
                <a:lnTo>
                  <a:pt x="0" y="3323"/>
                </a:lnTo>
                <a:lnTo>
                  <a:pt x="2" y="3365"/>
                </a:lnTo>
                <a:lnTo>
                  <a:pt x="4" y="3406"/>
                </a:lnTo>
                <a:lnTo>
                  <a:pt x="8" y="3448"/>
                </a:lnTo>
                <a:lnTo>
                  <a:pt x="12" y="3490"/>
                </a:lnTo>
                <a:lnTo>
                  <a:pt x="17" y="3531"/>
                </a:lnTo>
                <a:lnTo>
                  <a:pt x="24" y="3573"/>
                </a:lnTo>
                <a:lnTo>
                  <a:pt x="31" y="3614"/>
                </a:lnTo>
                <a:lnTo>
                  <a:pt x="40" y="3655"/>
                </a:lnTo>
                <a:lnTo>
                  <a:pt x="50" y="3695"/>
                </a:lnTo>
                <a:lnTo>
                  <a:pt x="60" y="3737"/>
                </a:lnTo>
                <a:lnTo>
                  <a:pt x="72" y="3777"/>
                </a:lnTo>
                <a:lnTo>
                  <a:pt x="83" y="3818"/>
                </a:lnTo>
                <a:lnTo>
                  <a:pt x="98" y="3858"/>
                </a:lnTo>
                <a:lnTo>
                  <a:pt x="112" y="3897"/>
                </a:lnTo>
                <a:lnTo>
                  <a:pt x="127" y="3937"/>
                </a:lnTo>
                <a:lnTo>
                  <a:pt x="144" y="3976"/>
                </a:lnTo>
                <a:lnTo>
                  <a:pt x="161" y="4015"/>
                </a:lnTo>
                <a:lnTo>
                  <a:pt x="180" y="4053"/>
                </a:lnTo>
                <a:lnTo>
                  <a:pt x="199" y="4091"/>
                </a:lnTo>
                <a:lnTo>
                  <a:pt x="220" y="4129"/>
                </a:lnTo>
                <a:lnTo>
                  <a:pt x="241" y="4167"/>
                </a:lnTo>
                <a:lnTo>
                  <a:pt x="263" y="4204"/>
                </a:lnTo>
                <a:lnTo>
                  <a:pt x="287" y="4239"/>
                </a:lnTo>
                <a:lnTo>
                  <a:pt x="311" y="4276"/>
                </a:lnTo>
                <a:lnTo>
                  <a:pt x="337" y="4311"/>
                </a:lnTo>
                <a:lnTo>
                  <a:pt x="363" y="4347"/>
                </a:lnTo>
                <a:lnTo>
                  <a:pt x="390" y="4381"/>
                </a:lnTo>
                <a:lnTo>
                  <a:pt x="419" y="4415"/>
                </a:lnTo>
                <a:lnTo>
                  <a:pt x="449" y="4448"/>
                </a:lnTo>
                <a:lnTo>
                  <a:pt x="479" y="4481"/>
                </a:lnTo>
                <a:lnTo>
                  <a:pt x="510" y="4514"/>
                </a:lnTo>
                <a:lnTo>
                  <a:pt x="2670" y="6673"/>
                </a:lnTo>
                <a:lnTo>
                  <a:pt x="2670" y="6673"/>
                </a:lnTo>
                <a:lnTo>
                  <a:pt x="2684" y="6686"/>
                </a:lnTo>
                <a:lnTo>
                  <a:pt x="2698" y="6697"/>
                </a:lnTo>
                <a:lnTo>
                  <a:pt x="2713" y="6705"/>
                </a:lnTo>
                <a:lnTo>
                  <a:pt x="2728" y="6713"/>
                </a:lnTo>
                <a:lnTo>
                  <a:pt x="2745" y="6720"/>
                </a:lnTo>
                <a:lnTo>
                  <a:pt x="2761" y="6725"/>
                </a:lnTo>
                <a:lnTo>
                  <a:pt x="2778" y="6728"/>
                </a:lnTo>
                <a:lnTo>
                  <a:pt x="2795" y="6730"/>
                </a:lnTo>
                <a:lnTo>
                  <a:pt x="2813" y="6731"/>
                </a:lnTo>
                <a:lnTo>
                  <a:pt x="2830" y="6730"/>
                </a:lnTo>
                <a:lnTo>
                  <a:pt x="2847" y="6727"/>
                </a:lnTo>
                <a:lnTo>
                  <a:pt x="2864" y="6724"/>
                </a:lnTo>
                <a:lnTo>
                  <a:pt x="2881" y="6718"/>
                </a:lnTo>
                <a:lnTo>
                  <a:pt x="2897" y="6711"/>
                </a:lnTo>
                <a:lnTo>
                  <a:pt x="2913" y="6702"/>
                </a:lnTo>
                <a:lnTo>
                  <a:pt x="2928" y="6692"/>
                </a:lnTo>
                <a:lnTo>
                  <a:pt x="2928" y="6692"/>
                </a:lnTo>
                <a:lnTo>
                  <a:pt x="2996" y="6643"/>
                </a:lnTo>
                <a:lnTo>
                  <a:pt x="3062" y="6592"/>
                </a:lnTo>
                <a:lnTo>
                  <a:pt x="3127" y="6542"/>
                </a:lnTo>
                <a:lnTo>
                  <a:pt x="3191" y="6492"/>
                </a:lnTo>
                <a:lnTo>
                  <a:pt x="3252" y="6442"/>
                </a:lnTo>
                <a:lnTo>
                  <a:pt x="3311" y="6394"/>
                </a:lnTo>
                <a:lnTo>
                  <a:pt x="3422" y="6301"/>
                </a:lnTo>
                <a:lnTo>
                  <a:pt x="3521" y="6216"/>
                </a:lnTo>
                <a:lnTo>
                  <a:pt x="3605" y="6141"/>
                </a:lnTo>
                <a:lnTo>
                  <a:pt x="3673" y="6078"/>
                </a:lnTo>
                <a:lnTo>
                  <a:pt x="3722" y="6032"/>
                </a:lnTo>
                <a:lnTo>
                  <a:pt x="3722" y="6032"/>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15" name="Freeform 6"/>
          <p:cNvSpPr/>
          <p:nvPr/>
        </p:nvSpPr>
        <p:spPr bwMode="auto">
          <a:xfrm>
            <a:off x="6416675" y="2884170"/>
            <a:ext cx="736600" cy="809625"/>
          </a:xfrm>
          <a:custGeom>
            <a:avLst/>
            <a:gdLst>
              <a:gd name="T0" fmla="*/ 500 w 6127"/>
              <a:gd name="T1" fmla="*/ 5577 h 6731"/>
              <a:gd name="T2" fmla="*/ 329 w 6127"/>
              <a:gd name="T3" fmla="*/ 5775 h 6731"/>
              <a:gd name="T4" fmla="*/ 315 w 6127"/>
              <a:gd name="T5" fmla="*/ 6011 h 6731"/>
              <a:gd name="T6" fmla="*/ 469 w 6127"/>
              <a:gd name="T7" fmla="*/ 6316 h 6731"/>
              <a:gd name="T8" fmla="*/ 735 w 6127"/>
              <a:gd name="T9" fmla="*/ 6566 h 6731"/>
              <a:gd name="T10" fmla="*/ 1038 w 6127"/>
              <a:gd name="T11" fmla="*/ 6676 h 6731"/>
              <a:gd name="T12" fmla="*/ 1257 w 6127"/>
              <a:gd name="T13" fmla="*/ 6634 h 6731"/>
              <a:gd name="T14" fmla="*/ 1445 w 6127"/>
              <a:gd name="T15" fmla="*/ 6411 h 6731"/>
              <a:gd name="T16" fmla="*/ 1602 w 6127"/>
              <a:gd name="T17" fmla="*/ 6011 h 6731"/>
              <a:gd name="T18" fmla="*/ 1746 w 6127"/>
              <a:gd name="T19" fmla="*/ 5774 h 6731"/>
              <a:gd name="T20" fmla="*/ 1922 w 6127"/>
              <a:gd name="T21" fmla="*/ 5647 h 6731"/>
              <a:gd name="T22" fmla="*/ 2147 w 6127"/>
              <a:gd name="T23" fmla="*/ 5607 h 6731"/>
              <a:gd name="T24" fmla="*/ 2388 w 6127"/>
              <a:gd name="T25" fmla="*/ 5673 h 6731"/>
              <a:gd name="T26" fmla="*/ 2653 w 6127"/>
              <a:gd name="T27" fmla="*/ 5866 h 6731"/>
              <a:gd name="T28" fmla="*/ 3229 w 6127"/>
              <a:gd name="T29" fmla="*/ 6526 h 6731"/>
              <a:gd name="T30" fmla="*/ 3430 w 6127"/>
              <a:gd name="T31" fmla="*/ 6724 h 6731"/>
              <a:gd name="T32" fmla="*/ 3608 w 6127"/>
              <a:gd name="T33" fmla="*/ 6688 h 6731"/>
              <a:gd name="T34" fmla="*/ 5790 w 6127"/>
              <a:gd name="T35" fmla="*/ 4480 h 6731"/>
              <a:gd name="T36" fmla="*/ 5983 w 6127"/>
              <a:gd name="T37" fmla="*/ 4145 h 6731"/>
              <a:gd name="T38" fmla="*/ 6094 w 6127"/>
              <a:gd name="T39" fmla="*/ 3783 h 6731"/>
              <a:gd name="T40" fmla="*/ 6126 w 6127"/>
              <a:gd name="T41" fmla="*/ 3408 h 6731"/>
              <a:gd name="T42" fmla="*/ 6077 w 6127"/>
              <a:gd name="T43" fmla="*/ 3036 h 6731"/>
              <a:gd name="T44" fmla="*/ 5947 w 6127"/>
              <a:gd name="T45" fmla="*/ 2678 h 6731"/>
              <a:gd name="T46" fmla="*/ 5736 w 6127"/>
              <a:gd name="T47" fmla="*/ 2350 h 6731"/>
              <a:gd name="T48" fmla="*/ 3414 w 6127"/>
              <a:gd name="T49" fmla="*/ 26 h 6731"/>
              <a:gd name="T50" fmla="*/ 3262 w 6127"/>
              <a:gd name="T51" fmla="*/ 7 h 6731"/>
              <a:gd name="T52" fmla="*/ 2936 w 6127"/>
              <a:gd name="T53" fmla="*/ 239 h 6731"/>
              <a:gd name="T54" fmla="*/ 2374 w 6127"/>
              <a:gd name="T55" fmla="*/ 732 h 6731"/>
              <a:gd name="T56" fmla="*/ 2234 w 6127"/>
              <a:gd name="T57" fmla="*/ 931 h 6731"/>
              <a:gd name="T58" fmla="*/ 2238 w 6127"/>
              <a:gd name="T59" fmla="*/ 1017 h 6731"/>
              <a:gd name="T60" fmla="*/ 2405 w 6127"/>
              <a:gd name="T61" fmla="*/ 1118 h 6731"/>
              <a:gd name="T62" fmla="*/ 2768 w 6127"/>
              <a:gd name="T63" fmla="*/ 1259 h 6731"/>
              <a:gd name="T64" fmla="*/ 3012 w 6127"/>
              <a:gd name="T65" fmla="*/ 1409 h 6731"/>
              <a:gd name="T66" fmla="*/ 3180 w 6127"/>
              <a:gd name="T67" fmla="*/ 1599 h 6731"/>
              <a:gd name="T68" fmla="*/ 3273 w 6127"/>
              <a:gd name="T69" fmla="*/ 1832 h 6731"/>
              <a:gd name="T70" fmla="*/ 3297 w 6127"/>
              <a:gd name="T71" fmla="*/ 2065 h 6731"/>
              <a:gd name="T72" fmla="*/ 3252 w 6127"/>
              <a:gd name="T73" fmla="*/ 2318 h 6731"/>
              <a:gd name="T74" fmla="*/ 3134 w 6127"/>
              <a:gd name="T75" fmla="*/ 2565 h 6731"/>
              <a:gd name="T76" fmla="*/ 2943 w 6127"/>
              <a:gd name="T77" fmla="*/ 2807 h 6731"/>
              <a:gd name="T78" fmla="*/ 2730 w 6127"/>
              <a:gd name="T79" fmla="*/ 2995 h 6731"/>
              <a:gd name="T80" fmla="*/ 2484 w 6127"/>
              <a:gd name="T81" fmla="*/ 3138 h 6731"/>
              <a:gd name="T82" fmla="*/ 2233 w 6127"/>
              <a:gd name="T83" fmla="*/ 3207 h 6731"/>
              <a:gd name="T84" fmla="*/ 2003 w 6127"/>
              <a:gd name="T85" fmla="*/ 3206 h 6731"/>
              <a:gd name="T86" fmla="*/ 1755 w 6127"/>
              <a:gd name="T87" fmla="*/ 3135 h 6731"/>
              <a:gd name="T88" fmla="*/ 1551 w 6127"/>
              <a:gd name="T89" fmla="*/ 2993 h 6731"/>
              <a:gd name="T90" fmla="*/ 1388 w 6127"/>
              <a:gd name="T91" fmla="*/ 2774 h 6731"/>
              <a:gd name="T92" fmla="*/ 1244 w 6127"/>
              <a:gd name="T93" fmla="*/ 2435 h 6731"/>
              <a:gd name="T94" fmla="*/ 1132 w 6127"/>
              <a:gd name="T95" fmla="*/ 2186 h 6731"/>
              <a:gd name="T96" fmla="*/ 1033 w 6127"/>
              <a:gd name="T97" fmla="*/ 2144 h 6731"/>
              <a:gd name="T98" fmla="*/ 856 w 6127"/>
              <a:gd name="T99" fmla="*/ 2230 h 6731"/>
              <a:gd name="T100" fmla="*/ 636 w 6127"/>
              <a:gd name="T101" fmla="*/ 2441 h 6731"/>
              <a:gd name="T102" fmla="*/ 199 w 6127"/>
              <a:gd name="T103" fmla="*/ 3000 h 6731"/>
              <a:gd name="T104" fmla="*/ 0 w 6127"/>
              <a:gd name="T105" fmla="*/ 3324 h 6731"/>
              <a:gd name="T106" fmla="*/ 45 w 6127"/>
              <a:gd name="T107" fmla="*/ 3451 h 6731"/>
              <a:gd name="T108" fmla="*/ 582 w 6127"/>
              <a:gd name="T109" fmla="*/ 3838 h 6731"/>
              <a:gd name="T110" fmla="*/ 1065 w 6127"/>
              <a:gd name="T111" fmla="*/ 4244 h 6731"/>
              <a:gd name="T112" fmla="*/ 1274 w 6127"/>
              <a:gd name="T113" fmla="*/ 4503 h 6731"/>
              <a:gd name="T114" fmla="*/ 1365 w 6127"/>
              <a:gd name="T115" fmla="*/ 4727 h 6731"/>
              <a:gd name="T116" fmla="*/ 1362 w 6127"/>
              <a:gd name="T117" fmla="*/ 4986 h 6731"/>
              <a:gd name="T118" fmla="*/ 1274 w 6127"/>
              <a:gd name="T119" fmla="*/ 5167 h 6731"/>
              <a:gd name="T120" fmla="*/ 1117 w 6127"/>
              <a:gd name="T121" fmla="*/ 5307 h 6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27" h="6731">
                <a:moveTo>
                  <a:pt x="806" y="5445"/>
                </a:moveTo>
                <a:lnTo>
                  <a:pt x="806" y="5445"/>
                </a:lnTo>
                <a:lnTo>
                  <a:pt x="709" y="5480"/>
                </a:lnTo>
                <a:lnTo>
                  <a:pt x="662" y="5498"/>
                </a:lnTo>
                <a:lnTo>
                  <a:pt x="614" y="5518"/>
                </a:lnTo>
                <a:lnTo>
                  <a:pt x="614" y="5518"/>
                </a:lnTo>
                <a:lnTo>
                  <a:pt x="573" y="5537"/>
                </a:lnTo>
                <a:lnTo>
                  <a:pt x="534" y="5558"/>
                </a:lnTo>
                <a:lnTo>
                  <a:pt x="500" y="5577"/>
                </a:lnTo>
                <a:lnTo>
                  <a:pt x="469" y="5597"/>
                </a:lnTo>
                <a:lnTo>
                  <a:pt x="442" y="5618"/>
                </a:lnTo>
                <a:lnTo>
                  <a:pt x="418" y="5639"/>
                </a:lnTo>
                <a:lnTo>
                  <a:pt x="397" y="5660"/>
                </a:lnTo>
                <a:lnTo>
                  <a:pt x="379" y="5682"/>
                </a:lnTo>
                <a:lnTo>
                  <a:pt x="363" y="5704"/>
                </a:lnTo>
                <a:lnTo>
                  <a:pt x="350" y="5727"/>
                </a:lnTo>
                <a:lnTo>
                  <a:pt x="339" y="5750"/>
                </a:lnTo>
                <a:lnTo>
                  <a:pt x="329" y="5775"/>
                </a:lnTo>
                <a:lnTo>
                  <a:pt x="323" y="5800"/>
                </a:lnTo>
                <a:lnTo>
                  <a:pt x="316" y="5826"/>
                </a:lnTo>
                <a:lnTo>
                  <a:pt x="312" y="5852"/>
                </a:lnTo>
                <a:lnTo>
                  <a:pt x="308" y="5880"/>
                </a:lnTo>
                <a:lnTo>
                  <a:pt x="308" y="5880"/>
                </a:lnTo>
                <a:lnTo>
                  <a:pt x="306" y="5912"/>
                </a:lnTo>
                <a:lnTo>
                  <a:pt x="306" y="5945"/>
                </a:lnTo>
                <a:lnTo>
                  <a:pt x="310" y="5977"/>
                </a:lnTo>
                <a:lnTo>
                  <a:pt x="315" y="6011"/>
                </a:lnTo>
                <a:lnTo>
                  <a:pt x="323" y="6044"/>
                </a:lnTo>
                <a:lnTo>
                  <a:pt x="332" y="6077"/>
                </a:lnTo>
                <a:lnTo>
                  <a:pt x="344" y="6112"/>
                </a:lnTo>
                <a:lnTo>
                  <a:pt x="359" y="6145"/>
                </a:lnTo>
                <a:lnTo>
                  <a:pt x="377" y="6179"/>
                </a:lnTo>
                <a:lnTo>
                  <a:pt x="396" y="6212"/>
                </a:lnTo>
                <a:lnTo>
                  <a:pt x="418" y="6247"/>
                </a:lnTo>
                <a:lnTo>
                  <a:pt x="442" y="6282"/>
                </a:lnTo>
                <a:lnTo>
                  <a:pt x="469" y="6316"/>
                </a:lnTo>
                <a:lnTo>
                  <a:pt x="498" y="6351"/>
                </a:lnTo>
                <a:lnTo>
                  <a:pt x="530" y="6386"/>
                </a:lnTo>
                <a:lnTo>
                  <a:pt x="563" y="6420"/>
                </a:lnTo>
                <a:lnTo>
                  <a:pt x="563" y="6420"/>
                </a:lnTo>
                <a:lnTo>
                  <a:pt x="598" y="6454"/>
                </a:lnTo>
                <a:lnTo>
                  <a:pt x="632" y="6485"/>
                </a:lnTo>
                <a:lnTo>
                  <a:pt x="667" y="6515"/>
                </a:lnTo>
                <a:lnTo>
                  <a:pt x="702" y="6541"/>
                </a:lnTo>
                <a:lnTo>
                  <a:pt x="735" y="6566"/>
                </a:lnTo>
                <a:lnTo>
                  <a:pt x="770" y="6587"/>
                </a:lnTo>
                <a:lnTo>
                  <a:pt x="805" y="6607"/>
                </a:lnTo>
                <a:lnTo>
                  <a:pt x="838" y="6624"/>
                </a:lnTo>
                <a:lnTo>
                  <a:pt x="872" y="6638"/>
                </a:lnTo>
                <a:lnTo>
                  <a:pt x="906" y="6651"/>
                </a:lnTo>
                <a:lnTo>
                  <a:pt x="939" y="6661"/>
                </a:lnTo>
                <a:lnTo>
                  <a:pt x="973" y="6669"/>
                </a:lnTo>
                <a:lnTo>
                  <a:pt x="1005" y="6674"/>
                </a:lnTo>
                <a:lnTo>
                  <a:pt x="1038" y="6676"/>
                </a:lnTo>
                <a:lnTo>
                  <a:pt x="1071" y="6677"/>
                </a:lnTo>
                <a:lnTo>
                  <a:pt x="1104" y="6675"/>
                </a:lnTo>
                <a:lnTo>
                  <a:pt x="1104" y="6675"/>
                </a:lnTo>
                <a:lnTo>
                  <a:pt x="1131" y="6672"/>
                </a:lnTo>
                <a:lnTo>
                  <a:pt x="1158" y="6666"/>
                </a:lnTo>
                <a:lnTo>
                  <a:pt x="1184" y="6661"/>
                </a:lnTo>
                <a:lnTo>
                  <a:pt x="1209" y="6653"/>
                </a:lnTo>
                <a:lnTo>
                  <a:pt x="1233" y="6645"/>
                </a:lnTo>
                <a:lnTo>
                  <a:pt x="1257" y="6634"/>
                </a:lnTo>
                <a:lnTo>
                  <a:pt x="1279" y="6620"/>
                </a:lnTo>
                <a:lnTo>
                  <a:pt x="1301" y="6605"/>
                </a:lnTo>
                <a:lnTo>
                  <a:pt x="1324" y="6586"/>
                </a:lnTo>
                <a:lnTo>
                  <a:pt x="1344" y="6566"/>
                </a:lnTo>
                <a:lnTo>
                  <a:pt x="1365" y="6541"/>
                </a:lnTo>
                <a:lnTo>
                  <a:pt x="1386" y="6514"/>
                </a:lnTo>
                <a:lnTo>
                  <a:pt x="1406" y="6483"/>
                </a:lnTo>
                <a:lnTo>
                  <a:pt x="1426" y="6449"/>
                </a:lnTo>
                <a:lnTo>
                  <a:pt x="1445" y="6411"/>
                </a:lnTo>
                <a:lnTo>
                  <a:pt x="1465" y="6368"/>
                </a:lnTo>
                <a:lnTo>
                  <a:pt x="1465" y="6368"/>
                </a:lnTo>
                <a:lnTo>
                  <a:pt x="1484" y="6322"/>
                </a:lnTo>
                <a:lnTo>
                  <a:pt x="1504" y="6274"/>
                </a:lnTo>
                <a:lnTo>
                  <a:pt x="1538" y="6178"/>
                </a:lnTo>
                <a:lnTo>
                  <a:pt x="1538" y="6178"/>
                </a:lnTo>
                <a:lnTo>
                  <a:pt x="1569" y="6095"/>
                </a:lnTo>
                <a:lnTo>
                  <a:pt x="1585" y="6053"/>
                </a:lnTo>
                <a:lnTo>
                  <a:pt x="1602" y="6011"/>
                </a:lnTo>
                <a:lnTo>
                  <a:pt x="1622" y="5969"/>
                </a:lnTo>
                <a:lnTo>
                  <a:pt x="1642" y="5926"/>
                </a:lnTo>
                <a:lnTo>
                  <a:pt x="1665" y="5886"/>
                </a:lnTo>
                <a:lnTo>
                  <a:pt x="1677" y="5866"/>
                </a:lnTo>
                <a:lnTo>
                  <a:pt x="1690" y="5846"/>
                </a:lnTo>
                <a:lnTo>
                  <a:pt x="1703" y="5828"/>
                </a:lnTo>
                <a:lnTo>
                  <a:pt x="1717" y="5809"/>
                </a:lnTo>
                <a:lnTo>
                  <a:pt x="1731" y="5791"/>
                </a:lnTo>
                <a:lnTo>
                  <a:pt x="1746" y="5774"/>
                </a:lnTo>
                <a:lnTo>
                  <a:pt x="1763" y="5756"/>
                </a:lnTo>
                <a:lnTo>
                  <a:pt x="1780" y="5740"/>
                </a:lnTo>
                <a:lnTo>
                  <a:pt x="1797" y="5724"/>
                </a:lnTo>
                <a:lnTo>
                  <a:pt x="1816" y="5710"/>
                </a:lnTo>
                <a:lnTo>
                  <a:pt x="1835" y="5695"/>
                </a:lnTo>
                <a:lnTo>
                  <a:pt x="1856" y="5682"/>
                </a:lnTo>
                <a:lnTo>
                  <a:pt x="1876" y="5670"/>
                </a:lnTo>
                <a:lnTo>
                  <a:pt x="1899" y="5658"/>
                </a:lnTo>
                <a:lnTo>
                  <a:pt x="1922" y="5647"/>
                </a:lnTo>
                <a:lnTo>
                  <a:pt x="1946" y="5637"/>
                </a:lnTo>
                <a:lnTo>
                  <a:pt x="1972" y="5628"/>
                </a:lnTo>
                <a:lnTo>
                  <a:pt x="1998" y="5621"/>
                </a:lnTo>
                <a:lnTo>
                  <a:pt x="1998" y="5621"/>
                </a:lnTo>
                <a:lnTo>
                  <a:pt x="2028" y="5614"/>
                </a:lnTo>
                <a:lnTo>
                  <a:pt x="2058" y="5610"/>
                </a:lnTo>
                <a:lnTo>
                  <a:pt x="2089" y="5607"/>
                </a:lnTo>
                <a:lnTo>
                  <a:pt x="2118" y="5606"/>
                </a:lnTo>
                <a:lnTo>
                  <a:pt x="2147" y="5607"/>
                </a:lnTo>
                <a:lnTo>
                  <a:pt x="2175" y="5609"/>
                </a:lnTo>
                <a:lnTo>
                  <a:pt x="2204" y="5612"/>
                </a:lnTo>
                <a:lnTo>
                  <a:pt x="2232" y="5618"/>
                </a:lnTo>
                <a:lnTo>
                  <a:pt x="2259" y="5624"/>
                </a:lnTo>
                <a:lnTo>
                  <a:pt x="2286" y="5632"/>
                </a:lnTo>
                <a:lnTo>
                  <a:pt x="2312" y="5640"/>
                </a:lnTo>
                <a:lnTo>
                  <a:pt x="2338" y="5651"/>
                </a:lnTo>
                <a:lnTo>
                  <a:pt x="2363" y="5662"/>
                </a:lnTo>
                <a:lnTo>
                  <a:pt x="2388" y="5673"/>
                </a:lnTo>
                <a:lnTo>
                  <a:pt x="2412" y="5686"/>
                </a:lnTo>
                <a:lnTo>
                  <a:pt x="2435" y="5699"/>
                </a:lnTo>
                <a:lnTo>
                  <a:pt x="2458" y="5712"/>
                </a:lnTo>
                <a:lnTo>
                  <a:pt x="2480" y="5726"/>
                </a:lnTo>
                <a:lnTo>
                  <a:pt x="2521" y="5755"/>
                </a:lnTo>
                <a:lnTo>
                  <a:pt x="2559" y="5783"/>
                </a:lnTo>
                <a:lnTo>
                  <a:pt x="2595" y="5813"/>
                </a:lnTo>
                <a:lnTo>
                  <a:pt x="2626" y="5840"/>
                </a:lnTo>
                <a:lnTo>
                  <a:pt x="2653" y="5866"/>
                </a:lnTo>
                <a:lnTo>
                  <a:pt x="2697" y="5908"/>
                </a:lnTo>
                <a:lnTo>
                  <a:pt x="2697" y="5908"/>
                </a:lnTo>
                <a:lnTo>
                  <a:pt x="2743" y="5956"/>
                </a:lnTo>
                <a:lnTo>
                  <a:pt x="2803" y="6021"/>
                </a:lnTo>
                <a:lnTo>
                  <a:pt x="2873" y="6099"/>
                </a:lnTo>
                <a:lnTo>
                  <a:pt x="2953" y="6191"/>
                </a:lnTo>
                <a:lnTo>
                  <a:pt x="3040" y="6294"/>
                </a:lnTo>
                <a:lnTo>
                  <a:pt x="3133" y="6406"/>
                </a:lnTo>
                <a:lnTo>
                  <a:pt x="3229" y="6526"/>
                </a:lnTo>
                <a:lnTo>
                  <a:pt x="3277" y="6588"/>
                </a:lnTo>
                <a:lnTo>
                  <a:pt x="3326" y="6652"/>
                </a:lnTo>
                <a:lnTo>
                  <a:pt x="3326" y="6652"/>
                </a:lnTo>
                <a:lnTo>
                  <a:pt x="3340" y="6670"/>
                </a:lnTo>
                <a:lnTo>
                  <a:pt x="3356" y="6685"/>
                </a:lnTo>
                <a:lnTo>
                  <a:pt x="3374" y="6698"/>
                </a:lnTo>
                <a:lnTo>
                  <a:pt x="3391" y="6709"/>
                </a:lnTo>
                <a:lnTo>
                  <a:pt x="3411" y="6717"/>
                </a:lnTo>
                <a:lnTo>
                  <a:pt x="3430" y="6724"/>
                </a:lnTo>
                <a:lnTo>
                  <a:pt x="3451" y="6728"/>
                </a:lnTo>
                <a:lnTo>
                  <a:pt x="3471" y="6731"/>
                </a:lnTo>
                <a:lnTo>
                  <a:pt x="3492" y="6731"/>
                </a:lnTo>
                <a:lnTo>
                  <a:pt x="3512" y="6729"/>
                </a:lnTo>
                <a:lnTo>
                  <a:pt x="3532" y="6726"/>
                </a:lnTo>
                <a:lnTo>
                  <a:pt x="3553" y="6720"/>
                </a:lnTo>
                <a:lnTo>
                  <a:pt x="3572" y="6712"/>
                </a:lnTo>
                <a:lnTo>
                  <a:pt x="3590" y="6701"/>
                </a:lnTo>
                <a:lnTo>
                  <a:pt x="3608" y="6688"/>
                </a:lnTo>
                <a:lnTo>
                  <a:pt x="3625" y="6674"/>
                </a:lnTo>
                <a:lnTo>
                  <a:pt x="5617" y="4683"/>
                </a:lnTo>
                <a:lnTo>
                  <a:pt x="5617" y="4683"/>
                </a:lnTo>
                <a:lnTo>
                  <a:pt x="5648" y="4650"/>
                </a:lnTo>
                <a:lnTo>
                  <a:pt x="5678" y="4617"/>
                </a:lnTo>
                <a:lnTo>
                  <a:pt x="5708" y="4584"/>
                </a:lnTo>
                <a:lnTo>
                  <a:pt x="5736" y="4550"/>
                </a:lnTo>
                <a:lnTo>
                  <a:pt x="5763" y="4516"/>
                </a:lnTo>
                <a:lnTo>
                  <a:pt x="5790" y="4480"/>
                </a:lnTo>
                <a:lnTo>
                  <a:pt x="5815" y="4445"/>
                </a:lnTo>
                <a:lnTo>
                  <a:pt x="5840" y="4408"/>
                </a:lnTo>
                <a:lnTo>
                  <a:pt x="5863" y="4373"/>
                </a:lnTo>
                <a:lnTo>
                  <a:pt x="5885" y="4336"/>
                </a:lnTo>
                <a:lnTo>
                  <a:pt x="5907" y="4298"/>
                </a:lnTo>
                <a:lnTo>
                  <a:pt x="5928" y="4260"/>
                </a:lnTo>
                <a:lnTo>
                  <a:pt x="5947" y="4222"/>
                </a:lnTo>
                <a:lnTo>
                  <a:pt x="5966" y="4184"/>
                </a:lnTo>
                <a:lnTo>
                  <a:pt x="5983" y="4145"/>
                </a:lnTo>
                <a:lnTo>
                  <a:pt x="5999" y="4106"/>
                </a:lnTo>
                <a:lnTo>
                  <a:pt x="6014" y="4066"/>
                </a:lnTo>
                <a:lnTo>
                  <a:pt x="6028" y="4027"/>
                </a:lnTo>
                <a:lnTo>
                  <a:pt x="6042" y="3987"/>
                </a:lnTo>
                <a:lnTo>
                  <a:pt x="6054" y="3946"/>
                </a:lnTo>
                <a:lnTo>
                  <a:pt x="6066" y="3906"/>
                </a:lnTo>
                <a:lnTo>
                  <a:pt x="6077" y="3864"/>
                </a:lnTo>
                <a:lnTo>
                  <a:pt x="6086" y="3824"/>
                </a:lnTo>
                <a:lnTo>
                  <a:pt x="6094" y="3783"/>
                </a:lnTo>
                <a:lnTo>
                  <a:pt x="6102" y="3742"/>
                </a:lnTo>
                <a:lnTo>
                  <a:pt x="6109" y="3700"/>
                </a:lnTo>
                <a:lnTo>
                  <a:pt x="6114" y="3659"/>
                </a:lnTo>
                <a:lnTo>
                  <a:pt x="6118" y="3617"/>
                </a:lnTo>
                <a:lnTo>
                  <a:pt x="6123" y="3575"/>
                </a:lnTo>
                <a:lnTo>
                  <a:pt x="6125" y="3534"/>
                </a:lnTo>
                <a:lnTo>
                  <a:pt x="6126" y="3492"/>
                </a:lnTo>
                <a:lnTo>
                  <a:pt x="6127" y="3449"/>
                </a:lnTo>
                <a:lnTo>
                  <a:pt x="6126" y="3408"/>
                </a:lnTo>
                <a:lnTo>
                  <a:pt x="6125" y="3366"/>
                </a:lnTo>
                <a:lnTo>
                  <a:pt x="6123" y="3325"/>
                </a:lnTo>
                <a:lnTo>
                  <a:pt x="6118" y="3283"/>
                </a:lnTo>
                <a:lnTo>
                  <a:pt x="6114" y="3241"/>
                </a:lnTo>
                <a:lnTo>
                  <a:pt x="6109" y="3200"/>
                </a:lnTo>
                <a:lnTo>
                  <a:pt x="6102" y="3158"/>
                </a:lnTo>
                <a:lnTo>
                  <a:pt x="6094" y="3117"/>
                </a:lnTo>
                <a:lnTo>
                  <a:pt x="6086" y="3076"/>
                </a:lnTo>
                <a:lnTo>
                  <a:pt x="6077" y="3036"/>
                </a:lnTo>
                <a:lnTo>
                  <a:pt x="6066" y="2994"/>
                </a:lnTo>
                <a:lnTo>
                  <a:pt x="6054" y="2954"/>
                </a:lnTo>
                <a:lnTo>
                  <a:pt x="6042" y="2913"/>
                </a:lnTo>
                <a:lnTo>
                  <a:pt x="6028" y="2873"/>
                </a:lnTo>
                <a:lnTo>
                  <a:pt x="6014" y="2834"/>
                </a:lnTo>
                <a:lnTo>
                  <a:pt x="5999" y="2794"/>
                </a:lnTo>
                <a:lnTo>
                  <a:pt x="5983" y="2755"/>
                </a:lnTo>
                <a:lnTo>
                  <a:pt x="5966" y="2716"/>
                </a:lnTo>
                <a:lnTo>
                  <a:pt x="5947" y="2678"/>
                </a:lnTo>
                <a:lnTo>
                  <a:pt x="5928" y="2640"/>
                </a:lnTo>
                <a:lnTo>
                  <a:pt x="5907" y="2602"/>
                </a:lnTo>
                <a:lnTo>
                  <a:pt x="5885" y="2564"/>
                </a:lnTo>
                <a:lnTo>
                  <a:pt x="5863" y="2527"/>
                </a:lnTo>
                <a:lnTo>
                  <a:pt x="5840" y="2492"/>
                </a:lnTo>
                <a:lnTo>
                  <a:pt x="5815" y="2455"/>
                </a:lnTo>
                <a:lnTo>
                  <a:pt x="5790" y="2420"/>
                </a:lnTo>
                <a:lnTo>
                  <a:pt x="5763" y="2384"/>
                </a:lnTo>
                <a:lnTo>
                  <a:pt x="5736" y="2350"/>
                </a:lnTo>
                <a:lnTo>
                  <a:pt x="5708" y="2316"/>
                </a:lnTo>
                <a:lnTo>
                  <a:pt x="5678" y="2283"/>
                </a:lnTo>
                <a:lnTo>
                  <a:pt x="5648" y="2250"/>
                </a:lnTo>
                <a:lnTo>
                  <a:pt x="5617" y="2217"/>
                </a:lnTo>
                <a:lnTo>
                  <a:pt x="3456" y="58"/>
                </a:lnTo>
                <a:lnTo>
                  <a:pt x="3456" y="58"/>
                </a:lnTo>
                <a:lnTo>
                  <a:pt x="3443" y="45"/>
                </a:lnTo>
                <a:lnTo>
                  <a:pt x="3429" y="34"/>
                </a:lnTo>
                <a:lnTo>
                  <a:pt x="3414" y="26"/>
                </a:lnTo>
                <a:lnTo>
                  <a:pt x="3398" y="18"/>
                </a:lnTo>
                <a:lnTo>
                  <a:pt x="3381" y="11"/>
                </a:lnTo>
                <a:lnTo>
                  <a:pt x="3365" y="6"/>
                </a:lnTo>
                <a:lnTo>
                  <a:pt x="3348" y="3"/>
                </a:lnTo>
                <a:lnTo>
                  <a:pt x="3330" y="1"/>
                </a:lnTo>
                <a:lnTo>
                  <a:pt x="3314" y="0"/>
                </a:lnTo>
                <a:lnTo>
                  <a:pt x="3297" y="1"/>
                </a:lnTo>
                <a:lnTo>
                  <a:pt x="3280" y="4"/>
                </a:lnTo>
                <a:lnTo>
                  <a:pt x="3262" y="7"/>
                </a:lnTo>
                <a:lnTo>
                  <a:pt x="3246" y="13"/>
                </a:lnTo>
                <a:lnTo>
                  <a:pt x="3230" y="20"/>
                </a:lnTo>
                <a:lnTo>
                  <a:pt x="3213" y="29"/>
                </a:lnTo>
                <a:lnTo>
                  <a:pt x="3198" y="39"/>
                </a:lnTo>
                <a:lnTo>
                  <a:pt x="3198" y="39"/>
                </a:lnTo>
                <a:lnTo>
                  <a:pt x="3131" y="88"/>
                </a:lnTo>
                <a:lnTo>
                  <a:pt x="3064" y="139"/>
                </a:lnTo>
                <a:lnTo>
                  <a:pt x="2999" y="189"/>
                </a:lnTo>
                <a:lnTo>
                  <a:pt x="2936" y="239"/>
                </a:lnTo>
                <a:lnTo>
                  <a:pt x="2874" y="289"/>
                </a:lnTo>
                <a:lnTo>
                  <a:pt x="2815" y="337"/>
                </a:lnTo>
                <a:lnTo>
                  <a:pt x="2704" y="430"/>
                </a:lnTo>
                <a:lnTo>
                  <a:pt x="2606" y="515"/>
                </a:lnTo>
                <a:lnTo>
                  <a:pt x="2521" y="590"/>
                </a:lnTo>
                <a:lnTo>
                  <a:pt x="2453" y="653"/>
                </a:lnTo>
                <a:lnTo>
                  <a:pt x="2404" y="699"/>
                </a:lnTo>
                <a:lnTo>
                  <a:pt x="2404" y="699"/>
                </a:lnTo>
                <a:lnTo>
                  <a:pt x="2374" y="732"/>
                </a:lnTo>
                <a:lnTo>
                  <a:pt x="2347" y="761"/>
                </a:lnTo>
                <a:lnTo>
                  <a:pt x="2323" y="788"/>
                </a:lnTo>
                <a:lnTo>
                  <a:pt x="2302" y="814"/>
                </a:lnTo>
                <a:lnTo>
                  <a:pt x="2284" y="838"/>
                </a:lnTo>
                <a:lnTo>
                  <a:pt x="2270" y="860"/>
                </a:lnTo>
                <a:lnTo>
                  <a:pt x="2258" y="880"/>
                </a:lnTo>
                <a:lnTo>
                  <a:pt x="2247" y="899"/>
                </a:lnTo>
                <a:lnTo>
                  <a:pt x="2239" y="916"/>
                </a:lnTo>
                <a:lnTo>
                  <a:pt x="2234" y="931"/>
                </a:lnTo>
                <a:lnTo>
                  <a:pt x="2230" y="945"/>
                </a:lnTo>
                <a:lnTo>
                  <a:pt x="2227" y="957"/>
                </a:lnTo>
                <a:lnTo>
                  <a:pt x="2226" y="968"/>
                </a:lnTo>
                <a:lnTo>
                  <a:pt x="2226" y="978"/>
                </a:lnTo>
                <a:lnTo>
                  <a:pt x="2226" y="987"/>
                </a:lnTo>
                <a:lnTo>
                  <a:pt x="2228" y="993"/>
                </a:lnTo>
                <a:lnTo>
                  <a:pt x="2228" y="993"/>
                </a:lnTo>
                <a:lnTo>
                  <a:pt x="2232" y="1005"/>
                </a:lnTo>
                <a:lnTo>
                  <a:pt x="2238" y="1017"/>
                </a:lnTo>
                <a:lnTo>
                  <a:pt x="2247" y="1028"/>
                </a:lnTo>
                <a:lnTo>
                  <a:pt x="2257" y="1039"/>
                </a:lnTo>
                <a:lnTo>
                  <a:pt x="2270" y="1048"/>
                </a:lnTo>
                <a:lnTo>
                  <a:pt x="2284" y="1059"/>
                </a:lnTo>
                <a:lnTo>
                  <a:pt x="2300" y="1069"/>
                </a:lnTo>
                <a:lnTo>
                  <a:pt x="2317" y="1079"/>
                </a:lnTo>
                <a:lnTo>
                  <a:pt x="2337" y="1088"/>
                </a:lnTo>
                <a:lnTo>
                  <a:pt x="2359" y="1098"/>
                </a:lnTo>
                <a:lnTo>
                  <a:pt x="2405" y="1118"/>
                </a:lnTo>
                <a:lnTo>
                  <a:pt x="2458" y="1138"/>
                </a:lnTo>
                <a:lnTo>
                  <a:pt x="2517" y="1160"/>
                </a:lnTo>
                <a:lnTo>
                  <a:pt x="2517" y="1160"/>
                </a:lnTo>
                <a:lnTo>
                  <a:pt x="2571" y="1179"/>
                </a:lnTo>
                <a:lnTo>
                  <a:pt x="2625" y="1199"/>
                </a:lnTo>
                <a:lnTo>
                  <a:pt x="2680" y="1221"/>
                </a:lnTo>
                <a:lnTo>
                  <a:pt x="2736" y="1244"/>
                </a:lnTo>
                <a:lnTo>
                  <a:pt x="2736" y="1244"/>
                </a:lnTo>
                <a:lnTo>
                  <a:pt x="2768" y="1259"/>
                </a:lnTo>
                <a:lnTo>
                  <a:pt x="2798" y="1274"/>
                </a:lnTo>
                <a:lnTo>
                  <a:pt x="2829" y="1289"/>
                </a:lnTo>
                <a:lnTo>
                  <a:pt x="2858" y="1305"/>
                </a:lnTo>
                <a:lnTo>
                  <a:pt x="2886" y="1321"/>
                </a:lnTo>
                <a:lnTo>
                  <a:pt x="2913" y="1338"/>
                </a:lnTo>
                <a:lnTo>
                  <a:pt x="2939" y="1355"/>
                </a:lnTo>
                <a:lnTo>
                  <a:pt x="2964" y="1372"/>
                </a:lnTo>
                <a:lnTo>
                  <a:pt x="2989" y="1391"/>
                </a:lnTo>
                <a:lnTo>
                  <a:pt x="3012" y="1409"/>
                </a:lnTo>
                <a:lnTo>
                  <a:pt x="3035" y="1429"/>
                </a:lnTo>
                <a:lnTo>
                  <a:pt x="3055" y="1448"/>
                </a:lnTo>
                <a:lnTo>
                  <a:pt x="3076" y="1468"/>
                </a:lnTo>
                <a:lnTo>
                  <a:pt x="3095" y="1488"/>
                </a:lnTo>
                <a:lnTo>
                  <a:pt x="3114" y="1510"/>
                </a:lnTo>
                <a:lnTo>
                  <a:pt x="3132" y="1532"/>
                </a:lnTo>
                <a:lnTo>
                  <a:pt x="3148" y="1553"/>
                </a:lnTo>
                <a:lnTo>
                  <a:pt x="3165" y="1576"/>
                </a:lnTo>
                <a:lnTo>
                  <a:pt x="3180" y="1599"/>
                </a:lnTo>
                <a:lnTo>
                  <a:pt x="3193" y="1623"/>
                </a:lnTo>
                <a:lnTo>
                  <a:pt x="3207" y="1646"/>
                </a:lnTo>
                <a:lnTo>
                  <a:pt x="3219" y="1671"/>
                </a:lnTo>
                <a:lnTo>
                  <a:pt x="3230" y="1697"/>
                </a:lnTo>
                <a:lnTo>
                  <a:pt x="3240" y="1722"/>
                </a:lnTo>
                <a:lnTo>
                  <a:pt x="3250" y="1749"/>
                </a:lnTo>
                <a:lnTo>
                  <a:pt x="3259" y="1777"/>
                </a:lnTo>
                <a:lnTo>
                  <a:pt x="3267" y="1804"/>
                </a:lnTo>
                <a:lnTo>
                  <a:pt x="3273" y="1832"/>
                </a:lnTo>
                <a:lnTo>
                  <a:pt x="3280" y="1861"/>
                </a:lnTo>
                <a:lnTo>
                  <a:pt x="3285" y="1890"/>
                </a:lnTo>
                <a:lnTo>
                  <a:pt x="3289" y="1921"/>
                </a:lnTo>
                <a:lnTo>
                  <a:pt x="3293" y="1951"/>
                </a:lnTo>
                <a:lnTo>
                  <a:pt x="3293" y="1951"/>
                </a:lnTo>
                <a:lnTo>
                  <a:pt x="3295" y="1979"/>
                </a:lnTo>
                <a:lnTo>
                  <a:pt x="3297" y="2008"/>
                </a:lnTo>
                <a:lnTo>
                  <a:pt x="3297" y="2037"/>
                </a:lnTo>
                <a:lnTo>
                  <a:pt x="3297" y="2065"/>
                </a:lnTo>
                <a:lnTo>
                  <a:pt x="3296" y="2093"/>
                </a:lnTo>
                <a:lnTo>
                  <a:pt x="3294" y="2121"/>
                </a:lnTo>
                <a:lnTo>
                  <a:pt x="3290" y="2149"/>
                </a:lnTo>
                <a:lnTo>
                  <a:pt x="3286" y="2178"/>
                </a:lnTo>
                <a:lnTo>
                  <a:pt x="3282" y="2206"/>
                </a:lnTo>
                <a:lnTo>
                  <a:pt x="3275" y="2234"/>
                </a:lnTo>
                <a:lnTo>
                  <a:pt x="3269" y="2262"/>
                </a:lnTo>
                <a:lnTo>
                  <a:pt x="3261" y="2290"/>
                </a:lnTo>
                <a:lnTo>
                  <a:pt x="3252" y="2318"/>
                </a:lnTo>
                <a:lnTo>
                  <a:pt x="3243" y="2345"/>
                </a:lnTo>
                <a:lnTo>
                  <a:pt x="3233" y="2374"/>
                </a:lnTo>
                <a:lnTo>
                  <a:pt x="3221" y="2402"/>
                </a:lnTo>
                <a:lnTo>
                  <a:pt x="3209" y="2429"/>
                </a:lnTo>
                <a:lnTo>
                  <a:pt x="3196" y="2456"/>
                </a:lnTo>
                <a:lnTo>
                  <a:pt x="3182" y="2484"/>
                </a:lnTo>
                <a:lnTo>
                  <a:pt x="3167" y="2511"/>
                </a:lnTo>
                <a:lnTo>
                  <a:pt x="3151" y="2538"/>
                </a:lnTo>
                <a:lnTo>
                  <a:pt x="3134" y="2565"/>
                </a:lnTo>
                <a:lnTo>
                  <a:pt x="3116" y="2592"/>
                </a:lnTo>
                <a:lnTo>
                  <a:pt x="3097" y="2619"/>
                </a:lnTo>
                <a:lnTo>
                  <a:pt x="3078" y="2647"/>
                </a:lnTo>
                <a:lnTo>
                  <a:pt x="3057" y="2674"/>
                </a:lnTo>
                <a:lnTo>
                  <a:pt x="3037" y="2701"/>
                </a:lnTo>
                <a:lnTo>
                  <a:pt x="3014" y="2727"/>
                </a:lnTo>
                <a:lnTo>
                  <a:pt x="2991" y="2754"/>
                </a:lnTo>
                <a:lnTo>
                  <a:pt x="2967" y="2781"/>
                </a:lnTo>
                <a:lnTo>
                  <a:pt x="2943" y="2807"/>
                </a:lnTo>
                <a:lnTo>
                  <a:pt x="2917" y="2833"/>
                </a:lnTo>
                <a:lnTo>
                  <a:pt x="2917" y="2833"/>
                </a:lnTo>
                <a:lnTo>
                  <a:pt x="2891" y="2859"/>
                </a:lnTo>
                <a:lnTo>
                  <a:pt x="2863" y="2884"/>
                </a:lnTo>
                <a:lnTo>
                  <a:pt x="2837" y="2908"/>
                </a:lnTo>
                <a:lnTo>
                  <a:pt x="2810" y="2932"/>
                </a:lnTo>
                <a:lnTo>
                  <a:pt x="2784" y="2953"/>
                </a:lnTo>
                <a:lnTo>
                  <a:pt x="2757" y="2975"/>
                </a:lnTo>
                <a:lnTo>
                  <a:pt x="2730" y="2995"/>
                </a:lnTo>
                <a:lnTo>
                  <a:pt x="2703" y="3015"/>
                </a:lnTo>
                <a:lnTo>
                  <a:pt x="2676" y="3033"/>
                </a:lnTo>
                <a:lnTo>
                  <a:pt x="2649" y="3051"/>
                </a:lnTo>
                <a:lnTo>
                  <a:pt x="2622" y="3068"/>
                </a:lnTo>
                <a:lnTo>
                  <a:pt x="2595" y="3083"/>
                </a:lnTo>
                <a:lnTo>
                  <a:pt x="2568" y="3098"/>
                </a:lnTo>
                <a:lnTo>
                  <a:pt x="2539" y="3112"/>
                </a:lnTo>
                <a:lnTo>
                  <a:pt x="2512" y="3125"/>
                </a:lnTo>
                <a:lnTo>
                  <a:pt x="2484" y="3138"/>
                </a:lnTo>
                <a:lnTo>
                  <a:pt x="2457" y="3149"/>
                </a:lnTo>
                <a:lnTo>
                  <a:pt x="2429" y="3160"/>
                </a:lnTo>
                <a:lnTo>
                  <a:pt x="2402" y="3170"/>
                </a:lnTo>
                <a:lnTo>
                  <a:pt x="2374" y="3177"/>
                </a:lnTo>
                <a:lnTo>
                  <a:pt x="2346" y="3186"/>
                </a:lnTo>
                <a:lnTo>
                  <a:pt x="2317" y="3193"/>
                </a:lnTo>
                <a:lnTo>
                  <a:pt x="2289" y="3198"/>
                </a:lnTo>
                <a:lnTo>
                  <a:pt x="2261" y="3203"/>
                </a:lnTo>
                <a:lnTo>
                  <a:pt x="2233" y="3207"/>
                </a:lnTo>
                <a:lnTo>
                  <a:pt x="2205" y="3210"/>
                </a:lnTo>
                <a:lnTo>
                  <a:pt x="2176" y="3212"/>
                </a:lnTo>
                <a:lnTo>
                  <a:pt x="2148" y="3213"/>
                </a:lnTo>
                <a:lnTo>
                  <a:pt x="2120" y="3214"/>
                </a:lnTo>
                <a:lnTo>
                  <a:pt x="2091" y="3213"/>
                </a:lnTo>
                <a:lnTo>
                  <a:pt x="2063" y="3212"/>
                </a:lnTo>
                <a:lnTo>
                  <a:pt x="2035" y="3210"/>
                </a:lnTo>
                <a:lnTo>
                  <a:pt x="2035" y="3210"/>
                </a:lnTo>
                <a:lnTo>
                  <a:pt x="2003" y="3206"/>
                </a:lnTo>
                <a:lnTo>
                  <a:pt x="1974" y="3201"/>
                </a:lnTo>
                <a:lnTo>
                  <a:pt x="1945" y="3196"/>
                </a:lnTo>
                <a:lnTo>
                  <a:pt x="1915" y="3190"/>
                </a:lnTo>
                <a:lnTo>
                  <a:pt x="1887" y="3183"/>
                </a:lnTo>
                <a:lnTo>
                  <a:pt x="1860" y="3175"/>
                </a:lnTo>
                <a:lnTo>
                  <a:pt x="1833" y="3167"/>
                </a:lnTo>
                <a:lnTo>
                  <a:pt x="1806" y="3157"/>
                </a:lnTo>
                <a:lnTo>
                  <a:pt x="1780" y="3147"/>
                </a:lnTo>
                <a:lnTo>
                  <a:pt x="1755" y="3135"/>
                </a:lnTo>
                <a:lnTo>
                  <a:pt x="1730" y="3123"/>
                </a:lnTo>
                <a:lnTo>
                  <a:pt x="1706" y="3110"/>
                </a:lnTo>
                <a:lnTo>
                  <a:pt x="1682" y="3096"/>
                </a:lnTo>
                <a:lnTo>
                  <a:pt x="1659" y="3081"/>
                </a:lnTo>
                <a:lnTo>
                  <a:pt x="1637" y="3066"/>
                </a:lnTo>
                <a:lnTo>
                  <a:pt x="1614" y="3049"/>
                </a:lnTo>
                <a:lnTo>
                  <a:pt x="1592" y="3031"/>
                </a:lnTo>
                <a:lnTo>
                  <a:pt x="1572" y="3013"/>
                </a:lnTo>
                <a:lnTo>
                  <a:pt x="1551" y="2993"/>
                </a:lnTo>
                <a:lnTo>
                  <a:pt x="1531" y="2973"/>
                </a:lnTo>
                <a:lnTo>
                  <a:pt x="1511" y="2951"/>
                </a:lnTo>
                <a:lnTo>
                  <a:pt x="1493" y="2928"/>
                </a:lnTo>
                <a:lnTo>
                  <a:pt x="1474" y="2906"/>
                </a:lnTo>
                <a:lnTo>
                  <a:pt x="1456" y="2882"/>
                </a:lnTo>
                <a:lnTo>
                  <a:pt x="1439" y="2856"/>
                </a:lnTo>
                <a:lnTo>
                  <a:pt x="1421" y="2830"/>
                </a:lnTo>
                <a:lnTo>
                  <a:pt x="1404" y="2803"/>
                </a:lnTo>
                <a:lnTo>
                  <a:pt x="1388" y="2774"/>
                </a:lnTo>
                <a:lnTo>
                  <a:pt x="1373" y="2745"/>
                </a:lnTo>
                <a:lnTo>
                  <a:pt x="1357" y="2716"/>
                </a:lnTo>
                <a:lnTo>
                  <a:pt x="1342" y="2684"/>
                </a:lnTo>
                <a:lnTo>
                  <a:pt x="1327" y="2653"/>
                </a:lnTo>
                <a:lnTo>
                  <a:pt x="1327" y="2653"/>
                </a:lnTo>
                <a:lnTo>
                  <a:pt x="1304" y="2597"/>
                </a:lnTo>
                <a:lnTo>
                  <a:pt x="1283" y="2543"/>
                </a:lnTo>
                <a:lnTo>
                  <a:pt x="1263" y="2488"/>
                </a:lnTo>
                <a:lnTo>
                  <a:pt x="1244" y="2435"/>
                </a:lnTo>
                <a:lnTo>
                  <a:pt x="1244" y="2435"/>
                </a:lnTo>
                <a:lnTo>
                  <a:pt x="1222" y="2377"/>
                </a:lnTo>
                <a:lnTo>
                  <a:pt x="1201" y="2323"/>
                </a:lnTo>
                <a:lnTo>
                  <a:pt x="1182" y="2275"/>
                </a:lnTo>
                <a:lnTo>
                  <a:pt x="1172" y="2254"/>
                </a:lnTo>
                <a:lnTo>
                  <a:pt x="1162" y="2235"/>
                </a:lnTo>
                <a:lnTo>
                  <a:pt x="1153" y="2216"/>
                </a:lnTo>
                <a:lnTo>
                  <a:pt x="1142" y="2200"/>
                </a:lnTo>
                <a:lnTo>
                  <a:pt x="1132" y="2186"/>
                </a:lnTo>
                <a:lnTo>
                  <a:pt x="1121" y="2174"/>
                </a:lnTo>
                <a:lnTo>
                  <a:pt x="1110" y="2163"/>
                </a:lnTo>
                <a:lnTo>
                  <a:pt x="1099" y="2156"/>
                </a:lnTo>
                <a:lnTo>
                  <a:pt x="1089" y="2149"/>
                </a:lnTo>
                <a:lnTo>
                  <a:pt x="1077" y="2145"/>
                </a:lnTo>
                <a:lnTo>
                  <a:pt x="1077" y="2145"/>
                </a:lnTo>
                <a:lnTo>
                  <a:pt x="1064" y="2143"/>
                </a:lnTo>
                <a:lnTo>
                  <a:pt x="1050" y="2142"/>
                </a:lnTo>
                <a:lnTo>
                  <a:pt x="1033" y="2144"/>
                </a:lnTo>
                <a:lnTo>
                  <a:pt x="1017" y="2146"/>
                </a:lnTo>
                <a:lnTo>
                  <a:pt x="1000" y="2151"/>
                </a:lnTo>
                <a:lnTo>
                  <a:pt x="981" y="2158"/>
                </a:lnTo>
                <a:lnTo>
                  <a:pt x="962" y="2165"/>
                </a:lnTo>
                <a:lnTo>
                  <a:pt x="942" y="2175"/>
                </a:lnTo>
                <a:lnTo>
                  <a:pt x="922" y="2187"/>
                </a:lnTo>
                <a:lnTo>
                  <a:pt x="900" y="2200"/>
                </a:lnTo>
                <a:lnTo>
                  <a:pt x="878" y="2214"/>
                </a:lnTo>
                <a:lnTo>
                  <a:pt x="856" y="2230"/>
                </a:lnTo>
                <a:lnTo>
                  <a:pt x="832" y="2249"/>
                </a:lnTo>
                <a:lnTo>
                  <a:pt x="808" y="2267"/>
                </a:lnTo>
                <a:lnTo>
                  <a:pt x="784" y="2288"/>
                </a:lnTo>
                <a:lnTo>
                  <a:pt x="759" y="2310"/>
                </a:lnTo>
                <a:lnTo>
                  <a:pt x="759" y="2310"/>
                </a:lnTo>
                <a:lnTo>
                  <a:pt x="734" y="2335"/>
                </a:lnTo>
                <a:lnTo>
                  <a:pt x="705" y="2365"/>
                </a:lnTo>
                <a:lnTo>
                  <a:pt x="671" y="2400"/>
                </a:lnTo>
                <a:lnTo>
                  <a:pt x="636" y="2441"/>
                </a:lnTo>
                <a:lnTo>
                  <a:pt x="597" y="2485"/>
                </a:lnTo>
                <a:lnTo>
                  <a:pt x="554" y="2535"/>
                </a:lnTo>
                <a:lnTo>
                  <a:pt x="509" y="2590"/>
                </a:lnTo>
                <a:lnTo>
                  <a:pt x="462" y="2649"/>
                </a:lnTo>
                <a:lnTo>
                  <a:pt x="413" y="2712"/>
                </a:lnTo>
                <a:lnTo>
                  <a:pt x="362" y="2779"/>
                </a:lnTo>
                <a:lnTo>
                  <a:pt x="308" y="2849"/>
                </a:lnTo>
                <a:lnTo>
                  <a:pt x="254" y="2923"/>
                </a:lnTo>
                <a:lnTo>
                  <a:pt x="199" y="3000"/>
                </a:lnTo>
                <a:lnTo>
                  <a:pt x="142" y="3081"/>
                </a:lnTo>
                <a:lnTo>
                  <a:pt x="84" y="3164"/>
                </a:lnTo>
                <a:lnTo>
                  <a:pt x="26" y="3250"/>
                </a:lnTo>
                <a:lnTo>
                  <a:pt x="26" y="3250"/>
                </a:lnTo>
                <a:lnTo>
                  <a:pt x="18" y="3264"/>
                </a:lnTo>
                <a:lnTo>
                  <a:pt x="11" y="3278"/>
                </a:lnTo>
                <a:lnTo>
                  <a:pt x="6" y="3293"/>
                </a:lnTo>
                <a:lnTo>
                  <a:pt x="2" y="3309"/>
                </a:lnTo>
                <a:lnTo>
                  <a:pt x="0" y="3324"/>
                </a:lnTo>
                <a:lnTo>
                  <a:pt x="0" y="3339"/>
                </a:lnTo>
                <a:lnTo>
                  <a:pt x="1" y="3354"/>
                </a:lnTo>
                <a:lnTo>
                  <a:pt x="3" y="3369"/>
                </a:lnTo>
                <a:lnTo>
                  <a:pt x="6" y="3384"/>
                </a:lnTo>
                <a:lnTo>
                  <a:pt x="12" y="3399"/>
                </a:lnTo>
                <a:lnTo>
                  <a:pt x="18" y="3413"/>
                </a:lnTo>
                <a:lnTo>
                  <a:pt x="26" y="3426"/>
                </a:lnTo>
                <a:lnTo>
                  <a:pt x="35" y="3439"/>
                </a:lnTo>
                <a:lnTo>
                  <a:pt x="45" y="3451"/>
                </a:lnTo>
                <a:lnTo>
                  <a:pt x="57" y="3461"/>
                </a:lnTo>
                <a:lnTo>
                  <a:pt x="70" y="3471"/>
                </a:lnTo>
                <a:lnTo>
                  <a:pt x="70" y="3471"/>
                </a:lnTo>
                <a:lnTo>
                  <a:pt x="163" y="3534"/>
                </a:lnTo>
                <a:lnTo>
                  <a:pt x="253" y="3597"/>
                </a:lnTo>
                <a:lnTo>
                  <a:pt x="341" y="3660"/>
                </a:lnTo>
                <a:lnTo>
                  <a:pt x="424" y="3720"/>
                </a:lnTo>
                <a:lnTo>
                  <a:pt x="505" y="3781"/>
                </a:lnTo>
                <a:lnTo>
                  <a:pt x="582" y="3838"/>
                </a:lnTo>
                <a:lnTo>
                  <a:pt x="654" y="3895"/>
                </a:lnTo>
                <a:lnTo>
                  <a:pt x="722" y="3949"/>
                </a:lnTo>
                <a:lnTo>
                  <a:pt x="786" y="4001"/>
                </a:lnTo>
                <a:lnTo>
                  <a:pt x="846" y="4050"/>
                </a:lnTo>
                <a:lnTo>
                  <a:pt x="900" y="4096"/>
                </a:lnTo>
                <a:lnTo>
                  <a:pt x="949" y="4139"/>
                </a:lnTo>
                <a:lnTo>
                  <a:pt x="993" y="4178"/>
                </a:lnTo>
                <a:lnTo>
                  <a:pt x="1032" y="4213"/>
                </a:lnTo>
                <a:lnTo>
                  <a:pt x="1065" y="4244"/>
                </a:lnTo>
                <a:lnTo>
                  <a:pt x="1092" y="4270"/>
                </a:lnTo>
                <a:lnTo>
                  <a:pt x="1092" y="4270"/>
                </a:lnTo>
                <a:lnTo>
                  <a:pt x="1114" y="4292"/>
                </a:lnTo>
                <a:lnTo>
                  <a:pt x="1138" y="4318"/>
                </a:lnTo>
                <a:lnTo>
                  <a:pt x="1164" y="4349"/>
                </a:lnTo>
                <a:lnTo>
                  <a:pt x="1192" y="4382"/>
                </a:lnTo>
                <a:lnTo>
                  <a:pt x="1220" y="4419"/>
                </a:lnTo>
                <a:lnTo>
                  <a:pt x="1247" y="4460"/>
                </a:lnTo>
                <a:lnTo>
                  <a:pt x="1274" y="4503"/>
                </a:lnTo>
                <a:lnTo>
                  <a:pt x="1287" y="4525"/>
                </a:lnTo>
                <a:lnTo>
                  <a:pt x="1299" y="4548"/>
                </a:lnTo>
                <a:lnTo>
                  <a:pt x="1311" y="4572"/>
                </a:lnTo>
                <a:lnTo>
                  <a:pt x="1322" y="4597"/>
                </a:lnTo>
                <a:lnTo>
                  <a:pt x="1332" y="4622"/>
                </a:lnTo>
                <a:lnTo>
                  <a:pt x="1341" y="4648"/>
                </a:lnTo>
                <a:lnTo>
                  <a:pt x="1350" y="4674"/>
                </a:lnTo>
                <a:lnTo>
                  <a:pt x="1357" y="4700"/>
                </a:lnTo>
                <a:lnTo>
                  <a:pt x="1365" y="4727"/>
                </a:lnTo>
                <a:lnTo>
                  <a:pt x="1370" y="4754"/>
                </a:lnTo>
                <a:lnTo>
                  <a:pt x="1374" y="4782"/>
                </a:lnTo>
                <a:lnTo>
                  <a:pt x="1377" y="4810"/>
                </a:lnTo>
                <a:lnTo>
                  <a:pt x="1378" y="4839"/>
                </a:lnTo>
                <a:lnTo>
                  <a:pt x="1378" y="4868"/>
                </a:lnTo>
                <a:lnTo>
                  <a:pt x="1377" y="4897"/>
                </a:lnTo>
                <a:lnTo>
                  <a:pt x="1374" y="4926"/>
                </a:lnTo>
                <a:lnTo>
                  <a:pt x="1368" y="4956"/>
                </a:lnTo>
                <a:lnTo>
                  <a:pt x="1362" y="4986"/>
                </a:lnTo>
                <a:lnTo>
                  <a:pt x="1362" y="4986"/>
                </a:lnTo>
                <a:lnTo>
                  <a:pt x="1354" y="5012"/>
                </a:lnTo>
                <a:lnTo>
                  <a:pt x="1345" y="5037"/>
                </a:lnTo>
                <a:lnTo>
                  <a:pt x="1337" y="5062"/>
                </a:lnTo>
                <a:lnTo>
                  <a:pt x="1326" y="5084"/>
                </a:lnTo>
                <a:lnTo>
                  <a:pt x="1314" y="5106"/>
                </a:lnTo>
                <a:lnTo>
                  <a:pt x="1302" y="5128"/>
                </a:lnTo>
                <a:lnTo>
                  <a:pt x="1288" y="5148"/>
                </a:lnTo>
                <a:lnTo>
                  <a:pt x="1274" y="5167"/>
                </a:lnTo>
                <a:lnTo>
                  <a:pt x="1259" y="5186"/>
                </a:lnTo>
                <a:lnTo>
                  <a:pt x="1244" y="5204"/>
                </a:lnTo>
                <a:lnTo>
                  <a:pt x="1227" y="5220"/>
                </a:lnTo>
                <a:lnTo>
                  <a:pt x="1210" y="5236"/>
                </a:lnTo>
                <a:lnTo>
                  <a:pt x="1193" y="5251"/>
                </a:lnTo>
                <a:lnTo>
                  <a:pt x="1174" y="5267"/>
                </a:lnTo>
                <a:lnTo>
                  <a:pt x="1156" y="5281"/>
                </a:lnTo>
                <a:lnTo>
                  <a:pt x="1136" y="5294"/>
                </a:lnTo>
                <a:lnTo>
                  <a:pt x="1117" y="5307"/>
                </a:lnTo>
                <a:lnTo>
                  <a:pt x="1097" y="5319"/>
                </a:lnTo>
                <a:lnTo>
                  <a:pt x="1056" y="5341"/>
                </a:lnTo>
                <a:lnTo>
                  <a:pt x="1015" y="5362"/>
                </a:lnTo>
                <a:lnTo>
                  <a:pt x="973" y="5381"/>
                </a:lnTo>
                <a:lnTo>
                  <a:pt x="930" y="5399"/>
                </a:lnTo>
                <a:lnTo>
                  <a:pt x="888" y="5415"/>
                </a:lnTo>
                <a:lnTo>
                  <a:pt x="806" y="5445"/>
                </a:lnTo>
                <a:lnTo>
                  <a:pt x="806" y="5445"/>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p:nvPr>
        </p:nvSpPr>
        <p:spPr/>
        <p:txBody>
          <a:bodyPr>
            <a:normAutofit fontScale="90000"/>
          </a:bodyPr>
          <a:lstStyle/>
          <a:p>
            <a:r>
              <a:rPr lang="zh-CN" altLang="en-US" dirty="0">
                <a:cs typeface="+mn-ea"/>
              </a:rPr>
              <a:t>遇到困难与收获</a:t>
            </a:r>
            <a:endParaRPr lang="zh-CN" altLang="en-US" dirty="0">
              <a:cs typeface="+mn-ea"/>
            </a:endParaRPr>
          </a:p>
        </p:txBody>
      </p:sp>
      <p:sp>
        <p:nvSpPr>
          <p:cNvPr id="4" name="文本框 3"/>
          <p:cNvSpPr txBox="1"/>
          <p:nvPr/>
        </p:nvSpPr>
        <p:spPr>
          <a:xfrm>
            <a:off x="1030605" y="2512695"/>
            <a:ext cx="3733800" cy="2306955"/>
          </a:xfrm>
          <a:prstGeom prst="rect">
            <a:avLst/>
          </a:prstGeom>
          <a:noFill/>
        </p:spPr>
        <p:txBody>
          <a:bodyPr wrap="square" rtlCol="0">
            <a:spAutoFit/>
          </a:bodyPr>
          <a:p>
            <a:r>
              <a:rPr lang="zh-CN" altLang="en-US"/>
              <a:t>项目复杂、难度大</a:t>
            </a:r>
            <a:endParaRPr lang="zh-CN" altLang="en-US"/>
          </a:p>
          <a:p>
            <a:r>
              <a:rPr lang="zh-CN" altLang="en-US"/>
              <a:t>决策失误（认识错误，一开始以为最终可以转化为安卓app，然而在最后阶段发现只能做出将需求改为webAPP的决定，因此征得用户同意后进行了更改）</a:t>
            </a:r>
            <a:endParaRPr lang="zh-CN" altLang="en-US"/>
          </a:p>
          <a:p>
            <a:r>
              <a:rPr lang="zh-CN" altLang="en-US"/>
              <a:t>开发人员沟通不足导致编程困难</a:t>
            </a:r>
            <a:endParaRPr lang="zh-CN" altLang="en-US"/>
          </a:p>
          <a:p>
            <a:r>
              <a:rPr lang="zh-CN" altLang="en-US"/>
              <a:t>遇到瓶颈没有及时向老师求助</a:t>
            </a:r>
            <a:endParaRPr lang="zh-CN" altLang="en-US"/>
          </a:p>
        </p:txBody>
      </p:sp>
      <p:sp>
        <p:nvSpPr>
          <p:cNvPr id="5" name="文本框 4"/>
          <p:cNvSpPr txBox="1"/>
          <p:nvPr/>
        </p:nvSpPr>
        <p:spPr>
          <a:xfrm>
            <a:off x="1187450" y="1339850"/>
            <a:ext cx="1673225" cy="368300"/>
          </a:xfrm>
          <a:prstGeom prst="rect">
            <a:avLst/>
          </a:prstGeom>
          <a:noFill/>
        </p:spPr>
        <p:txBody>
          <a:bodyPr wrap="square" rtlCol="0">
            <a:spAutoFit/>
          </a:bodyPr>
          <a:p>
            <a:r>
              <a:rPr lang="zh-CN" altLang="en-US"/>
              <a:t>瓶颈</a:t>
            </a:r>
            <a:endParaRPr lang="zh-CN" altLang="en-US"/>
          </a:p>
        </p:txBody>
      </p:sp>
      <p:sp>
        <p:nvSpPr>
          <p:cNvPr id="7" name="文本框 6"/>
          <p:cNvSpPr txBox="1"/>
          <p:nvPr/>
        </p:nvSpPr>
        <p:spPr>
          <a:xfrm>
            <a:off x="7842885" y="2625090"/>
            <a:ext cx="3761740" cy="2306955"/>
          </a:xfrm>
          <a:prstGeom prst="rect">
            <a:avLst/>
          </a:prstGeom>
          <a:noFill/>
        </p:spPr>
        <p:txBody>
          <a:bodyPr wrap="square" rtlCol="0">
            <a:spAutoFit/>
          </a:bodyPr>
          <a:p>
            <a:r>
              <a:rPr lang="zh-CN" altLang="en-US"/>
              <a:t>小组成员要同心协力，一个人的工作质量不佳可能会导致整个项目落后，但是一旦出现瓶颈找到问题后，不能急于怪罪，要一起想办法解决当下的问题才是关键，这个学期磕磕碰碰，希望可以吸取教训，下个学期继续加油，把项目做好，大家共同进步。</a:t>
            </a:r>
            <a:endParaRPr lang="zh-CN" altLang="en-US"/>
          </a:p>
        </p:txBody>
      </p:sp>
      <p:sp>
        <p:nvSpPr>
          <p:cNvPr id="8" name="文本框 7"/>
          <p:cNvSpPr txBox="1"/>
          <p:nvPr/>
        </p:nvSpPr>
        <p:spPr>
          <a:xfrm>
            <a:off x="7777480" y="1413510"/>
            <a:ext cx="1201420" cy="368300"/>
          </a:xfrm>
          <a:prstGeom prst="rect">
            <a:avLst/>
          </a:prstGeom>
          <a:noFill/>
        </p:spPr>
        <p:txBody>
          <a:bodyPr wrap="square" rtlCol="0">
            <a:spAutoFit/>
          </a:bodyPr>
          <a:p>
            <a:r>
              <a:rPr lang="zh-CN" altLang="en-US"/>
              <a:t>收获</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2" grpId="0" bldLvl="0" animBg="1"/>
      <p:bldP spid="15"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08100" y="3535955"/>
            <a:ext cx="10079806" cy="424481"/>
            <a:chOff x="534438" y="3368951"/>
            <a:chExt cx="10944224" cy="438144"/>
          </a:xfrm>
          <a:solidFill>
            <a:schemeClr val="bg1">
              <a:lumMod val="75000"/>
            </a:schemeClr>
          </a:solidFill>
          <a:effectLst/>
        </p:grpSpPr>
        <p:sp>
          <p:nvSpPr>
            <p:cNvPr id="37" name="矩形 36"/>
            <p:cNvSpPr/>
            <p:nvPr/>
          </p:nvSpPr>
          <p:spPr>
            <a:xfrm>
              <a:off x="11049789" y="3503489"/>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grpSp>
          <p:nvGrpSpPr>
            <p:cNvPr id="38" name="组合 37"/>
            <p:cNvGrpSpPr/>
            <p:nvPr/>
          </p:nvGrpSpPr>
          <p:grpSpPr>
            <a:xfrm>
              <a:off x="534438" y="3368951"/>
              <a:ext cx="10944224" cy="438144"/>
              <a:chOff x="623889" y="3209927"/>
              <a:chExt cx="10944224" cy="438144"/>
            </a:xfrm>
            <a:grpFill/>
          </p:grpSpPr>
          <p:sp>
            <p:nvSpPr>
              <p:cNvPr id="39" name="矩形 38"/>
              <p:cNvSpPr/>
              <p:nvPr/>
            </p:nvSpPr>
            <p:spPr>
              <a:xfrm>
                <a:off x="623889" y="3344465"/>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1" name="矩形 40"/>
              <p:cNvSpPr/>
              <p:nvPr/>
            </p:nvSpPr>
            <p:spPr>
              <a:xfrm>
                <a:off x="717047"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2" name="矩形 41"/>
              <p:cNvSpPr/>
              <p:nvPr/>
            </p:nvSpPr>
            <p:spPr>
              <a:xfrm>
                <a:off x="866901"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3" name="矩形 42"/>
              <p:cNvSpPr/>
              <p:nvPr/>
            </p:nvSpPr>
            <p:spPr>
              <a:xfrm>
                <a:off x="1108099" y="3344467"/>
                <a:ext cx="9613876"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4" name="矩形 43"/>
              <p:cNvSpPr/>
              <p:nvPr/>
            </p:nvSpPr>
            <p:spPr>
              <a:xfrm>
                <a:off x="10994902"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6" name="矩形 45"/>
              <p:cNvSpPr/>
              <p:nvPr/>
            </p:nvSpPr>
            <p:spPr>
              <a:xfrm>
                <a:off x="10759220"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7" name="等腰三角形 46"/>
              <p:cNvSpPr/>
              <p:nvPr/>
            </p:nvSpPr>
            <p:spPr>
              <a:xfrm rot="5400000">
                <a:off x="11159803" y="3239761"/>
                <a:ext cx="438144" cy="378476"/>
              </a:xfrm>
              <a:prstGeom prst="triangl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grpSp>
      </p:grpSp>
      <p:cxnSp>
        <p:nvCxnSpPr>
          <p:cNvPr id="48" name="肘形连接符 47"/>
          <p:cNvCxnSpPr>
            <a:stCxn id="95" idx="3"/>
            <a:endCxn id="3" idx="1"/>
          </p:cNvCxnSpPr>
          <p:nvPr/>
        </p:nvCxnSpPr>
        <p:spPr>
          <a:xfrm rot="16200000">
            <a:off x="1273175" y="2656205"/>
            <a:ext cx="1253490" cy="27940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101" idx="3"/>
            <a:endCxn id="5" idx="1"/>
          </p:cNvCxnSpPr>
          <p:nvPr/>
        </p:nvCxnSpPr>
        <p:spPr>
          <a:xfrm rot="16200000">
            <a:off x="3830955" y="2762885"/>
            <a:ext cx="1087120" cy="23241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107" idx="3"/>
            <a:endCxn id="7" idx="1"/>
          </p:cNvCxnSpPr>
          <p:nvPr/>
        </p:nvCxnSpPr>
        <p:spPr>
          <a:xfrm rot="16200000">
            <a:off x="6162358" y="2774633"/>
            <a:ext cx="1242060" cy="5397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113" idx="3"/>
            <a:endCxn id="9" idx="1"/>
          </p:cNvCxnSpPr>
          <p:nvPr/>
        </p:nvCxnSpPr>
        <p:spPr>
          <a:xfrm rot="16200000">
            <a:off x="8686165" y="2718435"/>
            <a:ext cx="1272540" cy="13589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98" idx="0"/>
            <a:endCxn id="4" idx="0"/>
          </p:cNvCxnSpPr>
          <p:nvPr/>
        </p:nvCxnSpPr>
        <p:spPr>
          <a:xfrm rot="5400000" flipV="1">
            <a:off x="2831148" y="4256088"/>
            <a:ext cx="362585" cy="6350"/>
          </a:xfrm>
          <a:prstGeom prst="bentConnector3">
            <a:avLst>
              <a:gd name="adj1" fmla="val 50000"/>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70" name="肘形连接符 69"/>
          <p:cNvCxnSpPr>
            <a:stCxn id="104" idx="0"/>
            <a:endCxn id="6" idx="1"/>
          </p:cNvCxnSpPr>
          <p:nvPr/>
        </p:nvCxnSpPr>
        <p:spPr>
          <a:xfrm rot="5400000" flipV="1">
            <a:off x="4827270" y="4758055"/>
            <a:ext cx="1443990" cy="8382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92" name="肘形连接符 91"/>
          <p:cNvCxnSpPr>
            <a:stCxn id="110" idx="0"/>
            <a:endCxn id="8" idx="1"/>
          </p:cNvCxnSpPr>
          <p:nvPr/>
        </p:nvCxnSpPr>
        <p:spPr>
          <a:xfrm rot="5400000" flipV="1">
            <a:off x="7551420" y="4531995"/>
            <a:ext cx="1246505" cy="33845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1471785" y="3422635"/>
            <a:ext cx="571139" cy="655301"/>
            <a:chOff x="1021600" y="2688962"/>
            <a:chExt cx="428410" cy="491476"/>
          </a:xfrm>
          <a:effectLst/>
        </p:grpSpPr>
        <p:sp>
          <p:nvSpPr>
            <p:cNvPr id="95" name="六边形 94"/>
            <p:cNvSpPr/>
            <p:nvPr/>
          </p:nvSpPr>
          <p:spPr>
            <a:xfrm rot="5400000">
              <a:off x="992566"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96" name="文本框 33"/>
            <p:cNvSpPr txBox="1"/>
            <p:nvPr/>
          </p:nvSpPr>
          <p:spPr>
            <a:xfrm>
              <a:off x="1021600"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01</a:t>
              </a:r>
              <a:endParaRPr lang="en-US" altLang="zh-CN" sz="2100" dirty="0">
                <a:solidFill>
                  <a:schemeClr val="bg1"/>
                </a:solidFill>
                <a:latin typeface="微软雅黑" panose="020B0503020204020204" charset="-122"/>
              </a:endParaRPr>
            </a:p>
          </p:txBody>
        </p:sp>
      </p:grpSp>
      <p:grpSp>
        <p:nvGrpSpPr>
          <p:cNvPr id="97" name="组合 96"/>
          <p:cNvGrpSpPr/>
          <p:nvPr/>
        </p:nvGrpSpPr>
        <p:grpSpPr>
          <a:xfrm>
            <a:off x="2727439" y="3422635"/>
            <a:ext cx="583785" cy="655301"/>
            <a:chOff x="1963463" y="2688962"/>
            <a:chExt cx="437896" cy="491476"/>
          </a:xfrm>
          <a:effectLst/>
        </p:grpSpPr>
        <p:sp>
          <p:nvSpPr>
            <p:cNvPr id="98" name="六边形 97"/>
            <p:cNvSpPr/>
            <p:nvPr/>
          </p:nvSpPr>
          <p:spPr>
            <a:xfrm rot="5400000">
              <a:off x="1929430" y="2722995"/>
              <a:ext cx="491476" cy="423410"/>
            </a:xfrm>
            <a:prstGeom prst="hexagon">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99" name="文本框 33"/>
            <p:cNvSpPr txBox="1"/>
            <p:nvPr/>
          </p:nvSpPr>
          <p:spPr>
            <a:xfrm>
              <a:off x="1972949"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02</a:t>
              </a:r>
              <a:endParaRPr lang="en-US" altLang="zh-CN" sz="2100" dirty="0">
                <a:solidFill>
                  <a:schemeClr val="bg1"/>
                </a:solidFill>
                <a:latin typeface="微软雅黑" panose="020B0503020204020204" charset="-122"/>
              </a:endParaRPr>
            </a:p>
          </p:txBody>
        </p:sp>
      </p:grpSp>
      <p:grpSp>
        <p:nvGrpSpPr>
          <p:cNvPr id="100" name="组合 99"/>
          <p:cNvGrpSpPr/>
          <p:nvPr/>
        </p:nvGrpSpPr>
        <p:grpSpPr>
          <a:xfrm>
            <a:off x="3976428" y="3422635"/>
            <a:ext cx="571139" cy="655301"/>
            <a:chOff x="2900327" y="2688962"/>
            <a:chExt cx="428410" cy="491476"/>
          </a:xfrm>
          <a:effectLst/>
        </p:grpSpPr>
        <p:sp>
          <p:nvSpPr>
            <p:cNvPr id="101" name="六边形 100"/>
            <p:cNvSpPr/>
            <p:nvPr/>
          </p:nvSpPr>
          <p:spPr>
            <a:xfrm rot="5400000">
              <a:off x="2866294" y="2722995"/>
              <a:ext cx="491476" cy="423410"/>
            </a:xfrm>
            <a:prstGeom prst="hexagon">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2" name="文本框 33"/>
            <p:cNvSpPr txBox="1"/>
            <p:nvPr/>
          </p:nvSpPr>
          <p:spPr>
            <a:xfrm>
              <a:off x="2900327"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03</a:t>
              </a:r>
              <a:endParaRPr lang="en-US" altLang="zh-CN" sz="2100" dirty="0">
                <a:solidFill>
                  <a:schemeClr val="bg1"/>
                </a:solidFill>
                <a:latin typeface="微软雅黑" panose="020B0503020204020204" charset="-122"/>
              </a:endParaRPr>
            </a:p>
          </p:txBody>
        </p:sp>
      </p:grpSp>
      <p:grpSp>
        <p:nvGrpSpPr>
          <p:cNvPr id="103" name="组合 102"/>
          <p:cNvGrpSpPr/>
          <p:nvPr/>
        </p:nvGrpSpPr>
        <p:grpSpPr>
          <a:xfrm>
            <a:off x="5222085" y="3422635"/>
            <a:ext cx="571139" cy="655301"/>
            <a:chOff x="3834691" y="2688962"/>
            <a:chExt cx="428410" cy="491476"/>
          </a:xfrm>
          <a:effectLst/>
        </p:grpSpPr>
        <p:sp>
          <p:nvSpPr>
            <p:cNvPr id="104" name="六边形 103"/>
            <p:cNvSpPr/>
            <p:nvPr/>
          </p:nvSpPr>
          <p:spPr>
            <a:xfrm rot="5400000">
              <a:off x="3803158"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5" name="文本框 33"/>
            <p:cNvSpPr txBox="1"/>
            <p:nvPr/>
          </p:nvSpPr>
          <p:spPr>
            <a:xfrm>
              <a:off x="3834691"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04</a:t>
              </a:r>
              <a:endParaRPr lang="en-US" altLang="zh-CN" sz="2100" dirty="0">
                <a:solidFill>
                  <a:schemeClr val="bg1"/>
                </a:solidFill>
                <a:latin typeface="微软雅黑" panose="020B0503020204020204" charset="-122"/>
              </a:endParaRPr>
            </a:p>
          </p:txBody>
        </p:sp>
      </p:grpSp>
      <p:grpSp>
        <p:nvGrpSpPr>
          <p:cNvPr id="106" name="组合 105"/>
          <p:cNvGrpSpPr/>
          <p:nvPr/>
        </p:nvGrpSpPr>
        <p:grpSpPr>
          <a:xfrm>
            <a:off x="6474407" y="3422635"/>
            <a:ext cx="571139" cy="655301"/>
            <a:chOff x="4774055" y="2688962"/>
            <a:chExt cx="428410" cy="491476"/>
          </a:xfrm>
          <a:effectLst/>
        </p:grpSpPr>
        <p:sp>
          <p:nvSpPr>
            <p:cNvPr id="107" name="六边形 106"/>
            <p:cNvSpPr/>
            <p:nvPr/>
          </p:nvSpPr>
          <p:spPr>
            <a:xfrm rot="5400000">
              <a:off x="4740022" y="2722995"/>
              <a:ext cx="491476" cy="423410"/>
            </a:xfrm>
            <a:prstGeom prst="hexagon">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8" name="文本框 33"/>
            <p:cNvSpPr txBox="1"/>
            <p:nvPr/>
          </p:nvSpPr>
          <p:spPr>
            <a:xfrm>
              <a:off x="4774055"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05</a:t>
              </a:r>
              <a:endParaRPr lang="en-US" altLang="zh-CN" sz="2100" dirty="0">
                <a:solidFill>
                  <a:schemeClr val="bg1"/>
                </a:solidFill>
                <a:latin typeface="微软雅黑" panose="020B0503020204020204" charset="-122"/>
              </a:endParaRPr>
            </a:p>
          </p:txBody>
        </p:sp>
      </p:grpSp>
      <p:grpSp>
        <p:nvGrpSpPr>
          <p:cNvPr id="109" name="组合 108"/>
          <p:cNvGrpSpPr/>
          <p:nvPr/>
        </p:nvGrpSpPr>
        <p:grpSpPr>
          <a:xfrm>
            <a:off x="7723398" y="3422635"/>
            <a:ext cx="571139" cy="655301"/>
            <a:chOff x="5710920" y="2688962"/>
            <a:chExt cx="428410" cy="491476"/>
          </a:xfrm>
          <a:effectLst/>
        </p:grpSpPr>
        <p:sp>
          <p:nvSpPr>
            <p:cNvPr id="110" name="六边形 109"/>
            <p:cNvSpPr/>
            <p:nvPr/>
          </p:nvSpPr>
          <p:spPr>
            <a:xfrm rot="5400000">
              <a:off x="5676887" y="2722995"/>
              <a:ext cx="491476" cy="423410"/>
            </a:xfrm>
            <a:prstGeom prst="hexagon">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11" name="文本框 33"/>
            <p:cNvSpPr txBox="1"/>
            <p:nvPr/>
          </p:nvSpPr>
          <p:spPr>
            <a:xfrm>
              <a:off x="5710920"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06</a:t>
              </a:r>
              <a:endParaRPr lang="en-US" altLang="zh-CN" sz="2100" dirty="0">
                <a:solidFill>
                  <a:schemeClr val="bg1"/>
                </a:solidFill>
                <a:latin typeface="微软雅黑" panose="020B0503020204020204" charset="-122"/>
              </a:endParaRPr>
            </a:p>
          </p:txBody>
        </p:sp>
      </p:grpSp>
      <p:grpSp>
        <p:nvGrpSpPr>
          <p:cNvPr id="112" name="组合 111"/>
          <p:cNvGrpSpPr/>
          <p:nvPr/>
        </p:nvGrpSpPr>
        <p:grpSpPr>
          <a:xfrm>
            <a:off x="8969053" y="3422636"/>
            <a:ext cx="571139" cy="655301"/>
            <a:chOff x="6645283" y="2688963"/>
            <a:chExt cx="428410" cy="491476"/>
          </a:xfrm>
          <a:effectLst/>
        </p:grpSpPr>
        <p:sp>
          <p:nvSpPr>
            <p:cNvPr id="113" name="六边形 112"/>
            <p:cNvSpPr/>
            <p:nvPr/>
          </p:nvSpPr>
          <p:spPr>
            <a:xfrm rot="5400000">
              <a:off x="6613750" y="2722996"/>
              <a:ext cx="491476" cy="423409"/>
            </a:xfrm>
            <a:prstGeom prst="hexagon">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14" name="文本框 33"/>
            <p:cNvSpPr txBox="1"/>
            <p:nvPr/>
          </p:nvSpPr>
          <p:spPr>
            <a:xfrm>
              <a:off x="6645283"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07</a:t>
              </a:r>
              <a:endParaRPr lang="en-US" altLang="zh-CN" sz="2100" dirty="0">
                <a:solidFill>
                  <a:schemeClr val="bg1"/>
                </a:solidFill>
                <a:latin typeface="微软雅黑" panose="020B0503020204020204" charset="-122"/>
              </a:endParaRPr>
            </a:p>
          </p:txBody>
        </p:sp>
      </p:grpSp>
      <p:sp>
        <p:nvSpPr>
          <p:cNvPr id="2" name="标题 1"/>
          <p:cNvSpPr>
            <a:spLocks noGrp="1"/>
          </p:cNvSpPr>
          <p:nvPr>
            <p:ph type="title"/>
          </p:nvPr>
        </p:nvSpPr>
        <p:spPr/>
        <p:txBody>
          <a:bodyPr>
            <a:normAutofit fontScale="90000"/>
          </a:bodyPr>
          <a:lstStyle/>
          <a:p>
            <a:r>
              <a:rPr lang="zh-CN" altLang="en-US" dirty="0"/>
              <a:t>会议纪要</a:t>
            </a:r>
            <a:endParaRPr lang="zh-CN" altLang="en-US" dirty="0"/>
          </a:p>
        </p:txBody>
      </p:sp>
      <p:pic>
        <p:nvPicPr>
          <p:cNvPr id="3" name="图片 2"/>
          <p:cNvPicPr>
            <a:picLocks noChangeAspect="1"/>
          </p:cNvPicPr>
          <p:nvPr/>
        </p:nvPicPr>
        <p:blipFill>
          <a:blip r:embed="rId1"/>
          <a:stretch>
            <a:fillRect/>
          </a:stretch>
        </p:blipFill>
        <p:spPr>
          <a:xfrm>
            <a:off x="2039620" y="915670"/>
            <a:ext cx="1718310" cy="2506980"/>
          </a:xfrm>
          <a:prstGeom prst="rect">
            <a:avLst/>
          </a:prstGeom>
        </p:spPr>
      </p:pic>
      <p:pic>
        <p:nvPicPr>
          <p:cNvPr id="4" name="图片 3"/>
          <p:cNvPicPr>
            <a:picLocks noChangeAspect="1"/>
          </p:cNvPicPr>
          <p:nvPr/>
        </p:nvPicPr>
        <p:blipFill>
          <a:blip r:embed="rId2"/>
          <a:stretch>
            <a:fillRect/>
          </a:stretch>
        </p:blipFill>
        <p:spPr>
          <a:xfrm>
            <a:off x="1192530" y="4440555"/>
            <a:ext cx="3646170" cy="2202815"/>
          </a:xfrm>
          <a:prstGeom prst="rect">
            <a:avLst/>
          </a:prstGeom>
        </p:spPr>
      </p:pic>
      <p:pic>
        <p:nvPicPr>
          <p:cNvPr id="5" name="图片 4"/>
          <p:cNvPicPr>
            <a:picLocks noChangeAspect="1"/>
          </p:cNvPicPr>
          <p:nvPr/>
        </p:nvPicPr>
        <p:blipFill>
          <a:blip r:embed="rId3"/>
          <a:stretch>
            <a:fillRect/>
          </a:stretch>
        </p:blipFill>
        <p:spPr>
          <a:xfrm>
            <a:off x="4490720" y="1368425"/>
            <a:ext cx="2034540" cy="1933575"/>
          </a:xfrm>
          <a:prstGeom prst="rect">
            <a:avLst/>
          </a:prstGeom>
        </p:spPr>
      </p:pic>
      <p:pic>
        <p:nvPicPr>
          <p:cNvPr id="6" name="图片 5"/>
          <p:cNvPicPr>
            <a:picLocks noChangeAspect="1"/>
          </p:cNvPicPr>
          <p:nvPr/>
        </p:nvPicPr>
        <p:blipFill>
          <a:blip r:embed="rId4"/>
          <a:stretch>
            <a:fillRect/>
          </a:stretch>
        </p:blipFill>
        <p:spPr>
          <a:xfrm>
            <a:off x="5591175" y="4440555"/>
            <a:ext cx="2201545" cy="2162810"/>
          </a:xfrm>
          <a:prstGeom prst="rect">
            <a:avLst/>
          </a:prstGeom>
        </p:spPr>
      </p:pic>
      <p:pic>
        <p:nvPicPr>
          <p:cNvPr id="7" name="图片 6"/>
          <p:cNvPicPr>
            <a:picLocks noChangeAspect="1"/>
          </p:cNvPicPr>
          <p:nvPr/>
        </p:nvPicPr>
        <p:blipFill>
          <a:blip r:embed="rId5"/>
          <a:stretch>
            <a:fillRect/>
          </a:stretch>
        </p:blipFill>
        <p:spPr>
          <a:xfrm>
            <a:off x="6810375" y="1059180"/>
            <a:ext cx="2261235" cy="2242820"/>
          </a:xfrm>
          <a:prstGeom prst="rect">
            <a:avLst/>
          </a:prstGeom>
        </p:spPr>
      </p:pic>
      <p:pic>
        <p:nvPicPr>
          <p:cNvPr id="8" name="图片 7"/>
          <p:cNvPicPr>
            <a:picLocks noChangeAspect="1"/>
          </p:cNvPicPr>
          <p:nvPr/>
        </p:nvPicPr>
        <p:blipFill>
          <a:blip r:embed="rId6"/>
          <a:stretch>
            <a:fillRect/>
          </a:stretch>
        </p:blipFill>
        <p:spPr>
          <a:xfrm>
            <a:off x="8343900" y="4044950"/>
            <a:ext cx="2103120" cy="2558415"/>
          </a:xfrm>
          <a:prstGeom prst="rect">
            <a:avLst/>
          </a:prstGeom>
        </p:spPr>
      </p:pic>
      <p:pic>
        <p:nvPicPr>
          <p:cNvPr id="9" name="图片 8"/>
          <p:cNvPicPr>
            <a:picLocks noChangeAspect="1"/>
          </p:cNvPicPr>
          <p:nvPr/>
        </p:nvPicPr>
        <p:blipFill>
          <a:blip r:embed="rId7"/>
          <a:stretch>
            <a:fillRect/>
          </a:stretch>
        </p:blipFill>
        <p:spPr>
          <a:xfrm>
            <a:off x="9390380" y="877570"/>
            <a:ext cx="2088515" cy="2545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par>
                                <p:cTn id="15" presetID="53" presetClass="entr" presetSubtype="16"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p:cTn id="17" dur="500" fill="hold"/>
                                        <p:tgtEl>
                                          <p:spTgt spid="97"/>
                                        </p:tgtEl>
                                        <p:attrNameLst>
                                          <p:attrName>ppt_w</p:attrName>
                                        </p:attrNameLst>
                                      </p:cBhvr>
                                      <p:tavLst>
                                        <p:tav tm="0">
                                          <p:val>
                                            <p:fltVal val="0"/>
                                          </p:val>
                                        </p:tav>
                                        <p:tav tm="100000">
                                          <p:val>
                                            <p:strVal val="#ppt_w"/>
                                          </p:val>
                                        </p:tav>
                                      </p:tavLst>
                                    </p:anim>
                                    <p:anim calcmode="lin" valueType="num">
                                      <p:cBhvr>
                                        <p:cTn id="18" dur="500" fill="hold"/>
                                        <p:tgtEl>
                                          <p:spTgt spid="97"/>
                                        </p:tgtEl>
                                        <p:attrNameLst>
                                          <p:attrName>ppt_h</p:attrName>
                                        </p:attrNameLst>
                                      </p:cBhvr>
                                      <p:tavLst>
                                        <p:tav tm="0">
                                          <p:val>
                                            <p:fltVal val="0"/>
                                          </p:val>
                                        </p:tav>
                                        <p:tav tm="100000">
                                          <p:val>
                                            <p:strVal val="#ppt_h"/>
                                          </p:val>
                                        </p:tav>
                                      </p:tavLst>
                                    </p:anim>
                                    <p:animEffect transition="in" filter="fade">
                                      <p:cBhvr>
                                        <p:cTn id="19" dur="500"/>
                                        <p:tgtEl>
                                          <p:spTgt spid="97"/>
                                        </p:tgtEl>
                                      </p:cBhvr>
                                    </p:animEffect>
                                  </p:childTnLst>
                                </p:cTn>
                              </p:par>
                              <p:par>
                                <p:cTn id="20" presetID="53" presetClass="entr" presetSubtype="16"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 calcmode="lin" valueType="num">
                                      <p:cBhvr>
                                        <p:cTn id="22" dur="500" fill="hold"/>
                                        <p:tgtEl>
                                          <p:spTgt spid="100"/>
                                        </p:tgtEl>
                                        <p:attrNameLst>
                                          <p:attrName>ppt_w</p:attrName>
                                        </p:attrNameLst>
                                      </p:cBhvr>
                                      <p:tavLst>
                                        <p:tav tm="0">
                                          <p:val>
                                            <p:fltVal val="0"/>
                                          </p:val>
                                        </p:tav>
                                        <p:tav tm="100000">
                                          <p:val>
                                            <p:strVal val="#ppt_w"/>
                                          </p:val>
                                        </p:tav>
                                      </p:tavLst>
                                    </p:anim>
                                    <p:anim calcmode="lin" valueType="num">
                                      <p:cBhvr>
                                        <p:cTn id="23" dur="500" fill="hold"/>
                                        <p:tgtEl>
                                          <p:spTgt spid="100"/>
                                        </p:tgtEl>
                                        <p:attrNameLst>
                                          <p:attrName>ppt_h</p:attrName>
                                        </p:attrNameLst>
                                      </p:cBhvr>
                                      <p:tavLst>
                                        <p:tav tm="0">
                                          <p:val>
                                            <p:fltVal val="0"/>
                                          </p:val>
                                        </p:tav>
                                        <p:tav tm="100000">
                                          <p:val>
                                            <p:strVal val="#ppt_h"/>
                                          </p:val>
                                        </p:tav>
                                      </p:tavLst>
                                    </p:anim>
                                    <p:animEffect transition="in" filter="fade">
                                      <p:cBhvr>
                                        <p:cTn id="24" dur="500"/>
                                        <p:tgtEl>
                                          <p:spTgt spid="100"/>
                                        </p:tgtEl>
                                      </p:cBhvr>
                                    </p:animEffect>
                                  </p:childTnLst>
                                </p:cTn>
                              </p:par>
                              <p:par>
                                <p:cTn id="25" presetID="53" presetClass="entr" presetSubtype="16"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0"/>
                                  </p:stCondLst>
                                  <p:childTnLst>
                                    <p:set>
                                      <p:cBhvr>
                                        <p:cTn id="31" dur="1" fill="hold">
                                          <p:stCondLst>
                                            <p:cond delay="0"/>
                                          </p:stCondLst>
                                        </p:cTn>
                                        <p:tgtEl>
                                          <p:spTgt spid="106"/>
                                        </p:tgtEl>
                                        <p:attrNameLst>
                                          <p:attrName>style.visibility</p:attrName>
                                        </p:attrNameLst>
                                      </p:cBhvr>
                                      <p:to>
                                        <p:strVal val="visible"/>
                                      </p:to>
                                    </p:set>
                                    <p:anim calcmode="lin" valueType="num">
                                      <p:cBhvr>
                                        <p:cTn id="32" dur="500" fill="hold"/>
                                        <p:tgtEl>
                                          <p:spTgt spid="106"/>
                                        </p:tgtEl>
                                        <p:attrNameLst>
                                          <p:attrName>ppt_w</p:attrName>
                                        </p:attrNameLst>
                                      </p:cBhvr>
                                      <p:tavLst>
                                        <p:tav tm="0">
                                          <p:val>
                                            <p:fltVal val="0"/>
                                          </p:val>
                                        </p:tav>
                                        <p:tav tm="100000">
                                          <p:val>
                                            <p:strVal val="#ppt_w"/>
                                          </p:val>
                                        </p:tav>
                                      </p:tavLst>
                                    </p:anim>
                                    <p:anim calcmode="lin" valueType="num">
                                      <p:cBhvr>
                                        <p:cTn id="33" dur="500" fill="hold"/>
                                        <p:tgtEl>
                                          <p:spTgt spid="106"/>
                                        </p:tgtEl>
                                        <p:attrNameLst>
                                          <p:attrName>ppt_h</p:attrName>
                                        </p:attrNameLst>
                                      </p:cBhvr>
                                      <p:tavLst>
                                        <p:tav tm="0">
                                          <p:val>
                                            <p:fltVal val="0"/>
                                          </p:val>
                                        </p:tav>
                                        <p:tav tm="100000">
                                          <p:val>
                                            <p:strVal val="#ppt_h"/>
                                          </p:val>
                                        </p:tav>
                                      </p:tavLst>
                                    </p:anim>
                                    <p:animEffect transition="in" filter="fade">
                                      <p:cBhvr>
                                        <p:cTn id="34" dur="500"/>
                                        <p:tgtEl>
                                          <p:spTgt spid="106"/>
                                        </p:tgtEl>
                                      </p:cBhvr>
                                    </p:animEffect>
                                  </p:childTnLst>
                                </p:cTn>
                              </p:par>
                              <p:par>
                                <p:cTn id="35" presetID="53" presetClass="entr" presetSubtype="16" fill="hold" nodeType="with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500" fill="hold"/>
                                        <p:tgtEl>
                                          <p:spTgt spid="109"/>
                                        </p:tgtEl>
                                        <p:attrNameLst>
                                          <p:attrName>ppt_w</p:attrName>
                                        </p:attrNameLst>
                                      </p:cBhvr>
                                      <p:tavLst>
                                        <p:tav tm="0">
                                          <p:val>
                                            <p:fltVal val="0"/>
                                          </p:val>
                                        </p:tav>
                                        <p:tav tm="100000">
                                          <p:val>
                                            <p:strVal val="#ppt_w"/>
                                          </p:val>
                                        </p:tav>
                                      </p:tavLst>
                                    </p:anim>
                                    <p:anim calcmode="lin" valueType="num">
                                      <p:cBhvr>
                                        <p:cTn id="38" dur="500" fill="hold"/>
                                        <p:tgtEl>
                                          <p:spTgt spid="109"/>
                                        </p:tgtEl>
                                        <p:attrNameLst>
                                          <p:attrName>ppt_h</p:attrName>
                                        </p:attrNameLst>
                                      </p:cBhvr>
                                      <p:tavLst>
                                        <p:tav tm="0">
                                          <p:val>
                                            <p:fltVal val="0"/>
                                          </p:val>
                                        </p:tav>
                                        <p:tav tm="100000">
                                          <p:val>
                                            <p:strVal val="#ppt_h"/>
                                          </p:val>
                                        </p:tav>
                                      </p:tavLst>
                                    </p:anim>
                                    <p:animEffect transition="in" filter="fade">
                                      <p:cBhvr>
                                        <p:cTn id="39" dur="500"/>
                                        <p:tgtEl>
                                          <p:spTgt spid="109"/>
                                        </p:tgtEl>
                                      </p:cBhvr>
                                    </p:animEffect>
                                  </p:childTnLst>
                                </p:cTn>
                              </p:par>
                              <p:par>
                                <p:cTn id="40" presetID="53" presetClass="entr" presetSubtype="16" fill="hold" nodeType="withEffect">
                                  <p:stCondLst>
                                    <p:cond delay="0"/>
                                  </p:stCondLst>
                                  <p:childTnLst>
                                    <p:set>
                                      <p:cBhvr>
                                        <p:cTn id="41" dur="1" fill="hold">
                                          <p:stCondLst>
                                            <p:cond delay="0"/>
                                          </p:stCondLst>
                                        </p:cTn>
                                        <p:tgtEl>
                                          <p:spTgt spid="112"/>
                                        </p:tgtEl>
                                        <p:attrNameLst>
                                          <p:attrName>style.visibility</p:attrName>
                                        </p:attrNameLst>
                                      </p:cBhvr>
                                      <p:to>
                                        <p:strVal val="visible"/>
                                      </p:to>
                                    </p:set>
                                    <p:anim calcmode="lin" valueType="num">
                                      <p:cBhvr>
                                        <p:cTn id="42" dur="500" fill="hold"/>
                                        <p:tgtEl>
                                          <p:spTgt spid="112"/>
                                        </p:tgtEl>
                                        <p:attrNameLst>
                                          <p:attrName>ppt_w</p:attrName>
                                        </p:attrNameLst>
                                      </p:cBhvr>
                                      <p:tavLst>
                                        <p:tav tm="0">
                                          <p:val>
                                            <p:fltVal val="0"/>
                                          </p:val>
                                        </p:tav>
                                        <p:tav tm="100000">
                                          <p:val>
                                            <p:strVal val="#ppt_w"/>
                                          </p:val>
                                        </p:tav>
                                      </p:tavLst>
                                    </p:anim>
                                    <p:anim calcmode="lin" valueType="num">
                                      <p:cBhvr>
                                        <p:cTn id="43" dur="500" fill="hold"/>
                                        <p:tgtEl>
                                          <p:spTgt spid="112"/>
                                        </p:tgtEl>
                                        <p:attrNameLst>
                                          <p:attrName>ppt_h</p:attrName>
                                        </p:attrNameLst>
                                      </p:cBhvr>
                                      <p:tavLst>
                                        <p:tav tm="0">
                                          <p:val>
                                            <p:fltVal val="0"/>
                                          </p:val>
                                        </p:tav>
                                        <p:tav tm="100000">
                                          <p:val>
                                            <p:strVal val="#ppt_h"/>
                                          </p:val>
                                        </p:tav>
                                      </p:tavLst>
                                    </p:anim>
                                    <p:animEffect transition="in" filter="fade">
                                      <p:cBhvr>
                                        <p:cTn id="44" dur="500"/>
                                        <p:tgtEl>
                                          <p:spTgt spid="112"/>
                                        </p:tgtEl>
                                      </p:cBhvr>
                                    </p:animEffect>
                                  </p:childTnLst>
                                </p:cTn>
                              </p:par>
                              <p:par>
                                <p:cTn id="45" presetID="42"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1000"/>
                                        <p:tgtEl>
                                          <p:spTgt spid="51"/>
                                        </p:tgtEl>
                                      </p:cBhvr>
                                    </p:animEffect>
                                    <p:anim calcmode="lin" valueType="num">
                                      <p:cBhvr>
                                        <p:cTn id="48" dur="1000" fill="hold"/>
                                        <p:tgtEl>
                                          <p:spTgt spid="51"/>
                                        </p:tgtEl>
                                        <p:attrNameLst>
                                          <p:attrName>ppt_x</p:attrName>
                                        </p:attrNameLst>
                                      </p:cBhvr>
                                      <p:tavLst>
                                        <p:tav tm="0">
                                          <p:val>
                                            <p:strVal val="#ppt_x"/>
                                          </p:val>
                                        </p:tav>
                                        <p:tav tm="100000">
                                          <p:val>
                                            <p:strVal val="#ppt_x"/>
                                          </p:val>
                                        </p:tav>
                                      </p:tavLst>
                                    </p:anim>
                                    <p:anim calcmode="lin" valueType="num">
                                      <p:cBhvr>
                                        <p:cTn id="49" dur="1000" fill="hold"/>
                                        <p:tgtEl>
                                          <p:spTgt spid="5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anim calcmode="lin" valueType="num">
                                      <p:cBhvr>
                                        <p:cTn id="53" dur="1000" fill="hold"/>
                                        <p:tgtEl>
                                          <p:spTgt spid="48"/>
                                        </p:tgtEl>
                                        <p:attrNameLst>
                                          <p:attrName>ppt_x</p:attrName>
                                        </p:attrNameLst>
                                      </p:cBhvr>
                                      <p:tavLst>
                                        <p:tav tm="0">
                                          <p:val>
                                            <p:strVal val="#ppt_x"/>
                                          </p:val>
                                        </p:tav>
                                        <p:tav tm="100000">
                                          <p:val>
                                            <p:strVal val="#ppt_x"/>
                                          </p:val>
                                        </p:tav>
                                      </p:tavLst>
                                    </p:anim>
                                    <p:anim calcmode="lin" valueType="num">
                                      <p:cBhvr>
                                        <p:cTn id="54" dur="1000" fill="hold"/>
                                        <p:tgtEl>
                                          <p:spTgt spid="4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1000"/>
                                        <p:tgtEl>
                                          <p:spTgt spid="92"/>
                                        </p:tgtEl>
                                      </p:cBhvr>
                                    </p:animEffect>
                                    <p:anim calcmode="lin" valueType="num">
                                      <p:cBhvr>
                                        <p:cTn id="68" dur="1000" fill="hold"/>
                                        <p:tgtEl>
                                          <p:spTgt spid="92"/>
                                        </p:tgtEl>
                                        <p:attrNameLst>
                                          <p:attrName>ppt_x</p:attrName>
                                        </p:attrNameLst>
                                      </p:cBhvr>
                                      <p:tavLst>
                                        <p:tav tm="0">
                                          <p:val>
                                            <p:strVal val="#ppt_x"/>
                                          </p:val>
                                        </p:tav>
                                        <p:tav tm="100000">
                                          <p:val>
                                            <p:strVal val="#ppt_x"/>
                                          </p:val>
                                        </p:tav>
                                      </p:tavLst>
                                    </p:anim>
                                    <p:anim calcmode="lin" valueType="num">
                                      <p:cBhvr>
                                        <p:cTn id="69" dur="1000" fill="hold"/>
                                        <p:tgtEl>
                                          <p:spTgt spid="92"/>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1000"/>
                                        <p:tgtEl>
                                          <p:spTgt spid="70"/>
                                        </p:tgtEl>
                                      </p:cBhvr>
                                    </p:animEffect>
                                    <p:anim calcmode="lin" valueType="num">
                                      <p:cBhvr>
                                        <p:cTn id="73" dur="1000" fill="hold"/>
                                        <p:tgtEl>
                                          <p:spTgt spid="70"/>
                                        </p:tgtEl>
                                        <p:attrNameLst>
                                          <p:attrName>ppt_x</p:attrName>
                                        </p:attrNameLst>
                                      </p:cBhvr>
                                      <p:tavLst>
                                        <p:tav tm="0">
                                          <p:val>
                                            <p:strVal val="#ppt_x"/>
                                          </p:val>
                                        </p:tav>
                                        <p:tav tm="100000">
                                          <p:val>
                                            <p:strVal val="#ppt_x"/>
                                          </p:val>
                                        </p:tav>
                                      </p:tavLst>
                                    </p:anim>
                                    <p:anim calcmode="lin" valueType="num">
                                      <p:cBhvr>
                                        <p:cTn id="74" dur="1000" fill="hold"/>
                                        <p:tgtEl>
                                          <p:spTgt spid="7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1000"/>
                                        <p:tgtEl>
                                          <p:spTgt spid="61"/>
                                        </p:tgtEl>
                                      </p:cBhvr>
                                    </p:animEffect>
                                    <p:anim calcmode="lin" valueType="num">
                                      <p:cBhvr>
                                        <p:cTn id="78" dur="1000" fill="hold"/>
                                        <p:tgtEl>
                                          <p:spTgt spid="61"/>
                                        </p:tgtEl>
                                        <p:attrNameLst>
                                          <p:attrName>ppt_x</p:attrName>
                                        </p:attrNameLst>
                                      </p:cBhvr>
                                      <p:tavLst>
                                        <p:tav tm="0">
                                          <p:val>
                                            <p:strVal val="#ppt_x"/>
                                          </p:val>
                                        </p:tav>
                                        <p:tav tm="100000">
                                          <p:val>
                                            <p:strVal val="#ppt_x"/>
                                          </p:val>
                                        </p:tav>
                                      </p:tavLst>
                                    </p:anim>
                                    <p:anim calcmode="lin" valueType="num">
                                      <p:cBhvr>
                                        <p:cTn id="79" dur="1000" fill="hold"/>
                                        <p:tgtEl>
                                          <p:spTgt spid="61"/>
                                        </p:tgtEl>
                                        <p:attrNameLst>
                                          <p:attrName>ppt_y</p:attrName>
                                        </p:attrNameLst>
                                      </p:cBhvr>
                                      <p:tavLst>
                                        <p:tav tm="0">
                                          <p:val>
                                            <p:strVal val="#ppt_y-.1"/>
                                          </p:val>
                                        </p:tav>
                                        <p:tav tm="100000">
                                          <p:val>
                                            <p:strVal val="#ppt_y"/>
                                          </p:val>
                                        </p:tav>
                                      </p:tavLst>
                                    </p:anim>
                                  </p:childTnLst>
                                </p:cTn>
                              </p:par>
                              <p:par>
                                <p:cTn id="80" presetID="20" presetClass="entr" presetSubtype="0"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edge">
                                      <p:cBhvr>
                                        <p:cTn id="82" dur="2000"/>
                                        <p:tgtEl>
                                          <p:spTgt spid="3"/>
                                        </p:tgtEl>
                                      </p:cBhvr>
                                    </p:animEffect>
                                  </p:childTnLst>
                                </p:cTn>
                              </p:par>
                              <p:par>
                                <p:cTn id="83" presetID="20" presetClass="entr" presetSubtype="0" fill="hold" nodeType="with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edge">
                                      <p:cBhvr>
                                        <p:cTn id="85" dur="2000"/>
                                        <p:tgtEl>
                                          <p:spTgt spid="5"/>
                                        </p:tgtEl>
                                      </p:cBhvr>
                                    </p:animEffect>
                                  </p:childTnLst>
                                </p:cTn>
                              </p:par>
                              <p:par>
                                <p:cTn id="86" presetID="20" presetClass="entr" presetSubtype="0" fill="hold"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edge">
                                      <p:cBhvr>
                                        <p:cTn id="88" dur="2000"/>
                                        <p:tgtEl>
                                          <p:spTgt spid="7"/>
                                        </p:tgtEl>
                                      </p:cBhvr>
                                    </p:animEffect>
                                  </p:childTnLst>
                                </p:cTn>
                              </p:par>
                              <p:par>
                                <p:cTn id="89" presetID="20"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edge">
                                      <p:cBhvr>
                                        <p:cTn id="91" dur="2000"/>
                                        <p:tgtEl>
                                          <p:spTgt spid="9"/>
                                        </p:tgtEl>
                                      </p:cBhvr>
                                    </p:animEffect>
                                  </p:childTnLst>
                                </p:cTn>
                              </p:par>
                              <p:par>
                                <p:cTn id="92" presetID="20" presetClass="entr" presetSubtype="0" fill="hold"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wedge">
                                      <p:cBhvr>
                                        <p:cTn id="94" dur="2000"/>
                                        <p:tgtEl>
                                          <p:spTgt spid="4"/>
                                        </p:tgtEl>
                                      </p:cBhvr>
                                    </p:animEffect>
                                  </p:childTnLst>
                                </p:cTn>
                              </p:par>
                              <p:par>
                                <p:cTn id="95" presetID="20" presetClass="entr" presetSubtype="0" fill="hold" nodeType="with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wedge">
                                      <p:cBhvr>
                                        <p:cTn id="97" dur="2000"/>
                                        <p:tgtEl>
                                          <p:spTgt spid="6"/>
                                        </p:tgtEl>
                                      </p:cBhvr>
                                    </p:animEffect>
                                  </p:childTnLst>
                                </p:cTn>
                              </p:par>
                              <p:par>
                                <p:cTn id="98" presetID="20" presetClass="entr" presetSubtype="0" fill="hold" nodeType="withEffect">
                                  <p:stCondLst>
                                    <p:cond delay="0"/>
                                  </p:stCondLst>
                                  <p:childTnLst>
                                    <p:set>
                                      <p:cBhvr>
                                        <p:cTn id="99" dur="1" fill="hold">
                                          <p:stCondLst>
                                            <p:cond delay="0"/>
                                          </p:stCondLst>
                                        </p:cTn>
                                        <p:tgtEl>
                                          <p:spTgt spid="8"/>
                                        </p:tgtEl>
                                        <p:attrNameLst>
                                          <p:attrName>style.visibility</p:attrName>
                                        </p:attrNameLst>
                                      </p:cBhvr>
                                      <p:to>
                                        <p:strVal val="visible"/>
                                      </p:to>
                                    </p:set>
                                    <p:animEffect transition="in" filter="wedge">
                                      <p:cBhvr>
                                        <p:cTn id="10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08100" y="3535955"/>
            <a:ext cx="10079806" cy="424481"/>
            <a:chOff x="534438" y="3368951"/>
            <a:chExt cx="10944224" cy="438144"/>
          </a:xfrm>
          <a:solidFill>
            <a:schemeClr val="bg1">
              <a:lumMod val="75000"/>
            </a:schemeClr>
          </a:solidFill>
          <a:effectLst/>
        </p:grpSpPr>
        <p:sp>
          <p:nvSpPr>
            <p:cNvPr id="37" name="矩形 36"/>
            <p:cNvSpPr/>
            <p:nvPr/>
          </p:nvSpPr>
          <p:spPr>
            <a:xfrm>
              <a:off x="11049789" y="3503489"/>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grpSp>
          <p:nvGrpSpPr>
            <p:cNvPr id="38" name="组合 37"/>
            <p:cNvGrpSpPr/>
            <p:nvPr/>
          </p:nvGrpSpPr>
          <p:grpSpPr>
            <a:xfrm>
              <a:off x="534438" y="3368951"/>
              <a:ext cx="10944224" cy="438144"/>
              <a:chOff x="623889" y="3209927"/>
              <a:chExt cx="10944224" cy="438144"/>
            </a:xfrm>
            <a:grpFill/>
          </p:grpSpPr>
          <p:sp>
            <p:nvSpPr>
              <p:cNvPr id="39" name="矩形 38"/>
              <p:cNvSpPr/>
              <p:nvPr/>
            </p:nvSpPr>
            <p:spPr>
              <a:xfrm>
                <a:off x="623889" y="3344465"/>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1" name="矩形 40"/>
              <p:cNvSpPr/>
              <p:nvPr/>
            </p:nvSpPr>
            <p:spPr>
              <a:xfrm>
                <a:off x="717047"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2" name="矩形 41"/>
              <p:cNvSpPr/>
              <p:nvPr/>
            </p:nvSpPr>
            <p:spPr>
              <a:xfrm>
                <a:off x="866901"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3" name="矩形 42"/>
              <p:cNvSpPr/>
              <p:nvPr/>
            </p:nvSpPr>
            <p:spPr>
              <a:xfrm>
                <a:off x="1108099" y="3344467"/>
                <a:ext cx="9613876"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4" name="矩形 43"/>
              <p:cNvSpPr/>
              <p:nvPr/>
            </p:nvSpPr>
            <p:spPr>
              <a:xfrm>
                <a:off x="10994902"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6" name="矩形 45"/>
              <p:cNvSpPr/>
              <p:nvPr/>
            </p:nvSpPr>
            <p:spPr>
              <a:xfrm>
                <a:off x="10759220"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sp>
            <p:nvSpPr>
              <p:cNvPr id="47" name="等腰三角形 46"/>
              <p:cNvSpPr/>
              <p:nvPr/>
            </p:nvSpPr>
            <p:spPr>
              <a:xfrm rot="5400000">
                <a:off x="11159803" y="3239761"/>
                <a:ext cx="438144" cy="378476"/>
              </a:xfrm>
              <a:prstGeom prst="triangl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ndParaRPr>
              </a:p>
            </p:txBody>
          </p:sp>
        </p:grpSp>
      </p:grpSp>
      <p:cxnSp>
        <p:nvCxnSpPr>
          <p:cNvPr id="48" name="肘形连接符 47"/>
          <p:cNvCxnSpPr>
            <a:stCxn id="95" idx="3"/>
            <a:endCxn id="10" idx="1"/>
          </p:cNvCxnSpPr>
          <p:nvPr/>
        </p:nvCxnSpPr>
        <p:spPr>
          <a:xfrm rot="16200000">
            <a:off x="1270000" y="2640330"/>
            <a:ext cx="1272540" cy="29210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101" idx="3"/>
            <a:endCxn id="12" idx="1"/>
          </p:cNvCxnSpPr>
          <p:nvPr/>
        </p:nvCxnSpPr>
        <p:spPr>
          <a:xfrm rot="16200000">
            <a:off x="3795395" y="2720975"/>
            <a:ext cx="1164590" cy="23876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107" idx="3"/>
            <a:endCxn id="14" idx="1"/>
          </p:cNvCxnSpPr>
          <p:nvPr/>
        </p:nvCxnSpPr>
        <p:spPr>
          <a:xfrm rot="16200000">
            <a:off x="6248400" y="2658110"/>
            <a:ext cx="1272540" cy="25717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113" idx="3"/>
            <a:endCxn id="16" idx="1"/>
          </p:cNvCxnSpPr>
          <p:nvPr/>
        </p:nvCxnSpPr>
        <p:spPr>
          <a:xfrm rot="16200000">
            <a:off x="8720455" y="2628265"/>
            <a:ext cx="1328420" cy="260350"/>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98" idx="0"/>
            <a:endCxn id="11" idx="1"/>
          </p:cNvCxnSpPr>
          <p:nvPr/>
        </p:nvCxnSpPr>
        <p:spPr>
          <a:xfrm rot="5400000" flipV="1">
            <a:off x="2437765" y="4649470"/>
            <a:ext cx="1444625" cy="30162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70" name="肘形连接符 69"/>
          <p:cNvCxnSpPr>
            <a:stCxn id="104" idx="0"/>
            <a:endCxn id="13" idx="1"/>
          </p:cNvCxnSpPr>
          <p:nvPr/>
        </p:nvCxnSpPr>
        <p:spPr>
          <a:xfrm rot="5400000" flipV="1">
            <a:off x="4881880" y="4702810"/>
            <a:ext cx="1444625" cy="19367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92" name="肘形连接符 91"/>
          <p:cNvCxnSpPr>
            <a:stCxn id="110" idx="0"/>
            <a:endCxn id="15" idx="1"/>
          </p:cNvCxnSpPr>
          <p:nvPr/>
        </p:nvCxnSpPr>
        <p:spPr>
          <a:xfrm rot="5400000" flipV="1">
            <a:off x="7582218" y="4501198"/>
            <a:ext cx="1348740" cy="50228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1471785" y="3422635"/>
            <a:ext cx="571139" cy="655301"/>
            <a:chOff x="1021600" y="2688962"/>
            <a:chExt cx="428410" cy="491476"/>
          </a:xfrm>
          <a:effectLst/>
        </p:grpSpPr>
        <p:sp>
          <p:nvSpPr>
            <p:cNvPr id="95" name="六边形 94"/>
            <p:cNvSpPr/>
            <p:nvPr/>
          </p:nvSpPr>
          <p:spPr>
            <a:xfrm rot="5400000">
              <a:off x="992566"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96" name="文本框 33"/>
            <p:cNvSpPr txBox="1"/>
            <p:nvPr/>
          </p:nvSpPr>
          <p:spPr>
            <a:xfrm>
              <a:off x="1021600"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08</a:t>
              </a:r>
              <a:endParaRPr lang="en-US" altLang="zh-CN" sz="2100" dirty="0">
                <a:solidFill>
                  <a:schemeClr val="bg1"/>
                </a:solidFill>
                <a:latin typeface="微软雅黑" panose="020B0503020204020204" charset="-122"/>
              </a:endParaRPr>
            </a:p>
          </p:txBody>
        </p:sp>
      </p:grpSp>
      <p:grpSp>
        <p:nvGrpSpPr>
          <p:cNvPr id="97" name="组合 96"/>
          <p:cNvGrpSpPr/>
          <p:nvPr/>
        </p:nvGrpSpPr>
        <p:grpSpPr>
          <a:xfrm>
            <a:off x="2727439" y="3422635"/>
            <a:ext cx="583785" cy="655301"/>
            <a:chOff x="1963463" y="2688962"/>
            <a:chExt cx="437896" cy="491476"/>
          </a:xfrm>
          <a:effectLst/>
        </p:grpSpPr>
        <p:sp>
          <p:nvSpPr>
            <p:cNvPr id="98" name="六边形 97"/>
            <p:cNvSpPr/>
            <p:nvPr/>
          </p:nvSpPr>
          <p:spPr>
            <a:xfrm rot="5400000">
              <a:off x="1929430" y="2722995"/>
              <a:ext cx="491476" cy="423410"/>
            </a:xfrm>
            <a:prstGeom prst="hexagon">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99" name="文本框 33"/>
            <p:cNvSpPr txBox="1"/>
            <p:nvPr/>
          </p:nvSpPr>
          <p:spPr>
            <a:xfrm>
              <a:off x="1972949"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09</a:t>
              </a:r>
              <a:endParaRPr lang="en-US" altLang="zh-CN" sz="2100" dirty="0">
                <a:solidFill>
                  <a:schemeClr val="bg1"/>
                </a:solidFill>
                <a:latin typeface="微软雅黑" panose="020B0503020204020204" charset="-122"/>
              </a:endParaRPr>
            </a:p>
          </p:txBody>
        </p:sp>
      </p:grpSp>
      <p:grpSp>
        <p:nvGrpSpPr>
          <p:cNvPr id="100" name="组合 99"/>
          <p:cNvGrpSpPr/>
          <p:nvPr/>
        </p:nvGrpSpPr>
        <p:grpSpPr>
          <a:xfrm>
            <a:off x="3976428" y="3422635"/>
            <a:ext cx="571139" cy="655301"/>
            <a:chOff x="2900327" y="2688962"/>
            <a:chExt cx="428410" cy="491476"/>
          </a:xfrm>
          <a:effectLst/>
        </p:grpSpPr>
        <p:sp>
          <p:nvSpPr>
            <p:cNvPr id="101" name="六边形 100"/>
            <p:cNvSpPr/>
            <p:nvPr/>
          </p:nvSpPr>
          <p:spPr>
            <a:xfrm rot="5400000">
              <a:off x="2866294" y="2722995"/>
              <a:ext cx="491476" cy="423410"/>
            </a:xfrm>
            <a:prstGeom prst="hexagon">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2" name="文本框 33"/>
            <p:cNvSpPr txBox="1"/>
            <p:nvPr/>
          </p:nvSpPr>
          <p:spPr>
            <a:xfrm>
              <a:off x="2900327"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10</a:t>
              </a:r>
              <a:endParaRPr lang="en-US" altLang="zh-CN" sz="2100" dirty="0">
                <a:solidFill>
                  <a:schemeClr val="bg1"/>
                </a:solidFill>
                <a:latin typeface="微软雅黑" panose="020B0503020204020204" charset="-122"/>
              </a:endParaRPr>
            </a:p>
          </p:txBody>
        </p:sp>
      </p:grpSp>
      <p:grpSp>
        <p:nvGrpSpPr>
          <p:cNvPr id="103" name="组合 102"/>
          <p:cNvGrpSpPr/>
          <p:nvPr/>
        </p:nvGrpSpPr>
        <p:grpSpPr>
          <a:xfrm>
            <a:off x="5222085" y="3422635"/>
            <a:ext cx="571139" cy="655301"/>
            <a:chOff x="3834691" y="2688962"/>
            <a:chExt cx="428410" cy="491476"/>
          </a:xfrm>
          <a:effectLst/>
        </p:grpSpPr>
        <p:sp>
          <p:nvSpPr>
            <p:cNvPr id="104" name="六边形 103"/>
            <p:cNvSpPr/>
            <p:nvPr/>
          </p:nvSpPr>
          <p:spPr>
            <a:xfrm rot="5400000">
              <a:off x="3803158"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5" name="文本框 33"/>
            <p:cNvSpPr txBox="1"/>
            <p:nvPr/>
          </p:nvSpPr>
          <p:spPr>
            <a:xfrm>
              <a:off x="3834691"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11</a:t>
              </a:r>
              <a:endParaRPr lang="en-US" altLang="zh-CN" sz="2100" dirty="0">
                <a:solidFill>
                  <a:schemeClr val="bg1"/>
                </a:solidFill>
                <a:latin typeface="微软雅黑" panose="020B0503020204020204" charset="-122"/>
              </a:endParaRPr>
            </a:p>
          </p:txBody>
        </p:sp>
      </p:grpSp>
      <p:grpSp>
        <p:nvGrpSpPr>
          <p:cNvPr id="106" name="组合 105"/>
          <p:cNvGrpSpPr/>
          <p:nvPr/>
        </p:nvGrpSpPr>
        <p:grpSpPr>
          <a:xfrm>
            <a:off x="6474407" y="3422635"/>
            <a:ext cx="571139" cy="655301"/>
            <a:chOff x="4774055" y="2688962"/>
            <a:chExt cx="428410" cy="491476"/>
          </a:xfrm>
          <a:effectLst/>
        </p:grpSpPr>
        <p:sp>
          <p:nvSpPr>
            <p:cNvPr id="107" name="六边形 106"/>
            <p:cNvSpPr/>
            <p:nvPr/>
          </p:nvSpPr>
          <p:spPr>
            <a:xfrm rot="5400000">
              <a:off x="4740022" y="2722995"/>
              <a:ext cx="491476" cy="423410"/>
            </a:xfrm>
            <a:prstGeom prst="hexagon">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08" name="文本框 33"/>
            <p:cNvSpPr txBox="1"/>
            <p:nvPr/>
          </p:nvSpPr>
          <p:spPr>
            <a:xfrm>
              <a:off x="4774055"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12</a:t>
              </a:r>
              <a:endParaRPr lang="en-US" altLang="zh-CN" sz="2100" dirty="0">
                <a:solidFill>
                  <a:schemeClr val="bg1"/>
                </a:solidFill>
                <a:latin typeface="微软雅黑" panose="020B0503020204020204" charset="-122"/>
              </a:endParaRPr>
            </a:p>
          </p:txBody>
        </p:sp>
      </p:grpSp>
      <p:grpSp>
        <p:nvGrpSpPr>
          <p:cNvPr id="109" name="组合 108"/>
          <p:cNvGrpSpPr/>
          <p:nvPr/>
        </p:nvGrpSpPr>
        <p:grpSpPr>
          <a:xfrm>
            <a:off x="7723398" y="3422635"/>
            <a:ext cx="571139" cy="655301"/>
            <a:chOff x="5710920" y="2688962"/>
            <a:chExt cx="428410" cy="491476"/>
          </a:xfrm>
          <a:effectLst/>
        </p:grpSpPr>
        <p:sp>
          <p:nvSpPr>
            <p:cNvPr id="110" name="六边形 109"/>
            <p:cNvSpPr/>
            <p:nvPr/>
          </p:nvSpPr>
          <p:spPr>
            <a:xfrm rot="5400000">
              <a:off x="5676887" y="2722995"/>
              <a:ext cx="491476" cy="423410"/>
            </a:xfrm>
            <a:prstGeom prst="hexagon">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11" name="文本框 33"/>
            <p:cNvSpPr txBox="1"/>
            <p:nvPr/>
          </p:nvSpPr>
          <p:spPr>
            <a:xfrm>
              <a:off x="5710920"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13</a:t>
              </a:r>
              <a:endParaRPr lang="en-US" altLang="zh-CN" sz="2100" dirty="0">
                <a:solidFill>
                  <a:schemeClr val="bg1"/>
                </a:solidFill>
                <a:latin typeface="微软雅黑" panose="020B0503020204020204" charset="-122"/>
              </a:endParaRPr>
            </a:p>
          </p:txBody>
        </p:sp>
      </p:grpSp>
      <p:grpSp>
        <p:nvGrpSpPr>
          <p:cNvPr id="112" name="组合 111"/>
          <p:cNvGrpSpPr/>
          <p:nvPr/>
        </p:nvGrpSpPr>
        <p:grpSpPr>
          <a:xfrm>
            <a:off x="8969053" y="3422636"/>
            <a:ext cx="571139" cy="655301"/>
            <a:chOff x="6645283" y="2688963"/>
            <a:chExt cx="428410" cy="491476"/>
          </a:xfrm>
          <a:effectLst/>
        </p:grpSpPr>
        <p:sp>
          <p:nvSpPr>
            <p:cNvPr id="113" name="六边形 112"/>
            <p:cNvSpPr/>
            <p:nvPr/>
          </p:nvSpPr>
          <p:spPr>
            <a:xfrm rot="5400000">
              <a:off x="6613750" y="2722996"/>
              <a:ext cx="491476" cy="423409"/>
            </a:xfrm>
            <a:prstGeom prst="hexagon">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charset="-122"/>
              </a:endParaRPr>
            </a:p>
          </p:txBody>
        </p:sp>
        <p:sp>
          <p:nvSpPr>
            <p:cNvPr id="114" name="文本框 33"/>
            <p:cNvSpPr txBox="1"/>
            <p:nvPr/>
          </p:nvSpPr>
          <p:spPr>
            <a:xfrm>
              <a:off x="6645283" y="2769733"/>
              <a:ext cx="428410" cy="310515"/>
            </a:xfrm>
            <a:prstGeom prst="rect">
              <a:avLst/>
            </a:prstGeom>
            <a:noFill/>
          </p:spPr>
          <p:txBody>
            <a:bodyPr wrap="square" rtlCol="0">
              <a:spAutoFit/>
            </a:bodyPr>
            <a:lstStyle/>
            <a:p>
              <a:r>
                <a:rPr lang="en-US" altLang="zh-CN" sz="2100" dirty="0">
                  <a:solidFill>
                    <a:schemeClr val="bg1"/>
                  </a:solidFill>
                  <a:latin typeface="微软雅黑" panose="020B0503020204020204" charset="-122"/>
                </a:rPr>
                <a:t>14</a:t>
              </a:r>
              <a:endParaRPr lang="en-US" altLang="zh-CN" sz="2100" dirty="0">
                <a:solidFill>
                  <a:schemeClr val="bg1"/>
                </a:solidFill>
                <a:latin typeface="微软雅黑" panose="020B0503020204020204" charset="-122"/>
              </a:endParaRPr>
            </a:p>
          </p:txBody>
        </p:sp>
      </p:grpSp>
      <p:sp>
        <p:nvSpPr>
          <p:cNvPr id="2" name="标题 1"/>
          <p:cNvSpPr>
            <a:spLocks noGrp="1"/>
          </p:cNvSpPr>
          <p:nvPr>
            <p:ph type="title"/>
          </p:nvPr>
        </p:nvSpPr>
        <p:spPr/>
        <p:txBody>
          <a:bodyPr>
            <a:normAutofit fontScale="90000"/>
          </a:bodyPr>
          <a:lstStyle/>
          <a:p>
            <a:r>
              <a:rPr lang="zh-CN" altLang="en-US" dirty="0">
                <a:sym typeface="+mn-ea"/>
              </a:rPr>
              <a:t>会议纪要</a:t>
            </a:r>
            <a:endParaRPr lang="zh-CN" altLang="en-US" dirty="0"/>
          </a:p>
        </p:txBody>
      </p:sp>
      <p:pic>
        <p:nvPicPr>
          <p:cNvPr id="10" name="图片 9"/>
          <p:cNvPicPr>
            <a:picLocks noChangeAspect="1"/>
          </p:cNvPicPr>
          <p:nvPr/>
        </p:nvPicPr>
        <p:blipFill>
          <a:blip r:embed="rId1"/>
          <a:stretch>
            <a:fillRect/>
          </a:stretch>
        </p:blipFill>
        <p:spPr>
          <a:xfrm>
            <a:off x="2052320" y="939800"/>
            <a:ext cx="1946275" cy="2420620"/>
          </a:xfrm>
          <a:prstGeom prst="rect">
            <a:avLst/>
          </a:prstGeom>
        </p:spPr>
      </p:pic>
      <p:pic>
        <p:nvPicPr>
          <p:cNvPr id="11" name="图片 10"/>
          <p:cNvPicPr>
            <a:picLocks noChangeAspect="1"/>
          </p:cNvPicPr>
          <p:nvPr/>
        </p:nvPicPr>
        <p:blipFill>
          <a:blip r:embed="rId2"/>
          <a:stretch>
            <a:fillRect/>
          </a:stretch>
        </p:blipFill>
        <p:spPr>
          <a:xfrm>
            <a:off x="3310890" y="4316730"/>
            <a:ext cx="1977390" cy="2411095"/>
          </a:xfrm>
          <a:prstGeom prst="rect">
            <a:avLst/>
          </a:prstGeom>
        </p:spPr>
      </p:pic>
      <p:pic>
        <p:nvPicPr>
          <p:cNvPr id="12" name="图片 11"/>
          <p:cNvPicPr>
            <a:picLocks noChangeAspect="1"/>
          </p:cNvPicPr>
          <p:nvPr/>
        </p:nvPicPr>
        <p:blipFill>
          <a:blip r:embed="rId3"/>
          <a:stretch>
            <a:fillRect/>
          </a:stretch>
        </p:blipFill>
        <p:spPr>
          <a:xfrm>
            <a:off x="4497070" y="1213485"/>
            <a:ext cx="2143125" cy="2088515"/>
          </a:xfrm>
          <a:prstGeom prst="rect">
            <a:avLst/>
          </a:prstGeom>
        </p:spPr>
      </p:pic>
      <p:pic>
        <p:nvPicPr>
          <p:cNvPr id="13" name="图片 12"/>
          <p:cNvPicPr>
            <a:picLocks noChangeAspect="1"/>
          </p:cNvPicPr>
          <p:nvPr/>
        </p:nvPicPr>
        <p:blipFill>
          <a:blip r:embed="rId4"/>
          <a:stretch>
            <a:fillRect/>
          </a:stretch>
        </p:blipFill>
        <p:spPr>
          <a:xfrm>
            <a:off x="5701030" y="4465320"/>
            <a:ext cx="2164080" cy="2113915"/>
          </a:xfrm>
          <a:prstGeom prst="rect">
            <a:avLst/>
          </a:prstGeom>
        </p:spPr>
      </p:pic>
      <p:pic>
        <p:nvPicPr>
          <p:cNvPr id="14" name="图片 13"/>
          <p:cNvPicPr>
            <a:picLocks noChangeAspect="1"/>
          </p:cNvPicPr>
          <p:nvPr/>
        </p:nvPicPr>
        <p:blipFill>
          <a:blip r:embed="rId5"/>
          <a:stretch>
            <a:fillRect/>
          </a:stretch>
        </p:blipFill>
        <p:spPr>
          <a:xfrm>
            <a:off x="7013575" y="978535"/>
            <a:ext cx="1984375" cy="2343150"/>
          </a:xfrm>
          <a:prstGeom prst="rect">
            <a:avLst/>
          </a:prstGeom>
        </p:spPr>
      </p:pic>
      <p:pic>
        <p:nvPicPr>
          <p:cNvPr id="15" name="图片 14"/>
          <p:cNvPicPr>
            <a:picLocks noChangeAspect="1"/>
          </p:cNvPicPr>
          <p:nvPr/>
        </p:nvPicPr>
        <p:blipFill>
          <a:blip r:embed="rId6"/>
          <a:stretch>
            <a:fillRect/>
          </a:stretch>
        </p:blipFill>
        <p:spPr>
          <a:xfrm>
            <a:off x="8507730" y="4274185"/>
            <a:ext cx="2371090" cy="2305050"/>
          </a:xfrm>
          <a:prstGeom prst="rect">
            <a:avLst/>
          </a:prstGeom>
        </p:spPr>
      </p:pic>
      <p:pic>
        <p:nvPicPr>
          <p:cNvPr id="16" name="图片 15"/>
          <p:cNvPicPr>
            <a:picLocks noChangeAspect="1"/>
          </p:cNvPicPr>
          <p:nvPr/>
        </p:nvPicPr>
        <p:blipFill>
          <a:blip r:embed="rId7"/>
          <a:stretch>
            <a:fillRect/>
          </a:stretch>
        </p:blipFill>
        <p:spPr>
          <a:xfrm>
            <a:off x="9514840" y="885825"/>
            <a:ext cx="2182495" cy="2416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par>
                                <p:cTn id="15" presetID="53" presetClass="entr" presetSubtype="16"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anim calcmode="lin" valueType="num">
                                      <p:cBhvr>
                                        <p:cTn id="17" dur="500" fill="hold"/>
                                        <p:tgtEl>
                                          <p:spTgt spid="97"/>
                                        </p:tgtEl>
                                        <p:attrNameLst>
                                          <p:attrName>ppt_w</p:attrName>
                                        </p:attrNameLst>
                                      </p:cBhvr>
                                      <p:tavLst>
                                        <p:tav tm="0">
                                          <p:val>
                                            <p:fltVal val="0"/>
                                          </p:val>
                                        </p:tav>
                                        <p:tav tm="100000">
                                          <p:val>
                                            <p:strVal val="#ppt_w"/>
                                          </p:val>
                                        </p:tav>
                                      </p:tavLst>
                                    </p:anim>
                                    <p:anim calcmode="lin" valueType="num">
                                      <p:cBhvr>
                                        <p:cTn id="18" dur="500" fill="hold"/>
                                        <p:tgtEl>
                                          <p:spTgt spid="97"/>
                                        </p:tgtEl>
                                        <p:attrNameLst>
                                          <p:attrName>ppt_h</p:attrName>
                                        </p:attrNameLst>
                                      </p:cBhvr>
                                      <p:tavLst>
                                        <p:tav tm="0">
                                          <p:val>
                                            <p:fltVal val="0"/>
                                          </p:val>
                                        </p:tav>
                                        <p:tav tm="100000">
                                          <p:val>
                                            <p:strVal val="#ppt_h"/>
                                          </p:val>
                                        </p:tav>
                                      </p:tavLst>
                                    </p:anim>
                                    <p:animEffect transition="in" filter="fade">
                                      <p:cBhvr>
                                        <p:cTn id="19" dur="500"/>
                                        <p:tgtEl>
                                          <p:spTgt spid="97"/>
                                        </p:tgtEl>
                                      </p:cBhvr>
                                    </p:animEffect>
                                  </p:childTnLst>
                                </p:cTn>
                              </p:par>
                              <p:par>
                                <p:cTn id="20" presetID="53" presetClass="entr" presetSubtype="16"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anim calcmode="lin" valueType="num">
                                      <p:cBhvr>
                                        <p:cTn id="22" dur="500" fill="hold"/>
                                        <p:tgtEl>
                                          <p:spTgt spid="100"/>
                                        </p:tgtEl>
                                        <p:attrNameLst>
                                          <p:attrName>ppt_w</p:attrName>
                                        </p:attrNameLst>
                                      </p:cBhvr>
                                      <p:tavLst>
                                        <p:tav tm="0">
                                          <p:val>
                                            <p:fltVal val="0"/>
                                          </p:val>
                                        </p:tav>
                                        <p:tav tm="100000">
                                          <p:val>
                                            <p:strVal val="#ppt_w"/>
                                          </p:val>
                                        </p:tav>
                                      </p:tavLst>
                                    </p:anim>
                                    <p:anim calcmode="lin" valueType="num">
                                      <p:cBhvr>
                                        <p:cTn id="23" dur="500" fill="hold"/>
                                        <p:tgtEl>
                                          <p:spTgt spid="100"/>
                                        </p:tgtEl>
                                        <p:attrNameLst>
                                          <p:attrName>ppt_h</p:attrName>
                                        </p:attrNameLst>
                                      </p:cBhvr>
                                      <p:tavLst>
                                        <p:tav tm="0">
                                          <p:val>
                                            <p:fltVal val="0"/>
                                          </p:val>
                                        </p:tav>
                                        <p:tav tm="100000">
                                          <p:val>
                                            <p:strVal val="#ppt_h"/>
                                          </p:val>
                                        </p:tav>
                                      </p:tavLst>
                                    </p:anim>
                                    <p:animEffect transition="in" filter="fade">
                                      <p:cBhvr>
                                        <p:cTn id="24" dur="500"/>
                                        <p:tgtEl>
                                          <p:spTgt spid="100"/>
                                        </p:tgtEl>
                                      </p:cBhvr>
                                    </p:animEffect>
                                  </p:childTnLst>
                                </p:cTn>
                              </p:par>
                              <p:par>
                                <p:cTn id="25" presetID="53" presetClass="entr" presetSubtype="16"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0"/>
                                  </p:stCondLst>
                                  <p:childTnLst>
                                    <p:set>
                                      <p:cBhvr>
                                        <p:cTn id="31" dur="1" fill="hold">
                                          <p:stCondLst>
                                            <p:cond delay="0"/>
                                          </p:stCondLst>
                                        </p:cTn>
                                        <p:tgtEl>
                                          <p:spTgt spid="106"/>
                                        </p:tgtEl>
                                        <p:attrNameLst>
                                          <p:attrName>style.visibility</p:attrName>
                                        </p:attrNameLst>
                                      </p:cBhvr>
                                      <p:to>
                                        <p:strVal val="visible"/>
                                      </p:to>
                                    </p:set>
                                    <p:anim calcmode="lin" valueType="num">
                                      <p:cBhvr>
                                        <p:cTn id="32" dur="500" fill="hold"/>
                                        <p:tgtEl>
                                          <p:spTgt spid="106"/>
                                        </p:tgtEl>
                                        <p:attrNameLst>
                                          <p:attrName>ppt_w</p:attrName>
                                        </p:attrNameLst>
                                      </p:cBhvr>
                                      <p:tavLst>
                                        <p:tav tm="0">
                                          <p:val>
                                            <p:fltVal val="0"/>
                                          </p:val>
                                        </p:tav>
                                        <p:tav tm="100000">
                                          <p:val>
                                            <p:strVal val="#ppt_w"/>
                                          </p:val>
                                        </p:tav>
                                      </p:tavLst>
                                    </p:anim>
                                    <p:anim calcmode="lin" valueType="num">
                                      <p:cBhvr>
                                        <p:cTn id="33" dur="500" fill="hold"/>
                                        <p:tgtEl>
                                          <p:spTgt spid="106"/>
                                        </p:tgtEl>
                                        <p:attrNameLst>
                                          <p:attrName>ppt_h</p:attrName>
                                        </p:attrNameLst>
                                      </p:cBhvr>
                                      <p:tavLst>
                                        <p:tav tm="0">
                                          <p:val>
                                            <p:fltVal val="0"/>
                                          </p:val>
                                        </p:tav>
                                        <p:tav tm="100000">
                                          <p:val>
                                            <p:strVal val="#ppt_h"/>
                                          </p:val>
                                        </p:tav>
                                      </p:tavLst>
                                    </p:anim>
                                    <p:animEffect transition="in" filter="fade">
                                      <p:cBhvr>
                                        <p:cTn id="34" dur="500"/>
                                        <p:tgtEl>
                                          <p:spTgt spid="106"/>
                                        </p:tgtEl>
                                      </p:cBhvr>
                                    </p:animEffect>
                                  </p:childTnLst>
                                </p:cTn>
                              </p:par>
                              <p:par>
                                <p:cTn id="35" presetID="53" presetClass="entr" presetSubtype="16" fill="hold" nodeType="with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500" fill="hold"/>
                                        <p:tgtEl>
                                          <p:spTgt spid="109"/>
                                        </p:tgtEl>
                                        <p:attrNameLst>
                                          <p:attrName>ppt_w</p:attrName>
                                        </p:attrNameLst>
                                      </p:cBhvr>
                                      <p:tavLst>
                                        <p:tav tm="0">
                                          <p:val>
                                            <p:fltVal val="0"/>
                                          </p:val>
                                        </p:tav>
                                        <p:tav tm="100000">
                                          <p:val>
                                            <p:strVal val="#ppt_w"/>
                                          </p:val>
                                        </p:tav>
                                      </p:tavLst>
                                    </p:anim>
                                    <p:anim calcmode="lin" valueType="num">
                                      <p:cBhvr>
                                        <p:cTn id="38" dur="500" fill="hold"/>
                                        <p:tgtEl>
                                          <p:spTgt spid="109"/>
                                        </p:tgtEl>
                                        <p:attrNameLst>
                                          <p:attrName>ppt_h</p:attrName>
                                        </p:attrNameLst>
                                      </p:cBhvr>
                                      <p:tavLst>
                                        <p:tav tm="0">
                                          <p:val>
                                            <p:fltVal val="0"/>
                                          </p:val>
                                        </p:tav>
                                        <p:tav tm="100000">
                                          <p:val>
                                            <p:strVal val="#ppt_h"/>
                                          </p:val>
                                        </p:tav>
                                      </p:tavLst>
                                    </p:anim>
                                    <p:animEffect transition="in" filter="fade">
                                      <p:cBhvr>
                                        <p:cTn id="39" dur="500"/>
                                        <p:tgtEl>
                                          <p:spTgt spid="109"/>
                                        </p:tgtEl>
                                      </p:cBhvr>
                                    </p:animEffect>
                                  </p:childTnLst>
                                </p:cTn>
                              </p:par>
                              <p:par>
                                <p:cTn id="40" presetID="53" presetClass="entr" presetSubtype="16" fill="hold" nodeType="withEffect">
                                  <p:stCondLst>
                                    <p:cond delay="0"/>
                                  </p:stCondLst>
                                  <p:childTnLst>
                                    <p:set>
                                      <p:cBhvr>
                                        <p:cTn id="41" dur="1" fill="hold">
                                          <p:stCondLst>
                                            <p:cond delay="0"/>
                                          </p:stCondLst>
                                        </p:cTn>
                                        <p:tgtEl>
                                          <p:spTgt spid="112"/>
                                        </p:tgtEl>
                                        <p:attrNameLst>
                                          <p:attrName>style.visibility</p:attrName>
                                        </p:attrNameLst>
                                      </p:cBhvr>
                                      <p:to>
                                        <p:strVal val="visible"/>
                                      </p:to>
                                    </p:set>
                                    <p:anim calcmode="lin" valueType="num">
                                      <p:cBhvr>
                                        <p:cTn id="42" dur="500" fill="hold"/>
                                        <p:tgtEl>
                                          <p:spTgt spid="112"/>
                                        </p:tgtEl>
                                        <p:attrNameLst>
                                          <p:attrName>ppt_w</p:attrName>
                                        </p:attrNameLst>
                                      </p:cBhvr>
                                      <p:tavLst>
                                        <p:tav tm="0">
                                          <p:val>
                                            <p:fltVal val="0"/>
                                          </p:val>
                                        </p:tav>
                                        <p:tav tm="100000">
                                          <p:val>
                                            <p:strVal val="#ppt_w"/>
                                          </p:val>
                                        </p:tav>
                                      </p:tavLst>
                                    </p:anim>
                                    <p:anim calcmode="lin" valueType="num">
                                      <p:cBhvr>
                                        <p:cTn id="43" dur="500" fill="hold"/>
                                        <p:tgtEl>
                                          <p:spTgt spid="112"/>
                                        </p:tgtEl>
                                        <p:attrNameLst>
                                          <p:attrName>ppt_h</p:attrName>
                                        </p:attrNameLst>
                                      </p:cBhvr>
                                      <p:tavLst>
                                        <p:tav tm="0">
                                          <p:val>
                                            <p:fltVal val="0"/>
                                          </p:val>
                                        </p:tav>
                                        <p:tav tm="100000">
                                          <p:val>
                                            <p:strVal val="#ppt_h"/>
                                          </p:val>
                                        </p:tav>
                                      </p:tavLst>
                                    </p:anim>
                                    <p:animEffect transition="in" filter="fade">
                                      <p:cBhvr>
                                        <p:cTn id="44" dur="500"/>
                                        <p:tgtEl>
                                          <p:spTgt spid="112"/>
                                        </p:tgtEl>
                                      </p:cBhvr>
                                    </p:animEffect>
                                  </p:childTnLst>
                                </p:cTn>
                              </p:par>
                              <p:par>
                                <p:cTn id="45" presetID="42"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1000"/>
                                        <p:tgtEl>
                                          <p:spTgt spid="51"/>
                                        </p:tgtEl>
                                      </p:cBhvr>
                                    </p:animEffect>
                                    <p:anim calcmode="lin" valueType="num">
                                      <p:cBhvr>
                                        <p:cTn id="48" dur="1000" fill="hold"/>
                                        <p:tgtEl>
                                          <p:spTgt spid="51"/>
                                        </p:tgtEl>
                                        <p:attrNameLst>
                                          <p:attrName>ppt_x</p:attrName>
                                        </p:attrNameLst>
                                      </p:cBhvr>
                                      <p:tavLst>
                                        <p:tav tm="0">
                                          <p:val>
                                            <p:strVal val="#ppt_x"/>
                                          </p:val>
                                        </p:tav>
                                        <p:tav tm="100000">
                                          <p:val>
                                            <p:strVal val="#ppt_x"/>
                                          </p:val>
                                        </p:tav>
                                      </p:tavLst>
                                    </p:anim>
                                    <p:anim calcmode="lin" valueType="num">
                                      <p:cBhvr>
                                        <p:cTn id="49" dur="1000" fill="hold"/>
                                        <p:tgtEl>
                                          <p:spTgt spid="5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anim calcmode="lin" valueType="num">
                                      <p:cBhvr>
                                        <p:cTn id="53" dur="1000" fill="hold"/>
                                        <p:tgtEl>
                                          <p:spTgt spid="48"/>
                                        </p:tgtEl>
                                        <p:attrNameLst>
                                          <p:attrName>ppt_x</p:attrName>
                                        </p:attrNameLst>
                                      </p:cBhvr>
                                      <p:tavLst>
                                        <p:tav tm="0">
                                          <p:val>
                                            <p:strVal val="#ppt_x"/>
                                          </p:val>
                                        </p:tav>
                                        <p:tav tm="100000">
                                          <p:val>
                                            <p:strVal val="#ppt_x"/>
                                          </p:val>
                                        </p:tav>
                                      </p:tavLst>
                                    </p:anim>
                                    <p:anim calcmode="lin" valueType="num">
                                      <p:cBhvr>
                                        <p:cTn id="54" dur="1000" fill="hold"/>
                                        <p:tgtEl>
                                          <p:spTgt spid="4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1000"/>
                                        <p:tgtEl>
                                          <p:spTgt spid="56"/>
                                        </p:tgtEl>
                                      </p:cBhvr>
                                    </p:animEffect>
                                    <p:anim calcmode="lin" valueType="num">
                                      <p:cBhvr>
                                        <p:cTn id="63" dur="1000" fill="hold"/>
                                        <p:tgtEl>
                                          <p:spTgt spid="56"/>
                                        </p:tgtEl>
                                        <p:attrNameLst>
                                          <p:attrName>ppt_x</p:attrName>
                                        </p:attrNameLst>
                                      </p:cBhvr>
                                      <p:tavLst>
                                        <p:tav tm="0">
                                          <p:val>
                                            <p:strVal val="#ppt_x"/>
                                          </p:val>
                                        </p:tav>
                                        <p:tav tm="100000">
                                          <p:val>
                                            <p:strVal val="#ppt_x"/>
                                          </p:val>
                                        </p:tav>
                                      </p:tavLst>
                                    </p:anim>
                                    <p:anim calcmode="lin" valueType="num">
                                      <p:cBhvr>
                                        <p:cTn id="64" dur="1000" fill="hold"/>
                                        <p:tgtEl>
                                          <p:spTgt spid="56"/>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1000"/>
                                        <p:tgtEl>
                                          <p:spTgt spid="92"/>
                                        </p:tgtEl>
                                      </p:cBhvr>
                                    </p:animEffect>
                                    <p:anim calcmode="lin" valueType="num">
                                      <p:cBhvr>
                                        <p:cTn id="68" dur="1000" fill="hold"/>
                                        <p:tgtEl>
                                          <p:spTgt spid="92"/>
                                        </p:tgtEl>
                                        <p:attrNameLst>
                                          <p:attrName>ppt_x</p:attrName>
                                        </p:attrNameLst>
                                      </p:cBhvr>
                                      <p:tavLst>
                                        <p:tav tm="0">
                                          <p:val>
                                            <p:strVal val="#ppt_x"/>
                                          </p:val>
                                        </p:tav>
                                        <p:tav tm="100000">
                                          <p:val>
                                            <p:strVal val="#ppt_x"/>
                                          </p:val>
                                        </p:tav>
                                      </p:tavLst>
                                    </p:anim>
                                    <p:anim calcmode="lin" valueType="num">
                                      <p:cBhvr>
                                        <p:cTn id="69" dur="1000" fill="hold"/>
                                        <p:tgtEl>
                                          <p:spTgt spid="92"/>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1000"/>
                                        <p:tgtEl>
                                          <p:spTgt spid="70"/>
                                        </p:tgtEl>
                                      </p:cBhvr>
                                    </p:animEffect>
                                    <p:anim calcmode="lin" valueType="num">
                                      <p:cBhvr>
                                        <p:cTn id="73" dur="1000" fill="hold"/>
                                        <p:tgtEl>
                                          <p:spTgt spid="70"/>
                                        </p:tgtEl>
                                        <p:attrNameLst>
                                          <p:attrName>ppt_x</p:attrName>
                                        </p:attrNameLst>
                                      </p:cBhvr>
                                      <p:tavLst>
                                        <p:tav tm="0">
                                          <p:val>
                                            <p:strVal val="#ppt_x"/>
                                          </p:val>
                                        </p:tav>
                                        <p:tav tm="100000">
                                          <p:val>
                                            <p:strVal val="#ppt_x"/>
                                          </p:val>
                                        </p:tav>
                                      </p:tavLst>
                                    </p:anim>
                                    <p:anim calcmode="lin" valueType="num">
                                      <p:cBhvr>
                                        <p:cTn id="74" dur="1000" fill="hold"/>
                                        <p:tgtEl>
                                          <p:spTgt spid="7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1000"/>
                                        <p:tgtEl>
                                          <p:spTgt spid="61"/>
                                        </p:tgtEl>
                                      </p:cBhvr>
                                    </p:animEffect>
                                    <p:anim calcmode="lin" valueType="num">
                                      <p:cBhvr>
                                        <p:cTn id="78" dur="1000" fill="hold"/>
                                        <p:tgtEl>
                                          <p:spTgt spid="61"/>
                                        </p:tgtEl>
                                        <p:attrNameLst>
                                          <p:attrName>ppt_x</p:attrName>
                                        </p:attrNameLst>
                                      </p:cBhvr>
                                      <p:tavLst>
                                        <p:tav tm="0">
                                          <p:val>
                                            <p:strVal val="#ppt_x"/>
                                          </p:val>
                                        </p:tav>
                                        <p:tav tm="100000">
                                          <p:val>
                                            <p:strVal val="#ppt_x"/>
                                          </p:val>
                                        </p:tav>
                                      </p:tavLst>
                                    </p:anim>
                                    <p:anim calcmode="lin" valueType="num">
                                      <p:cBhvr>
                                        <p:cTn id="79" dur="1000" fill="hold"/>
                                        <p:tgtEl>
                                          <p:spTgt spid="61"/>
                                        </p:tgtEl>
                                        <p:attrNameLst>
                                          <p:attrName>ppt_y</p:attrName>
                                        </p:attrNameLst>
                                      </p:cBhvr>
                                      <p:tavLst>
                                        <p:tav tm="0">
                                          <p:val>
                                            <p:strVal val="#ppt_y-.1"/>
                                          </p:val>
                                        </p:tav>
                                        <p:tav tm="100000">
                                          <p:val>
                                            <p:strVal val="#ppt_y"/>
                                          </p:val>
                                        </p:tav>
                                      </p:tavLst>
                                    </p:anim>
                                  </p:childTnLst>
                                </p:cTn>
                              </p:par>
                              <p:par>
                                <p:cTn id="80" presetID="20" presetClass="entr" presetSubtype="0" fill="hold"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wedge">
                                      <p:cBhvr>
                                        <p:cTn id="82" dur="2000"/>
                                        <p:tgtEl>
                                          <p:spTgt spid="10"/>
                                        </p:tgtEl>
                                      </p:cBhvr>
                                    </p:animEffect>
                                  </p:childTnLst>
                                </p:cTn>
                              </p:par>
                              <p:par>
                                <p:cTn id="83" presetID="20"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wedge">
                                      <p:cBhvr>
                                        <p:cTn id="85" dur="2000"/>
                                        <p:tgtEl>
                                          <p:spTgt spid="12"/>
                                        </p:tgtEl>
                                      </p:cBhvr>
                                    </p:animEffect>
                                  </p:childTnLst>
                                </p:cTn>
                              </p:par>
                              <p:par>
                                <p:cTn id="86" presetID="2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edge">
                                      <p:cBhvr>
                                        <p:cTn id="88" dur="2000"/>
                                        <p:tgtEl>
                                          <p:spTgt spid="14"/>
                                        </p:tgtEl>
                                      </p:cBhvr>
                                    </p:animEffect>
                                  </p:childTnLst>
                                </p:cTn>
                              </p:par>
                              <p:par>
                                <p:cTn id="89" presetID="20"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edge">
                                      <p:cBhvr>
                                        <p:cTn id="91" dur="2000"/>
                                        <p:tgtEl>
                                          <p:spTgt spid="16"/>
                                        </p:tgtEl>
                                      </p:cBhvr>
                                    </p:animEffect>
                                  </p:childTnLst>
                                </p:cTn>
                              </p:par>
                              <p:par>
                                <p:cTn id="92" presetID="20" presetClass="entr" presetSubtype="0" fill="hold" nodeType="with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edge">
                                      <p:cBhvr>
                                        <p:cTn id="94" dur="2000"/>
                                        <p:tgtEl>
                                          <p:spTgt spid="11"/>
                                        </p:tgtEl>
                                      </p:cBhvr>
                                    </p:animEffect>
                                  </p:childTnLst>
                                </p:cTn>
                              </p:par>
                              <p:par>
                                <p:cTn id="95" presetID="2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edge">
                                      <p:cBhvr>
                                        <p:cTn id="97" dur="2000"/>
                                        <p:tgtEl>
                                          <p:spTgt spid="13"/>
                                        </p:tgtEl>
                                      </p:cBhvr>
                                    </p:animEffect>
                                  </p:childTnLst>
                                </p:cTn>
                              </p:par>
                              <p:par>
                                <p:cTn id="98" presetID="20" presetClass="entr" presetSubtype="0" fill="hold" nodeType="with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wedge">
                                      <p:cBhvr>
                                        <p:cTn id="10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cs typeface="+mn-ea"/>
              </a:rPr>
              <a:t>文档部分</a:t>
            </a:r>
            <a:endParaRPr lang="zh-CN" altLang="en-US" dirty="0">
              <a:cs typeface="+mn-ea"/>
            </a:endParaRPr>
          </a:p>
        </p:txBody>
      </p:sp>
      <p:sp>
        <p:nvSpPr>
          <p:cNvPr id="3" name="文本框 2"/>
          <p:cNvSpPr txBox="1"/>
          <p:nvPr/>
        </p:nvSpPr>
        <p:spPr>
          <a:xfrm>
            <a:off x="1201420" y="1682115"/>
            <a:ext cx="3687445" cy="922020"/>
          </a:xfrm>
          <a:prstGeom prst="rect">
            <a:avLst/>
          </a:prstGeom>
          <a:noFill/>
        </p:spPr>
        <p:txBody>
          <a:bodyPr wrap="square" rtlCol="0">
            <a:spAutoFit/>
          </a:bodyPr>
          <a:p>
            <a:r>
              <a:rPr lang="en-US" altLang="zh-CN"/>
              <a:t>HIPO</a:t>
            </a:r>
            <a:r>
              <a:rPr lang="zh-CN" altLang="en-US"/>
              <a:t>图</a:t>
            </a:r>
            <a:r>
              <a:rPr lang="en-US" altLang="zh-CN"/>
              <a:t>------</a:t>
            </a:r>
            <a:r>
              <a:rPr lang="zh-CN" altLang="en-US"/>
              <a:t>总体设计</a:t>
            </a:r>
            <a:endParaRPr lang="zh-CN" altLang="en-US"/>
          </a:p>
          <a:p>
            <a:endParaRPr lang="zh-CN" altLang="en-US"/>
          </a:p>
          <a:p>
            <a:r>
              <a:rPr lang="zh-CN" altLang="en-US"/>
              <a:t>甘特图</a:t>
            </a:r>
            <a:r>
              <a:rPr lang="en-US" altLang="zh-CN"/>
              <a:t>-----</a:t>
            </a:r>
            <a:r>
              <a:rPr lang="zh-CN" altLang="en-US"/>
              <a:t>各类图文件夹</a:t>
            </a:r>
            <a:endParaRPr lang="zh-CN" altLang="en-US"/>
          </a:p>
        </p:txBody>
      </p:sp>
      <p:grpSp>
        <p:nvGrpSpPr>
          <p:cNvPr id="28" name="Group 4"/>
          <p:cNvGrpSpPr>
            <a:grpSpLocks noChangeAspect="1"/>
          </p:cNvGrpSpPr>
          <p:nvPr/>
        </p:nvGrpSpPr>
        <p:grpSpPr>
          <a:xfrm rot="4351113">
            <a:off x="3817005" y="1888940"/>
            <a:ext cx="5091397" cy="3508628"/>
            <a:chOff x="940378" y="1114346"/>
            <a:chExt cx="7056438" cy="4867275"/>
          </a:xfrm>
        </p:grpSpPr>
        <p:sp>
          <p:nvSpPr>
            <p:cNvPr id="29"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p>
              <a:pPr defTabSz="1217930" latinLnBrk="1">
                <a:defRPr/>
              </a:pPr>
              <a:endParaRPr kumimoji="1" lang="zh-CN" altLang="en-US" kern="0">
                <a:solidFill>
                  <a:sysClr val="window" lastClr="FFFFFF">
                    <a:lumMod val="65000"/>
                  </a:sysClr>
                </a:solidFill>
                <a:cs typeface="+mn-ea"/>
              </a:endParaRPr>
            </a:p>
          </p:txBody>
        </p:sp>
        <p:sp>
          <p:nvSpPr>
            <p:cNvPr id="30"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p>
              <a:pPr defTabSz="1217930" latinLnBrk="1"/>
              <a:endParaRPr kumimoji="1" lang="zh-CN" altLang="en-US" kern="0">
                <a:solidFill>
                  <a:sysClr val="window" lastClr="FFFFFF">
                    <a:lumMod val="65000"/>
                  </a:sysClr>
                </a:solidFill>
                <a:cs typeface="+mn-ea"/>
              </a:endParaRPr>
            </a:p>
          </p:txBody>
        </p:sp>
        <p:sp>
          <p:nvSpPr>
            <p:cNvPr id="31"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p>
              <a:pPr defTabSz="1217930" latinLnBrk="1"/>
              <a:endParaRPr kumimoji="1" lang="zh-CN" altLang="en-US" kern="0">
                <a:solidFill>
                  <a:sysClr val="window" lastClr="FFFFFF">
                    <a:lumMod val="65000"/>
                  </a:sysClr>
                </a:solidFill>
                <a:cs typeface="+mn-ea"/>
              </a:endParaRPr>
            </a:p>
          </p:txBody>
        </p:sp>
        <p:sp>
          <p:nvSpPr>
            <p:cNvPr id="32"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p>
              <a:pPr defTabSz="1217930" latinLnBrk="1"/>
              <a:endParaRPr kumimoji="1" lang="ko-KR" altLang="en-US" kern="0">
                <a:solidFill>
                  <a:sysClr val="window" lastClr="FFFFFF">
                    <a:lumMod val="65000"/>
                  </a:sysClr>
                </a:solidFill>
                <a:cs typeface="+mn-ea"/>
              </a:endParaRPr>
            </a:p>
          </p:txBody>
        </p:sp>
        <p:sp>
          <p:nvSpPr>
            <p:cNvPr id="33"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p>
              <a:pPr defTabSz="1217930" latinLnBrk="1"/>
              <a:endParaRPr kumimoji="1" lang="ko-KR" altLang="en-US" kern="0" dirty="0">
                <a:solidFill>
                  <a:sysClr val="window" lastClr="FFFFFF">
                    <a:lumMod val="65000"/>
                  </a:sysClr>
                </a:solidFill>
                <a:cs typeface="+mn-ea"/>
              </a:endParaRPr>
            </a:p>
          </p:txBody>
        </p:sp>
        <p:sp>
          <p:nvSpPr>
            <p:cNvPr id="34"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p>
              <a:pPr defTabSz="1217930" latinLnBrk="1"/>
              <a:endParaRPr kumimoji="1" lang="zh-CN" altLang="en-US" kern="0">
                <a:solidFill>
                  <a:sysClr val="window" lastClr="FFFFFF">
                    <a:lumMod val="65000"/>
                  </a:sysClr>
                </a:solidFill>
                <a:cs typeface="+mn-ea"/>
              </a:endParaRPr>
            </a:p>
          </p:txBody>
        </p:sp>
        <p:sp>
          <p:nvSpPr>
            <p:cNvPr id="35"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p>
              <a:pPr defTabSz="1217930" latinLnBrk="1"/>
              <a:endParaRPr kumimoji="1" lang="ko-KR" altLang="en-US" kern="0">
                <a:solidFill>
                  <a:sysClr val="window" lastClr="FFFFFF">
                    <a:lumMod val="65000"/>
                  </a:sysClr>
                </a:solidFill>
                <a:cs typeface="+mn-ea"/>
              </a:endParaRPr>
            </a:p>
          </p:txBody>
        </p:sp>
        <p:sp>
          <p:nvSpPr>
            <p:cNvPr id="36"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p>
              <a:pPr defTabSz="1217930" latinLnBrk="1">
                <a:defRPr/>
              </a:pPr>
              <a:endParaRPr kumimoji="1" lang="zh-CN" altLang="en-US" kern="0">
                <a:solidFill>
                  <a:sysClr val="window" lastClr="FFFFFF">
                    <a:lumMod val="65000"/>
                  </a:sysClr>
                </a:solidFill>
                <a:cs typeface="+mn-ea"/>
              </a:endParaRPr>
            </a:p>
          </p:txBody>
        </p:sp>
        <p:sp>
          <p:nvSpPr>
            <p:cNvPr id="37"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p>
              <a:pPr defTabSz="1217930" latinLnBrk="1">
                <a:defRPr/>
              </a:pPr>
              <a:endParaRPr kumimoji="1" lang="zh-CN" altLang="en-US" kern="0">
                <a:solidFill>
                  <a:sysClr val="window" lastClr="FFFFFF">
                    <a:lumMod val="65000"/>
                  </a:sysClr>
                </a:solidFill>
                <a:cs typeface="+mn-ea"/>
              </a:endParaRPr>
            </a:p>
          </p:txBody>
        </p:sp>
      </p:grpSp>
      <p:grpSp>
        <p:nvGrpSpPr>
          <p:cNvPr id="10" name="Group 4"/>
          <p:cNvGrpSpPr>
            <a:grpSpLocks noChangeAspect="1"/>
          </p:cNvGrpSpPr>
          <p:nvPr/>
        </p:nvGrpSpPr>
        <p:grpSpPr>
          <a:xfrm rot="4351113">
            <a:off x="7141865" y="1888305"/>
            <a:ext cx="5091397" cy="3508628"/>
            <a:chOff x="940378" y="1114346"/>
            <a:chExt cx="7056438" cy="4867275"/>
          </a:xfrm>
        </p:grpSpPr>
        <p:sp>
          <p:nvSpPr>
            <p:cNvPr id="11" name="Arc 682"/>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13"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14"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16"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17"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dirty="0">
                <a:solidFill>
                  <a:sysClr val="window" lastClr="FFFFFF">
                    <a:lumMod val="65000"/>
                  </a:sysClr>
                </a:solidFill>
                <a:cs typeface="+mn-ea"/>
              </a:endParaRPr>
            </a:p>
          </p:txBody>
        </p:sp>
        <p:sp>
          <p:nvSpPr>
            <p:cNvPr id="18"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808080">
                <a:alpha val="79999"/>
              </a:srgbClr>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defTabSz="1217930" latinLnBrk="1"/>
              <a:endParaRPr kumimoji="1" lang="zh-CN" altLang="en-US" kern="0">
                <a:solidFill>
                  <a:sysClr val="window" lastClr="FFFFFF">
                    <a:lumMod val="65000"/>
                  </a:sysClr>
                </a:solidFill>
                <a:cs typeface="+mn-ea"/>
              </a:endParaRPr>
            </a:p>
          </p:txBody>
        </p:sp>
        <p:sp>
          <p:nvSpPr>
            <p:cNvPr id="19"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defTabSz="1217930" latinLnBrk="1"/>
              <a:endParaRPr kumimoji="1" lang="ko-KR" altLang="en-US" kern="0">
                <a:solidFill>
                  <a:sysClr val="window" lastClr="FFFFFF">
                    <a:lumMod val="65000"/>
                  </a:sysClr>
                </a:solidFill>
                <a:cs typeface="+mn-ea"/>
              </a:endParaRPr>
            </a:p>
          </p:txBody>
        </p:sp>
        <p:sp>
          <p:nvSpPr>
            <p:cNvPr id="20" name="Arc 681"/>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sp>
          <p:nvSpPr>
            <p:cNvPr id="21" name="Arc 683"/>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38100">
              <a:solidFill>
                <a:sysClr val="window" lastClr="FFFFFF">
                  <a:lumMod val="50000"/>
                </a:sysClr>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defTabSz="1217930" latinLnBrk="1">
                <a:defRPr/>
              </a:pPr>
              <a:endParaRPr kumimoji="1" lang="zh-CN" altLang="en-US" kern="0">
                <a:solidFill>
                  <a:sysClr val="window" lastClr="FFFFFF">
                    <a:lumMod val="65000"/>
                  </a:sysClr>
                </a:solidFill>
                <a:cs typeface="+mn-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fltVal val="0"/>
                                          </p:val>
                                        </p:tav>
                                        <p:tav tm="100000">
                                          <p:val>
                                            <p:strVal val="#ppt_w"/>
                                          </p:val>
                                        </p:tav>
                                      </p:tavLst>
                                    </p:anim>
                                    <p:anim calcmode="lin" valueType="num">
                                      <p:cBhvr>
                                        <p:cTn id="15" dur="1000" fill="hold"/>
                                        <p:tgtEl>
                                          <p:spTgt spid="10"/>
                                        </p:tgtEl>
                                        <p:attrNameLst>
                                          <p:attrName>ppt_h</p:attrName>
                                        </p:attrNameLst>
                                      </p:cBhvr>
                                      <p:tavLst>
                                        <p:tav tm="0">
                                          <p:val>
                                            <p:fltVal val="0"/>
                                          </p:val>
                                        </p:tav>
                                        <p:tav tm="100000">
                                          <p:val>
                                            <p:strVal val="#ppt_h"/>
                                          </p:val>
                                        </p:tav>
                                      </p:tavLst>
                                    </p:anim>
                                    <p:anim calcmode="lin" valueType="num">
                                      <p:cBhvr>
                                        <p:cTn id="16" dur="1000" fill="hold"/>
                                        <p:tgtEl>
                                          <p:spTgt spid="10"/>
                                        </p:tgtEl>
                                        <p:attrNameLst>
                                          <p:attrName>style.rotation</p:attrName>
                                        </p:attrNameLst>
                                      </p:cBhvr>
                                      <p:tavLst>
                                        <p:tav tm="0">
                                          <p:val>
                                            <p:fltVal val="90"/>
                                          </p:val>
                                        </p:tav>
                                        <p:tav tm="100000">
                                          <p:val>
                                            <p:fltVal val="0"/>
                                          </p:val>
                                        </p:tav>
                                      </p:tavLst>
                                    </p:anim>
                                    <p:animEffect transition="in" filter="fade">
                                      <p:cBhvr>
                                        <p:cTn id="1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2418" y="1597589"/>
            <a:ext cx="11926570" cy="1106805"/>
          </a:xfrm>
          <a:prstGeom prst="rect">
            <a:avLst/>
          </a:prstGeom>
          <a:noFill/>
        </p:spPr>
        <p:txBody>
          <a:bodyPr wrap="none" rtlCol="0">
            <a:spAutoFit/>
          </a:bodyPr>
          <a:lstStyle/>
          <a:p>
            <a:r>
              <a:rPr lang="zh-CN" altLang="en-US" sz="6600" b="1" dirty="0" smtClean="0">
                <a:solidFill>
                  <a:srgbClr val="252525"/>
                </a:solidFill>
              </a:rPr>
              <a:t>感谢老师的指点和同学们的聆听</a:t>
            </a:r>
            <a:endParaRPr lang="en-US" altLang="zh-CN" sz="6600" b="1" dirty="0" smtClean="0">
              <a:solidFill>
                <a:srgbClr val="252525"/>
              </a:solidFill>
            </a:endParaRPr>
          </a:p>
        </p:txBody>
      </p:sp>
      <p:grpSp>
        <p:nvGrpSpPr>
          <p:cNvPr id="11" name="组合 10"/>
          <p:cNvGrpSpPr/>
          <p:nvPr/>
        </p:nvGrpSpPr>
        <p:grpSpPr>
          <a:xfrm>
            <a:off x="5534204" y="2892217"/>
            <a:ext cx="317004" cy="317004"/>
            <a:chOff x="2724480" y="3856218"/>
            <a:chExt cx="317004" cy="317004"/>
          </a:xfrm>
          <a:solidFill>
            <a:srgbClr val="252525"/>
          </a:solidFill>
        </p:grpSpPr>
        <p:sp>
          <p:nvSpPr>
            <p:cNvPr id="12" name="椭圆 11"/>
            <p:cNvSpPr/>
            <p:nvPr/>
          </p:nvSpPr>
          <p:spPr>
            <a:xfrm>
              <a:off x="2724480"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13" name="KSO_Shape"/>
            <p:cNvSpPr/>
            <p:nvPr/>
          </p:nvSpPr>
          <p:spPr bwMode="auto">
            <a:xfrm>
              <a:off x="2799869" y="3907938"/>
              <a:ext cx="166226" cy="21356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grpSp>
        <p:nvGrpSpPr>
          <p:cNvPr id="14" name="组合 13"/>
          <p:cNvGrpSpPr/>
          <p:nvPr/>
        </p:nvGrpSpPr>
        <p:grpSpPr>
          <a:xfrm>
            <a:off x="8063526" y="2892217"/>
            <a:ext cx="317004" cy="317004"/>
            <a:chOff x="5253802" y="3856218"/>
            <a:chExt cx="317004" cy="317004"/>
          </a:xfrm>
          <a:solidFill>
            <a:srgbClr val="252525"/>
          </a:solidFill>
        </p:grpSpPr>
        <p:sp>
          <p:nvSpPr>
            <p:cNvPr id="15" name="椭圆 14"/>
            <p:cNvSpPr/>
            <p:nvPr/>
          </p:nvSpPr>
          <p:spPr>
            <a:xfrm>
              <a:off x="5253802"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16" name="KSO_Shape"/>
            <p:cNvSpPr/>
            <p:nvPr/>
          </p:nvSpPr>
          <p:spPr bwMode="auto">
            <a:xfrm>
              <a:off x="5310142" y="3907938"/>
              <a:ext cx="204324" cy="193767"/>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sp>
        <p:nvSpPr>
          <p:cNvPr id="17" name="文本框 16"/>
          <p:cNvSpPr txBox="1"/>
          <p:nvPr/>
        </p:nvSpPr>
        <p:spPr>
          <a:xfrm>
            <a:off x="5851208" y="2839889"/>
            <a:ext cx="1986280" cy="368300"/>
          </a:xfrm>
          <a:prstGeom prst="rect">
            <a:avLst/>
          </a:prstGeom>
          <a:noFill/>
        </p:spPr>
        <p:txBody>
          <a:bodyPr wrap="none" rtlCol="0">
            <a:spAutoFit/>
          </a:bodyPr>
          <a:lstStyle/>
          <a:p>
            <a:r>
              <a:rPr lang="zh-CN" altLang="en-US" dirty="0">
                <a:solidFill>
                  <a:srgbClr val="252525"/>
                </a:solidFill>
              </a:rPr>
              <a:t>答辩</a:t>
            </a:r>
            <a:r>
              <a:rPr lang="zh-CN" altLang="en-US" dirty="0" smtClean="0">
                <a:solidFill>
                  <a:srgbClr val="252525"/>
                </a:solidFill>
              </a:rPr>
              <a:t>组：</a:t>
            </a:r>
            <a:r>
              <a:rPr lang="en-US" altLang="zh-CN" dirty="0" smtClean="0">
                <a:solidFill>
                  <a:srgbClr val="252525"/>
                </a:solidFill>
              </a:rPr>
              <a:t>G15</a:t>
            </a:r>
            <a:r>
              <a:rPr lang="zh-CN" altLang="en-US" dirty="0" smtClean="0">
                <a:solidFill>
                  <a:srgbClr val="252525"/>
                </a:solidFill>
              </a:rPr>
              <a:t>小组</a:t>
            </a:r>
            <a:endParaRPr lang="zh-CN" altLang="en-US" dirty="0" smtClean="0">
              <a:solidFill>
                <a:srgbClr val="252525"/>
              </a:solidFill>
            </a:endParaRPr>
          </a:p>
        </p:txBody>
      </p:sp>
      <p:sp>
        <p:nvSpPr>
          <p:cNvPr id="18" name="文本框 17"/>
          <p:cNvSpPr txBox="1"/>
          <p:nvPr/>
        </p:nvSpPr>
        <p:spPr>
          <a:xfrm>
            <a:off x="8380530" y="2839889"/>
            <a:ext cx="1783080" cy="368300"/>
          </a:xfrm>
          <a:prstGeom prst="rect">
            <a:avLst/>
          </a:prstGeom>
          <a:noFill/>
        </p:spPr>
        <p:txBody>
          <a:bodyPr wrap="none" rtlCol="0">
            <a:spAutoFit/>
          </a:bodyPr>
          <a:lstStyle/>
          <a:p>
            <a:r>
              <a:rPr lang="zh-CN" altLang="en-US" dirty="0" smtClean="0">
                <a:solidFill>
                  <a:srgbClr val="252525"/>
                </a:solidFill>
              </a:rPr>
              <a:t>指导教师：杨枨</a:t>
            </a:r>
            <a:endParaRPr lang="zh-CN" altLang="en-US" dirty="0">
              <a:solidFill>
                <a:srgbClr val="252525"/>
              </a:solidFill>
            </a:endParaRPr>
          </a:p>
        </p:txBody>
      </p:sp>
      <p:grpSp>
        <p:nvGrpSpPr>
          <p:cNvPr id="19" name="组合 18"/>
          <p:cNvGrpSpPr/>
          <p:nvPr/>
        </p:nvGrpSpPr>
        <p:grpSpPr>
          <a:xfrm>
            <a:off x="5524044" y="3396407"/>
            <a:ext cx="317004" cy="317004"/>
            <a:chOff x="2724480" y="3856218"/>
            <a:chExt cx="317004" cy="317004"/>
          </a:xfrm>
          <a:solidFill>
            <a:srgbClr val="252525"/>
          </a:solidFill>
        </p:grpSpPr>
        <p:sp>
          <p:nvSpPr>
            <p:cNvPr id="20" name="椭圆 19"/>
            <p:cNvSpPr/>
            <p:nvPr/>
          </p:nvSpPr>
          <p:spPr>
            <a:xfrm>
              <a:off x="2724480" y="3856218"/>
              <a:ext cx="317004" cy="317004"/>
            </a:xfrm>
            <a:prstGeom prst="ellipse">
              <a:avLst/>
            </a:prstGeom>
            <a:noFill/>
            <a:ln>
              <a:solidFill>
                <a:srgbClr val="25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52525"/>
                </a:solidFill>
              </a:endParaRPr>
            </a:p>
          </p:txBody>
        </p:sp>
        <p:sp>
          <p:nvSpPr>
            <p:cNvPr id="21" name="KSO_Shape"/>
            <p:cNvSpPr/>
            <p:nvPr/>
          </p:nvSpPr>
          <p:spPr bwMode="auto">
            <a:xfrm>
              <a:off x="2799869" y="3907938"/>
              <a:ext cx="166226" cy="21356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gr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252525"/>
                </a:solidFill>
              </a:endParaRPr>
            </a:p>
          </p:txBody>
        </p:sp>
      </p:grpSp>
      <p:sp>
        <p:nvSpPr>
          <p:cNvPr id="22" name="文本框 21"/>
          <p:cNvSpPr txBox="1"/>
          <p:nvPr/>
        </p:nvSpPr>
        <p:spPr>
          <a:xfrm>
            <a:off x="5841048" y="3344079"/>
            <a:ext cx="4754880" cy="368300"/>
          </a:xfrm>
          <a:prstGeom prst="rect">
            <a:avLst/>
          </a:prstGeom>
          <a:noFill/>
        </p:spPr>
        <p:txBody>
          <a:bodyPr wrap="none" rtlCol="0">
            <a:spAutoFit/>
          </a:bodyPr>
          <a:lstStyle/>
          <a:p>
            <a:r>
              <a:rPr lang="zh-CN" altLang="en-US" dirty="0" smtClean="0">
                <a:solidFill>
                  <a:srgbClr val="252525"/>
                </a:solidFill>
              </a:rPr>
              <a:t>小组成员：陈佳敏、徐毓茜、马益亮、江亮儒</a:t>
            </a:r>
            <a:endParaRPr lang="zh-CN" altLang="en-US" dirty="0" smtClean="0">
              <a:solidFill>
                <a:srgbClr val="252525"/>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149"/>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1649"/>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740574" y="1778575"/>
            <a:ext cx="3546835" cy="707886"/>
          </a:xfrm>
          <a:prstGeom prst="rect">
            <a:avLst/>
          </a:prstGeom>
          <a:noFill/>
        </p:spPr>
        <p:txBody>
          <a:bodyPr wrap="square" rtlCol="0">
            <a:spAutoFit/>
          </a:bodyPr>
          <a:lstStyle/>
          <a:p>
            <a:pPr algn="ctr"/>
            <a:r>
              <a:rPr lang="en-US" altLang="zh-CN" sz="4000" dirty="0">
                <a:solidFill>
                  <a:srgbClr val="252525"/>
                </a:solidFill>
                <a:latin typeface="Impact" panose="020B0806030902050204" pitchFamily="34" charset="0"/>
              </a:rPr>
              <a:t>PART   1</a:t>
            </a:r>
            <a:endParaRPr lang="zh-CN" altLang="en-US" sz="4000" dirty="0">
              <a:solidFill>
                <a:srgbClr val="252525"/>
              </a:solidFill>
              <a:latin typeface="Impact" panose="020B0806030902050204" pitchFamily="34" charset="0"/>
            </a:endParaRPr>
          </a:p>
        </p:txBody>
      </p:sp>
      <p:sp>
        <p:nvSpPr>
          <p:cNvPr id="4" name="矩形 3"/>
          <p:cNvSpPr/>
          <p:nvPr/>
        </p:nvSpPr>
        <p:spPr>
          <a:xfrm>
            <a:off x="5735143" y="2438271"/>
            <a:ext cx="5557697" cy="829945"/>
          </a:xfrm>
          <a:prstGeom prst="rect">
            <a:avLst/>
          </a:prstGeom>
        </p:spPr>
        <p:txBody>
          <a:bodyPr wrap="square">
            <a:spAutoFit/>
          </a:bodyPr>
          <a:lstStyle/>
          <a:p>
            <a:pPr algn="ctr"/>
            <a:r>
              <a:rPr lang="zh-CN" altLang="en-US" sz="4800" dirty="0">
                <a:solidFill>
                  <a:schemeClr val="tx1"/>
                </a:solidFill>
                <a:latin typeface="+mn-ea"/>
                <a:sym typeface="+mn-ea"/>
              </a:rPr>
              <a:t>项目简介</a:t>
            </a:r>
            <a:endParaRPr lang="zh-CN" altLang="en-US" sz="4800" b="1" dirty="0">
              <a:solidFill>
                <a:schemeClr val="tx1"/>
              </a:solidFill>
              <a:latin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9283123"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2" name="标题 1"/>
          <p:cNvSpPr>
            <a:spLocks noGrp="1"/>
          </p:cNvSpPr>
          <p:nvPr>
            <p:ph type="title"/>
          </p:nvPr>
        </p:nvSpPr>
        <p:spPr/>
        <p:txBody>
          <a:bodyPr>
            <a:normAutofit fontScale="90000"/>
          </a:bodyPr>
          <a:lstStyle/>
          <a:p>
            <a:r>
              <a:rPr lang="en-US" altLang="zh-CN" dirty="0">
                <a:ea typeface="+mn-ea"/>
                <a:cs typeface="+mn-ea"/>
              </a:rPr>
              <a:t>git</a:t>
            </a:r>
            <a:r>
              <a:rPr lang="zh-CN" altLang="en-US" dirty="0">
                <a:ea typeface="+mn-ea"/>
                <a:cs typeface="+mn-ea"/>
              </a:rPr>
              <a:t>管理</a:t>
            </a:r>
            <a:endParaRPr lang="zh-CN" altLang="en-US" dirty="0">
              <a:ea typeface="+mn-ea"/>
              <a:cs typeface="+mn-ea"/>
            </a:endParaRPr>
          </a:p>
        </p:txBody>
      </p:sp>
      <p:pic>
        <p:nvPicPr>
          <p:cNvPr id="3" name="图片 2"/>
          <p:cNvPicPr>
            <a:picLocks noChangeAspect="1"/>
          </p:cNvPicPr>
          <p:nvPr/>
        </p:nvPicPr>
        <p:blipFill>
          <a:blip r:embed="rId1"/>
          <a:stretch>
            <a:fillRect/>
          </a:stretch>
        </p:blipFill>
        <p:spPr>
          <a:xfrm>
            <a:off x="1747520" y="960120"/>
            <a:ext cx="7207250" cy="5704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flipV="1">
            <a:off x="1089660" y="3645535"/>
            <a:ext cx="10018395" cy="23495"/>
          </a:xfrm>
          <a:prstGeom prst="line">
            <a:avLst/>
          </a:prstGeom>
          <a:ln w="19050">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2554605" y="1441450"/>
            <a:ext cx="1803400" cy="1400175"/>
          </a:xfrm>
          <a:prstGeom prst="rect">
            <a:avLst/>
          </a:prstGeom>
          <a:noFill/>
        </p:spPr>
        <p:txBody>
          <a:bodyPr wrap="square" lIns="0" tIns="0" rIns="0" bIns="0" rtlCol="0" anchor="t">
            <a:spAutoFit/>
          </a:bodyPr>
          <a:lstStyle/>
          <a:p>
            <a:pPr defTabSz="1218565">
              <a:spcBef>
                <a:spcPct val="20000"/>
              </a:spcBef>
              <a:defRPr/>
            </a:pPr>
            <a:r>
              <a:rPr lang="en-US" altLang="zh-CN" sz="1300" dirty="0">
                <a:solidFill>
                  <a:schemeClr val="tx1">
                    <a:lumMod val="65000"/>
                    <a:lumOff val="35000"/>
                  </a:schemeClr>
                </a:solidFill>
                <a:latin typeface="+mn-ea"/>
              </a:rPr>
              <a:t>       </a:t>
            </a:r>
            <a:r>
              <a:rPr lang="zh-CN" altLang="en-US" sz="1300" dirty="0">
                <a:solidFill>
                  <a:schemeClr val="tx1">
                    <a:lumMod val="65000"/>
                    <a:lumOff val="35000"/>
                  </a:schemeClr>
                </a:solidFill>
                <a:latin typeface="+mn-ea"/>
              </a:rPr>
              <a:t>市面上的生活服务类应用软件鱼龙混杂，针对大学生的需求，以大学生的利益为基本出发点提供信息方便大学生的学习生活的应用软件还少之又少。</a:t>
            </a:r>
            <a:endParaRPr lang="zh-CN" altLang="en-US" sz="1300" dirty="0">
              <a:solidFill>
                <a:schemeClr val="tx1">
                  <a:lumMod val="65000"/>
                  <a:lumOff val="35000"/>
                </a:schemeClr>
              </a:solidFill>
              <a:latin typeface="+mn-ea"/>
            </a:endParaRPr>
          </a:p>
        </p:txBody>
      </p:sp>
      <p:sp>
        <p:nvSpPr>
          <p:cNvPr id="49" name="TextBox 48"/>
          <p:cNvSpPr txBox="1"/>
          <p:nvPr/>
        </p:nvSpPr>
        <p:spPr>
          <a:xfrm>
            <a:off x="953135" y="4881245"/>
            <a:ext cx="1826260" cy="800100"/>
          </a:xfrm>
          <a:prstGeom prst="rect">
            <a:avLst/>
          </a:prstGeom>
          <a:noFill/>
        </p:spPr>
        <p:txBody>
          <a:bodyPr wrap="square" lIns="0" tIns="0" rIns="0" bIns="0" rtlCol="0" anchor="t">
            <a:spAutoFit/>
          </a:bodyPr>
          <a:lstStyle/>
          <a:p>
            <a:pPr algn="l" defTabSz="1218565">
              <a:spcBef>
                <a:spcPct val="20000"/>
              </a:spcBef>
              <a:defRPr/>
            </a:pPr>
            <a:r>
              <a:rPr lang="en-US" altLang="zh-CN" sz="1300" dirty="0">
                <a:solidFill>
                  <a:schemeClr val="tx1">
                    <a:lumMod val="65000"/>
                    <a:lumOff val="35000"/>
                  </a:schemeClr>
                </a:solidFill>
                <a:latin typeface="+mn-ea"/>
              </a:rPr>
              <a:t>       </a:t>
            </a:r>
            <a:r>
              <a:rPr lang="zh-CN" altLang="en-US" sz="1300" dirty="0">
                <a:solidFill>
                  <a:schemeClr val="tx1">
                    <a:lumMod val="65000"/>
                    <a:lumOff val="35000"/>
                  </a:schemeClr>
                </a:solidFill>
                <a:latin typeface="+mn-ea"/>
              </a:rPr>
              <a:t>校叮当主要内容：二手交易：二手书，二手衣物，二手电子产品，二手自行车等。</a:t>
            </a:r>
            <a:endParaRPr lang="zh-CN" altLang="en-US" sz="1300" dirty="0">
              <a:solidFill>
                <a:schemeClr val="tx1">
                  <a:lumMod val="65000"/>
                  <a:lumOff val="35000"/>
                </a:schemeClr>
              </a:solidFill>
              <a:latin typeface="+mn-ea"/>
            </a:endParaRPr>
          </a:p>
        </p:txBody>
      </p:sp>
      <p:sp>
        <p:nvSpPr>
          <p:cNvPr id="56" name="TextBox 55"/>
          <p:cNvSpPr txBox="1"/>
          <p:nvPr/>
        </p:nvSpPr>
        <p:spPr>
          <a:xfrm>
            <a:off x="5960745" y="1755775"/>
            <a:ext cx="1784350" cy="600075"/>
          </a:xfrm>
          <a:prstGeom prst="rect">
            <a:avLst/>
          </a:prstGeom>
          <a:noFill/>
        </p:spPr>
        <p:txBody>
          <a:bodyPr wrap="square" lIns="0" tIns="0" rIns="0" bIns="0" rtlCol="0" anchor="t">
            <a:spAutoFit/>
          </a:bodyPr>
          <a:lstStyle/>
          <a:p>
            <a:pPr defTabSz="1218565">
              <a:spcBef>
                <a:spcPct val="20000"/>
              </a:spcBef>
              <a:defRPr/>
            </a:pPr>
            <a:r>
              <a:rPr lang="en-US" altLang="zh-CN" sz="1300" dirty="0">
                <a:solidFill>
                  <a:schemeClr val="tx1">
                    <a:lumMod val="65000"/>
                    <a:lumOff val="35000"/>
                  </a:schemeClr>
                </a:solidFill>
                <a:latin typeface="+mn-ea"/>
              </a:rPr>
              <a:t>       </a:t>
            </a:r>
            <a:r>
              <a:rPr lang="zh-CN" altLang="en-US" sz="1300" dirty="0">
                <a:solidFill>
                  <a:schemeClr val="tx1">
                    <a:lumMod val="65000"/>
                    <a:lumOff val="35000"/>
                  </a:schemeClr>
                </a:solidFill>
                <a:latin typeface="+mn-ea"/>
              </a:rPr>
              <a:t>为在校学生提供一个高效、便利、规范的二手交易市场。</a:t>
            </a:r>
            <a:endParaRPr lang="zh-CN" altLang="en-US" sz="1300" dirty="0">
              <a:solidFill>
                <a:schemeClr val="tx1">
                  <a:lumMod val="65000"/>
                  <a:lumOff val="35000"/>
                </a:schemeClr>
              </a:solidFill>
              <a:latin typeface="+mn-ea"/>
            </a:endParaRPr>
          </a:p>
        </p:txBody>
      </p:sp>
      <p:sp>
        <p:nvSpPr>
          <p:cNvPr id="61" name="TextBox 60"/>
          <p:cNvSpPr txBox="1"/>
          <p:nvPr/>
        </p:nvSpPr>
        <p:spPr>
          <a:xfrm>
            <a:off x="4434205" y="4885055"/>
            <a:ext cx="1787525" cy="1000125"/>
          </a:xfrm>
          <a:prstGeom prst="rect">
            <a:avLst/>
          </a:prstGeom>
          <a:noFill/>
        </p:spPr>
        <p:txBody>
          <a:bodyPr wrap="square" lIns="0" tIns="0" rIns="0" bIns="0" rtlCol="0" anchor="t">
            <a:spAutoFit/>
          </a:bodyPr>
          <a:lstStyle/>
          <a:p>
            <a:pPr algn="l" defTabSz="1218565">
              <a:spcBef>
                <a:spcPct val="20000"/>
              </a:spcBef>
              <a:defRPr/>
            </a:pPr>
            <a:r>
              <a:rPr lang="en-US" altLang="zh-CN" sz="1300" dirty="0">
                <a:solidFill>
                  <a:schemeClr val="tx1">
                    <a:lumMod val="65000"/>
                    <a:lumOff val="35000"/>
                  </a:schemeClr>
                </a:solidFill>
                <a:latin typeface="+mn-ea"/>
              </a:rPr>
              <a:t>      </a:t>
            </a:r>
            <a:r>
              <a:rPr lang="zh-CN" altLang="en-US" sz="1300" dirty="0">
                <a:solidFill>
                  <a:schemeClr val="tx1">
                    <a:lumMod val="65000"/>
                    <a:lumOff val="35000"/>
                  </a:schemeClr>
                </a:solidFill>
                <a:latin typeface="+mn-ea"/>
              </a:rPr>
              <a:t>信息实用，方便学生，学生将闲置物品信息挂在校叮当二手交易平台，以便学生之间双向选择，创造一定的经济价值。</a:t>
            </a:r>
            <a:endParaRPr lang="zh-CN" altLang="en-US" sz="1300" dirty="0">
              <a:solidFill>
                <a:schemeClr val="tx1">
                  <a:lumMod val="65000"/>
                  <a:lumOff val="35000"/>
                </a:schemeClr>
              </a:solidFill>
              <a:latin typeface="+mn-ea"/>
            </a:endParaRPr>
          </a:p>
        </p:txBody>
      </p:sp>
      <p:cxnSp>
        <p:nvCxnSpPr>
          <p:cNvPr id="39" name="Straight Connector 38"/>
          <p:cNvCxnSpPr/>
          <p:nvPr/>
        </p:nvCxnSpPr>
        <p:spPr>
          <a:xfrm>
            <a:off x="1866042" y="2774722"/>
            <a:ext cx="0" cy="428948"/>
          </a:xfrm>
          <a:prstGeom prst="line">
            <a:avLst/>
          </a:prstGeom>
          <a:ln w="19050" cap="rnd">
            <a:solidFill>
              <a:schemeClr val="tx2">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636807" y="4300856"/>
            <a:ext cx="458470" cy="276860"/>
          </a:xfrm>
          <a:prstGeom prst="rect">
            <a:avLst/>
          </a:prstGeom>
          <a:noFill/>
        </p:spPr>
        <p:txBody>
          <a:bodyPr wrap="none" lIns="0" tIns="0" rIns="0" bIns="0" rtlCol="0" anchor="ctr">
            <a:spAutoFit/>
          </a:bodyPr>
          <a:lstStyle/>
          <a:p>
            <a:pPr algn="ctr" defTabSz="1218565">
              <a:spcBef>
                <a:spcPct val="20000"/>
              </a:spcBef>
              <a:defRPr/>
            </a:pPr>
            <a:r>
              <a:rPr lang="zh-CN" altLang="en-US" b="1" dirty="0">
                <a:solidFill>
                  <a:schemeClr val="tx1">
                    <a:lumMod val="75000"/>
                    <a:lumOff val="25000"/>
                  </a:schemeClr>
                </a:solidFill>
                <a:latin typeface="+mn-ea"/>
                <a:sym typeface="+mn-ea"/>
              </a:rPr>
              <a:t>背景</a:t>
            </a:r>
            <a:endParaRPr lang="en-US" dirty="0">
              <a:solidFill>
                <a:schemeClr val="tx2">
                  <a:lumMod val="75000"/>
                </a:schemeClr>
              </a:solidFill>
              <a:latin typeface="Agency FB" panose="020B0503020202020204" pitchFamily="34" charset="0"/>
            </a:endParaRPr>
          </a:p>
        </p:txBody>
      </p:sp>
      <p:sp>
        <p:nvSpPr>
          <p:cNvPr id="33" name="Freeform 32"/>
          <p:cNvSpPr/>
          <p:nvPr/>
        </p:nvSpPr>
        <p:spPr>
          <a:xfrm>
            <a:off x="1262451" y="1537343"/>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10656" bIns="210656" numCol="1" spcCol="1693" anchor="ctr" anchorCtr="0">
            <a:noAutofit/>
          </a:bodyPr>
          <a:lstStyle/>
          <a:p>
            <a:pPr algn="ctr" defTabSz="1184910">
              <a:lnSpc>
                <a:spcPct val="90000"/>
              </a:lnSpc>
              <a:spcBef>
                <a:spcPct val="0"/>
              </a:spcBef>
              <a:spcAft>
                <a:spcPct val="35000"/>
              </a:spcAft>
            </a:pPr>
            <a:endParaRPr lang="en-US" sz="4800" dirty="0">
              <a:latin typeface="+mn-ea"/>
            </a:endParaRPr>
          </a:p>
        </p:txBody>
      </p:sp>
      <p:sp>
        <p:nvSpPr>
          <p:cNvPr id="38" name="Oval 37"/>
          <p:cNvSpPr/>
          <p:nvPr/>
        </p:nvSpPr>
        <p:spPr>
          <a:xfrm>
            <a:off x="1445341" y="3288517"/>
            <a:ext cx="841402" cy="841507"/>
          </a:xfrm>
          <a:prstGeom prst="ellipse">
            <a:avLst/>
          </a:prstGeom>
          <a:solidFill>
            <a:schemeClr val="bg1"/>
          </a:solidFill>
          <a:ln w="762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tx2">
                    <a:lumMod val="75000"/>
                  </a:schemeClr>
                </a:solidFill>
                <a:latin typeface="Agency FB" panose="020B0503020202020204" pitchFamily="34" charset="0"/>
              </a:rPr>
              <a:t>01</a:t>
            </a:r>
            <a:endParaRPr lang="en-US" dirty="0">
              <a:solidFill>
                <a:schemeClr val="tx2">
                  <a:lumMod val="75000"/>
                </a:schemeClr>
              </a:solidFill>
              <a:latin typeface="Agency FB" panose="020B0503020202020204" pitchFamily="34" charset="0"/>
            </a:endParaRPr>
          </a:p>
        </p:txBody>
      </p:sp>
      <p:cxnSp>
        <p:nvCxnSpPr>
          <p:cNvPr id="51" name="Straight Connector 50"/>
          <p:cNvCxnSpPr/>
          <p:nvPr/>
        </p:nvCxnSpPr>
        <p:spPr>
          <a:xfrm flipV="1">
            <a:off x="3552185" y="4209656"/>
            <a:ext cx="0" cy="434813"/>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2948594" y="4678345"/>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endParaRPr lang="en-US" sz="4300" dirty="0">
              <a:latin typeface="+mn-ea"/>
            </a:endParaRPr>
          </a:p>
        </p:txBody>
      </p:sp>
      <p:sp>
        <p:nvSpPr>
          <p:cNvPr id="40" name="Oval 39"/>
          <p:cNvSpPr/>
          <p:nvPr/>
        </p:nvSpPr>
        <p:spPr>
          <a:xfrm>
            <a:off x="3131484" y="3288517"/>
            <a:ext cx="841402" cy="841507"/>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5"/>
                </a:solidFill>
                <a:latin typeface="Agency FB" panose="020B0503020202020204" pitchFamily="34" charset="0"/>
              </a:rPr>
              <a:t>02</a:t>
            </a:r>
            <a:endParaRPr lang="en-US" dirty="0">
              <a:solidFill>
                <a:schemeClr val="accent5"/>
              </a:solidFill>
              <a:latin typeface="Agency FB" panose="020B0503020202020204" pitchFamily="34" charset="0"/>
            </a:endParaRPr>
          </a:p>
        </p:txBody>
      </p:sp>
      <p:sp>
        <p:nvSpPr>
          <p:cNvPr id="34" name="TextBox 33"/>
          <p:cNvSpPr txBox="1"/>
          <p:nvPr/>
        </p:nvSpPr>
        <p:spPr>
          <a:xfrm>
            <a:off x="3322951" y="2927204"/>
            <a:ext cx="458470" cy="276860"/>
          </a:xfrm>
          <a:prstGeom prst="rect">
            <a:avLst/>
          </a:prstGeom>
          <a:noFill/>
        </p:spPr>
        <p:txBody>
          <a:bodyPr wrap="none" lIns="0" tIns="0" rIns="0" bIns="0" rtlCol="0" anchor="ctr">
            <a:spAutoFit/>
          </a:bodyPr>
          <a:lstStyle/>
          <a:p>
            <a:pPr algn="ctr" defTabSz="1218565">
              <a:spcBef>
                <a:spcPct val="20000"/>
              </a:spcBef>
              <a:defRPr/>
            </a:pPr>
            <a:r>
              <a:rPr lang="zh-CN" altLang="en-US" b="1" dirty="0">
                <a:solidFill>
                  <a:schemeClr val="tx1">
                    <a:lumMod val="75000"/>
                    <a:lumOff val="25000"/>
                  </a:schemeClr>
                </a:solidFill>
                <a:latin typeface="+mn-ea"/>
                <a:sym typeface="+mn-ea"/>
              </a:rPr>
              <a:t>定义</a:t>
            </a:r>
            <a:endParaRPr lang="en-US" dirty="0">
              <a:solidFill>
                <a:schemeClr val="bg2"/>
              </a:solidFill>
              <a:latin typeface="Agency FB" panose="020B0503020202020204" pitchFamily="34" charset="0"/>
            </a:endParaRPr>
          </a:p>
        </p:txBody>
      </p:sp>
      <p:cxnSp>
        <p:nvCxnSpPr>
          <p:cNvPr id="58" name="Straight Connector 57"/>
          <p:cNvCxnSpPr/>
          <p:nvPr/>
        </p:nvCxnSpPr>
        <p:spPr>
          <a:xfrm>
            <a:off x="5238328" y="2774722"/>
            <a:ext cx="0" cy="42894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a:off x="4634737" y="1538912"/>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43816" bIns="210656" numCol="1" spcCol="1693" anchor="ctr" anchorCtr="0">
            <a:noAutofit/>
          </a:bodyPr>
          <a:lstStyle/>
          <a:p>
            <a:pPr algn="ctr" defTabSz="1184910">
              <a:lnSpc>
                <a:spcPct val="90000"/>
              </a:lnSpc>
              <a:spcBef>
                <a:spcPct val="0"/>
              </a:spcBef>
              <a:spcAft>
                <a:spcPct val="35000"/>
              </a:spcAft>
            </a:pPr>
            <a:endParaRPr lang="en-US" sz="4300" dirty="0">
              <a:latin typeface="+mn-ea"/>
            </a:endParaRPr>
          </a:p>
        </p:txBody>
      </p:sp>
      <p:sp>
        <p:nvSpPr>
          <p:cNvPr id="41" name="Oval 40"/>
          <p:cNvSpPr/>
          <p:nvPr/>
        </p:nvSpPr>
        <p:spPr>
          <a:xfrm>
            <a:off x="4817627" y="3288517"/>
            <a:ext cx="841402" cy="841507"/>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1"/>
                </a:solidFill>
                <a:latin typeface="Agency FB" panose="020B0503020202020204" pitchFamily="34" charset="0"/>
              </a:rPr>
              <a:t>03</a:t>
            </a:r>
            <a:endParaRPr lang="en-US" dirty="0">
              <a:solidFill>
                <a:schemeClr val="accent1"/>
              </a:solidFill>
              <a:latin typeface="Agency FB" panose="020B0503020202020204" pitchFamily="34" charset="0"/>
            </a:endParaRPr>
          </a:p>
        </p:txBody>
      </p:sp>
      <p:sp>
        <p:nvSpPr>
          <p:cNvPr id="43" name="TextBox 42"/>
          <p:cNvSpPr txBox="1"/>
          <p:nvPr/>
        </p:nvSpPr>
        <p:spPr>
          <a:xfrm>
            <a:off x="4779858" y="4300856"/>
            <a:ext cx="916940" cy="276860"/>
          </a:xfrm>
          <a:prstGeom prst="rect">
            <a:avLst/>
          </a:prstGeom>
          <a:noFill/>
        </p:spPr>
        <p:txBody>
          <a:bodyPr wrap="none" lIns="0" tIns="0" rIns="0" bIns="0" rtlCol="0" anchor="ctr">
            <a:spAutoFit/>
          </a:bodyPr>
          <a:lstStyle/>
          <a:p>
            <a:pPr algn="ctr" defTabSz="1218565">
              <a:spcBef>
                <a:spcPct val="20000"/>
              </a:spcBef>
              <a:defRPr/>
            </a:pPr>
            <a:r>
              <a:rPr lang="zh-CN" altLang="en-US" b="1" dirty="0">
                <a:solidFill>
                  <a:schemeClr val="tx1">
                    <a:lumMod val="75000"/>
                    <a:lumOff val="25000"/>
                  </a:schemeClr>
                </a:solidFill>
                <a:latin typeface="+mn-ea"/>
                <a:sym typeface="+mn-ea"/>
              </a:rPr>
              <a:t>开发意图</a:t>
            </a:r>
            <a:endParaRPr lang="en-US" dirty="0">
              <a:solidFill>
                <a:schemeClr val="accent1"/>
              </a:solidFill>
              <a:latin typeface="Agency FB" panose="020B0503020202020204" pitchFamily="34" charset="0"/>
            </a:endParaRPr>
          </a:p>
        </p:txBody>
      </p:sp>
      <p:cxnSp>
        <p:nvCxnSpPr>
          <p:cNvPr id="62" name="Straight Connector 61"/>
          <p:cNvCxnSpPr/>
          <p:nvPr/>
        </p:nvCxnSpPr>
        <p:spPr>
          <a:xfrm flipV="1">
            <a:off x="6924471" y="4175788"/>
            <a:ext cx="0" cy="46868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5" name="Freeform 34"/>
          <p:cNvSpPr/>
          <p:nvPr/>
        </p:nvSpPr>
        <p:spPr>
          <a:xfrm>
            <a:off x="6320880" y="4680183"/>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10656" rIns="210656" bIns="121908" numCol="1" spcCol="1693" anchor="ctr" anchorCtr="0">
            <a:noAutofit/>
          </a:bodyPr>
          <a:lstStyle/>
          <a:p>
            <a:pPr algn="ctr" defTabSz="1184910">
              <a:lnSpc>
                <a:spcPct val="90000"/>
              </a:lnSpc>
              <a:spcBef>
                <a:spcPct val="0"/>
              </a:spcBef>
              <a:spcAft>
                <a:spcPct val="35000"/>
              </a:spcAft>
            </a:pPr>
            <a:endParaRPr lang="en-US" sz="4300" dirty="0">
              <a:latin typeface="+mn-ea"/>
            </a:endParaRPr>
          </a:p>
        </p:txBody>
      </p:sp>
      <p:sp>
        <p:nvSpPr>
          <p:cNvPr id="42" name="Oval 41"/>
          <p:cNvSpPr/>
          <p:nvPr/>
        </p:nvSpPr>
        <p:spPr>
          <a:xfrm>
            <a:off x="6503770" y="3288517"/>
            <a:ext cx="841402" cy="841507"/>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2"/>
                </a:solidFill>
                <a:latin typeface="Agency FB" panose="020B0503020202020204" pitchFamily="34" charset="0"/>
              </a:rPr>
              <a:t>04</a:t>
            </a:r>
            <a:endParaRPr lang="en-US" dirty="0">
              <a:solidFill>
                <a:schemeClr val="accent2"/>
              </a:solidFill>
              <a:latin typeface="Agency FB" panose="020B0503020202020204" pitchFamily="34" charset="0"/>
            </a:endParaRPr>
          </a:p>
        </p:txBody>
      </p:sp>
      <p:sp>
        <p:nvSpPr>
          <p:cNvPr id="45" name="TextBox 44"/>
          <p:cNvSpPr txBox="1"/>
          <p:nvPr/>
        </p:nvSpPr>
        <p:spPr>
          <a:xfrm>
            <a:off x="6466002" y="2675426"/>
            <a:ext cx="916940" cy="608965"/>
          </a:xfrm>
          <a:prstGeom prst="rect">
            <a:avLst/>
          </a:prstGeom>
          <a:noFill/>
        </p:spPr>
        <p:txBody>
          <a:bodyPr wrap="none" lIns="0" tIns="0" rIns="0" bIns="0" rtlCol="0" anchor="ctr">
            <a:spAutoFit/>
          </a:bodyPr>
          <a:lstStyle/>
          <a:p>
            <a:pPr algn="ctr" defTabSz="1218565">
              <a:spcBef>
                <a:spcPct val="20000"/>
              </a:spcBef>
              <a:defRPr/>
            </a:pPr>
            <a:r>
              <a:rPr lang="zh-CN" b="1" dirty="0">
                <a:solidFill>
                  <a:schemeClr val="tx1">
                    <a:lumMod val="75000"/>
                    <a:lumOff val="25000"/>
                  </a:schemeClr>
                </a:solidFill>
                <a:latin typeface="+mn-ea"/>
                <a:sym typeface="+mn-ea"/>
              </a:rPr>
              <a:t>应用目标</a:t>
            </a:r>
            <a:endParaRPr lang="zh-CN" b="1" dirty="0">
              <a:solidFill>
                <a:schemeClr val="tx1">
                  <a:lumMod val="75000"/>
                  <a:lumOff val="25000"/>
                </a:schemeClr>
              </a:solidFill>
              <a:latin typeface="+mn-ea"/>
            </a:endParaRPr>
          </a:p>
          <a:p>
            <a:pPr algn="ctr" defTabSz="1218565">
              <a:spcBef>
                <a:spcPct val="20000"/>
              </a:spcBef>
              <a:defRPr/>
            </a:pPr>
            <a:endParaRPr lang="en-US" dirty="0">
              <a:solidFill>
                <a:schemeClr val="accent2"/>
              </a:solidFill>
              <a:latin typeface="Agency FB" panose="020B0503020202020204" pitchFamily="34" charset="0"/>
            </a:endParaRPr>
          </a:p>
        </p:txBody>
      </p:sp>
      <p:sp>
        <p:nvSpPr>
          <p:cNvPr id="50" name="TextBox 49"/>
          <p:cNvSpPr txBox="1"/>
          <p:nvPr/>
        </p:nvSpPr>
        <p:spPr>
          <a:xfrm>
            <a:off x="9288145" y="1928495"/>
            <a:ext cx="1793875" cy="400050"/>
          </a:xfrm>
          <a:prstGeom prst="rect">
            <a:avLst/>
          </a:prstGeom>
          <a:noFill/>
        </p:spPr>
        <p:txBody>
          <a:bodyPr wrap="square" lIns="0" tIns="0" rIns="0" bIns="0" rtlCol="0" anchor="t">
            <a:spAutoFit/>
          </a:bodyPr>
          <a:lstStyle/>
          <a:p>
            <a:pPr defTabSz="1218565">
              <a:spcBef>
                <a:spcPct val="20000"/>
              </a:spcBef>
              <a:defRPr/>
            </a:pPr>
            <a:r>
              <a:rPr lang="zh-CN" altLang="en-US" sz="1300" dirty="0">
                <a:solidFill>
                  <a:schemeClr val="tx1">
                    <a:lumMod val="65000"/>
                    <a:lumOff val="35000"/>
                  </a:schemeClr>
                </a:solidFill>
                <a:latin typeface="+mn-ea"/>
              </a:rPr>
              <a:t>浙江大学城市学院在校学生</a:t>
            </a:r>
            <a:endParaRPr lang="zh-CN" altLang="en-US" sz="1300" dirty="0">
              <a:solidFill>
                <a:schemeClr val="tx1">
                  <a:lumMod val="65000"/>
                  <a:lumOff val="35000"/>
                </a:schemeClr>
              </a:solidFill>
              <a:latin typeface="+mn-ea"/>
            </a:endParaRPr>
          </a:p>
        </p:txBody>
      </p:sp>
      <p:cxnSp>
        <p:nvCxnSpPr>
          <p:cNvPr id="52" name="Straight Connector 51"/>
          <p:cNvCxnSpPr/>
          <p:nvPr/>
        </p:nvCxnSpPr>
        <p:spPr>
          <a:xfrm>
            <a:off x="8610614" y="2774722"/>
            <a:ext cx="0" cy="42894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a:off x="8007023" y="1551612"/>
            <a:ext cx="1207182" cy="1207339"/>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43816" bIns="365723" numCol="1" spcCol="1693" anchor="ctr" anchorCtr="0">
            <a:noAutofit/>
          </a:bodyPr>
          <a:lstStyle/>
          <a:p>
            <a:pPr algn="ctr" defTabSz="1184910">
              <a:lnSpc>
                <a:spcPct val="90000"/>
              </a:lnSpc>
              <a:spcBef>
                <a:spcPct val="0"/>
              </a:spcBef>
              <a:spcAft>
                <a:spcPct val="35000"/>
              </a:spcAft>
            </a:pPr>
            <a:endParaRPr lang="en-US" sz="5300" dirty="0">
              <a:latin typeface="+mn-ea"/>
            </a:endParaRPr>
          </a:p>
        </p:txBody>
      </p:sp>
      <p:sp>
        <p:nvSpPr>
          <p:cNvPr id="54" name="Oval 53"/>
          <p:cNvSpPr/>
          <p:nvPr/>
        </p:nvSpPr>
        <p:spPr>
          <a:xfrm>
            <a:off x="8189913" y="3288517"/>
            <a:ext cx="841402" cy="841507"/>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3"/>
                </a:solidFill>
                <a:latin typeface="Agency FB" panose="020B0503020202020204" pitchFamily="34" charset="0"/>
              </a:rPr>
              <a:t>05</a:t>
            </a:r>
            <a:endParaRPr lang="en-US" dirty="0">
              <a:solidFill>
                <a:schemeClr val="accent3"/>
              </a:solidFill>
              <a:latin typeface="Agency FB" panose="020B0503020202020204" pitchFamily="34" charset="0"/>
            </a:endParaRPr>
          </a:p>
        </p:txBody>
      </p:sp>
      <p:sp>
        <p:nvSpPr>
          <p:cNvPr id="57" name="TextBox 56"/>
          <p:cNvSpPr txBox="1"/>
          <p:nvPr/>
        </p:nvSpPr>
        <p:spPr>
          <a:xfrm>
            <a:off x="8152145" y="4300856"/>
            <a:ext cx="916940" cy="276860"/>
          </a:xfrm>
          <a:prstGeom prst="rect">
            <a:avLst/>
          </a:prstGeom>
          <a:noFill/>
        </p:spPr>
        <p:txBody>
          <a:bodyPr wrap="none" lIns="0" tIns="0" rIns="0" bIns="0" rtlCol="0" anchor="ctr">
            <a:spAutoFit/>
          </a:bodyPr>
          <a:lstStyle/>
          <a:p>
            <a:pPr algn="ctr" defTabSz="1218565">
              <a:spcBef>
                <a:spcPct val="20000"/>
              </a:spcBef>
              <a:defRPr/>
            </a:pPr>
            <a:r>
              <a:rPr lang="zh-CN" altLang="en-US" b="1" dirty="0">
                <a:solidFill>
                  <a:schemeClr val="tx1">
                    <a:lumMod val="75000"/>
                    <a:lumOff val="25000"/>
                  </a:schemeClr>
                </a:solidFill>
                <a:latin typeface="+mn-ea"/>
                <a:sym typeface="+mn-ea"/>
              </a:rPr>
              <a:t>作用范围</a:t>
            </a:r>
            <a:endParaRPr lang="en-US" b="1" dirty="0">
              <a:solidFill>
                <a:schemeClr val="accent3"/>
              </a:solidFill>
              <a:latin typeface="Agency FB" panose="020B0503020202020204" pitchFamily="34" charset="0"/>
            </a:endParaRPr>
          </a:p>
        </p:txBody>
      </p:sp>
      <p:sp>
        <p:nvSpPr>
          <p:cNvPr id="63" name="Freeform 143"/>
          <p:cNvSpPr>
            <a:spLocks noEditPoints="1"/>
          </p:cNvSpPr>
          <p:nvPr/>
        </p:nvSpPr>
        <p:spPr bwMode="auto">
          <a:xfrm>
            <a:off x="1624502" y="1911649"/>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65" name="Freeform 92"/>
          <p:cNvSpPr>
            <a:spLocks noEditPoints="1"/>
          </p:cNvSpPr>
          <p:nvPr/>
        </p:nvSpPr>
        <p:spPr bwMode="auto">
          <a:xfrm>
            <a:off x="3330935" y="5052942"/>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67" name="组合 66"/>
          <p:cNvGrpSpPr/>
          <p:nvPr/>
        </p:nvGrpSpPr>
        <p:grpSpPr>
          <a:xfrm>
            <a:off x="5024573" y="1956099"/>
            <a:ext cx="427511" cy="400051"/>
            <a:chOff x="6661150" y="233363"/>
            <a:chExt cx="320675" cy="300038"/>
          </a:xfrm>
          <a:solidFill>
            <a:schemeClr val="bg1"/>
          </a:solidFill>
        </p:grpSpPr>
        <p:sp>
          <p:nvSpPr>
            <p:cNvPr id="68"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69"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0"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1"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73" name="Freeform 140"/>
          <p:cNvSpPr>
            <a:spLocks noEditPoints="1"/>
          </p:cNvSpPr>
          <p:nvPr/>
        </p:nvSpPr>
        <p:spPr bwMode="auto">
          <a:xfrm>
            <a:off x="6642335" y="4993762"/>
            <a:ext cx="554700" cy="554772"/>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81" name="Freeform 190"/>
          <p:cNvSpPr>
            <a:spLocks noEditPoints="1"/>
          </p:cNvSpPr>
          <p:nvPr/>
        </p:nvSpPr>
        <p:spPr bwMode="auto">
          <a:xfrm>
            <a:off x="8414849" y="1911648"/>
            <a:ext cx="391533" cy="416984"/>
          </a:xfrm>
          <a:custGeom>
            <a:avLst/>
            <a:gdLst>
              <a:gd name="T0" fmla="*/ 124 w 128"/>
              <a:gd name="T1" fmla="*/ 126 h 136"/>
              <a:gd name="T2" fmla="*/ 120 w 128"/>
              <a:gd name="T3" fmla="*/ 0 h 136"/>
              <a:gd name="T4" fmla="*/ 97 w 128"/>
              <a:gd name="T5" fmla="*/ 0 h 136"/>
              <a:gd name="T6" fmla="*/ 95 w 128"/>
              <a:gd name="T7" fmla="*/ 62 h 136"/>
              <a:gd name="T8" fmla="*/ 86 w 128"/>
              <a:gd name="T9" fmla="*/ 51 h 136"/>
              <a:gd name="T10" fmla="*/ 68 w 128"/>
              <a:gd name="T11" fmla="*/ 61 h 136"/>
              <a:gd name="T12" fmla="*/ 59 w 128"/>
              <a:gd name="T13" fmla="*/ 51 h 136"/>
              <a:gd name="T14" fmla="*/ 41 w 128"/>
              <a:gd name="T15" fmla="*/ 61 h 136"/>
              <a:gd name="T16" fmla="*/ 32 w 128"/>
              <a:gd name="T17" fmla="*/ 51 h 136"/>
              <a:gd name="T18" fmla="*/ 7 w 128"/>
              <a:gd name="T19" fmla="*/ 65 h 136"/>
              <a:gd name="T20" fmla="*/ 7 w 128"/>
              <a:gd name="T21" fmla="*/ 65 h 136"/>
              <a:gd name="T22" fmla="*/ 7 w 128"/>
              <a:gd name="T23" fmla="*/ 126 h 136"/>
              <a:gd name="T24" fmla="*/ 0 w 128"/>
              <a:gd name="T25" fmla="*/ 126 h 136"/>
              <a:gd name="T26" fmla="*/ 0 w 128"/>
              <a:gd name="T27" fmla="*/ 136 h 136"/>
              <a:gd name="T28" fmla="*/ 128 w 128"/>
              <a:gd name="T29" fmla="*/ 136 h 136"/>
              <a:gd name="T30" fmla="*/ 128 w 128"/>
              <a:gd name="T31" fmla="*/ 126 h 136"/>
              <a:gd name="T32" fmla="*/ 124 w 128"/>
              <a:gd name="T33" fmla="*/ 126 h 136"/>
              <a:gd name="T34" fmla="*/ 43 w 128"/>
              <a:gd name="T35" fmla="*/ 89 h 136"/>
              <a:gd name="T36" fmla="*/ 16 w 128"/>
              <a:gd name="T37" fmla="*/ 89 h 136"/>
              <a:gd name="T38" fmla="*/ 16 w 128"/>
              <a:gd name="T39" fmla="*/ 78 h 136"/>
              <a:gd name="T40" fmla="*/ 43 w 128"/>
              <a:gd name="T41" fmla="*/ 78 h 136"/>
              <a:gd name="T42" fmla="*/ 43 w 128"/>
              <a:gd name="T43" fmla="*/ 89 h 136"/>
              <a:gd name="T44" fmla="*/ 78 w 128"/>
              <a:gd name="T45" fmla="*/ 89 h 136"/>
              <a:gd name="T46" fmla="*/ 51 w 128"/>
              <a:gd name="T47" fmla="*/ 89 h 136"/>
              <a:gd name="T48" fmla="*/ 51 w 128"/>
              <a:gd name="T49" fmla="*/ 78 h 136"/>
              <a:gd name="T50" fmla="*/ 78 w 128"/>
              <a:gd name="T51" fmla="*/ 78 h 136"/>
              <a:gd name="T52" fmla="*/ 78 w 128"/>
              <a:gd name="T53" fmla="*/ 89 h 136"/>
              <a:gd name="T54" fmla="*/ 112 w 128"/>
              <a:gd name="T55" fmla="*/ 89 h 136"/>
              <a:gd name="T56" fmla="*/ 85 w 128"/>
              <a:gd name="T57" fmla="*/ 89 h 136"/>
              <a:gd name="T58" fmla="*/ 85 w 128"/>
              <a:gd name="T59" fmla="*/ 78 h 136"/>
              <a:gd name="T60" fmla="*/ 112 w 128"/>
              <a:gd name="T61" fmla="*/ 78 h 136"/>
              <a:gd name="T62" fmla="*/ 112 w 128"/>
              <a:gd name="T63"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36">
                <a:moveTo>
                  <a:pt x="124" y="126"/>
                </a:moveTo>
                <a:cubicBezTo>
                  <a:pt x="123" y="84"/>
                  <a:pt x="122" y="42"/>
                  <a:pt x="120" y="0"/>
                </a:cubicBezTo>
                <a:cubicBezTo>
                  <a:pt x="113" y="2"/>
                  <a:pt x="105" y="2"/>
                  <a:pt x="97" y="0"/>
                </a:cubicBezTo>
                <a:cubicBezTo>
                  <a:pt x="96" y="20"/>
                  <a:pt x="96" y="41"/>
                  <a:pt x="95" y="62"/>
                </a:cubicBezTo>
                <a:cubicBezTo>
                  <a:pt x="86" y="51"/>
                  <a:pt x="86" y="51"/>
                  <a:pt x="86" y="51"/>
                </a:cubicBezTo>
                <a:cubicBezTo>
                  <a:pt x="68" y="61"/>
                  <a:pt x="68" y="61"/>
                  <a:pt x="68" y="61"/>
                </a:cubicBezTo>
                <a:cubicBezTo>
                  <a:pt x="59" y="51"/>
                  <a:pt x="59" y="51"/>
                  <a:pt x="59" y="51"/>
                </a:cubicBezTo>
                <a:cubicBezTo>
                  <a:pt x="41" y="61"/>
                  <a:pt x="41" y="61"/>
                  <a:pt x="41" y="61"/>
                </a:cubicBezTo>
                <a:cubicBezTo>
                  <a:pt x="32" y="51"/>
                  <a:pt x="32" y="51"/>
                  <a:pt x="32" y="51"/>
                </a:cubicBezTo>
                <a:cubicBezTo>
                  <a:pt x="7" y="65"/>
                  <a:pt x="7" y="65"/>
                  <a:pt x="7" y="65"/>
                </a:cubicBezTo>
                <a:cubicBezTo>
                  <a:pt x="7" y="65"/>
                  <a:pt x="7" y="65"/>
                  <a:pt x="7" y="65"/>
                </a:cubicBezTo>
                <a:cubicBezTo>
                  <a:pt x="7" y="126"/>
                  <a:pt x="7" y="126"/>
                  <a:pt x="7" y="126"/>
                </a:cubicBezTo>
                <a:cubicBezTo>
                  <a:pt x="0" y="126"/>
                  <a:pt x="0" y="126"/>
                  <a:pt x="0" y="126"/>
                </a:cubicBezTo>
                <a:cubicBezTo>
                  <a:pt x="0" y="136"/>
                  <a:pt x="0" y="136"/>
                  <a:pt x="0" y="136"/>
                </a:cubicBezTo>
                <a:cubicBezTo>
                  <a:pt x="128" y="136"/>
                  <a:pt x="128" y="136"/>
                  <a:pt x="128" y="136"/>
                </a:cubicBezTo>
                <a:cubicBezTo>
                  <a:pt x="128" y="126"/>
                  <a:pt x="128" y="126"/>
                  <a:pt x="128" y="126"/>
                </a:cubicBezTo>
                <a:lnTo>
                  <a:pt x="124" y="126"/>
                </a:lnTo>
                <a:close/>
                <a:moveTo>
                  <a:pt x="43" y="89"/>
                </a:moveTo>
                <a:cubicBezTo>
                  <a:pt x="16" y="89"/>
                  <a:pt x="16" y="89"/>
                  <a:pt x="16" y="89"/>
                </a:cubicBezTo>
                <a:cubicBezTo>
                  <a:pt x="16" y="78"/>
                  <a:pt x="16" y="78"/>
                  <a:pt x="16" y="78"/>
                </a:cubicBezTo>
                <a:cubicBezTo>
                  <a:pt x="43" y="78"/>
                  <a:pt x="43" y="78"/>
                  <a:pt x="43" y="78"/>
                </a:cubicBezTo>
                <a:lnTo>
                  <a:pt x="43" y="89"/>
                </a:lnTo>
                <a:close/>
                <a:moveTo>
                  <a:pt x="78" y="89"/>
                </a:moveTo>
                <a:cubicBezTo>
                  <a:pt x="51" y="89"/>
                  <a:pt x="51" y="89"/>
                  <a:pt x="51" y="89"/>
                </a:cubicBezTo>
                <a:cubicBezTo>
                  <a:pt x="51" y="78"/>
                  <a:pt x="51" y="78"/>
                  <a:pt x="51" y="78"/>
                </a:cubicBezTo>
                <a:cubicBezTo>
                  <a:pt x="78" y="78"/>
                  <a:pt x="78" y="78"/>
                  <a:pt x="78" y="78"/>
                </a:cubicBezTo>
                <a:lnTo>
                  <a:pt x="78" y="89"/>
                </a:lnTo>
                <a:close/>
                <a:moveTo>
                  <a:pt x="112" y="89"/>
                </a:moveTo>
                <a:cubicBezTo>
                  <a:pt x="85" y="89"/>
                  <a:pt x="85" y="89"/>
                  <a:pt x="85" y="89"/>
                </a:cubicBezTo>
                <a:cubicBezTo>
                  <a:pt x="85" y="78"/>
                  <a:pt x="85" y="78"/>
                  <a:pt x="85" y="78"/>
                </a:cubicBezTo>
                <a:cubicBezTo>
                  <a:pt x="112" y="78"/>
                  <a:pt x="112" y="78"/>
                  <a:pt x="112" y="78"/>
                </a:cubicBezTo>
                <a:lnTo>
                  <a:pt x="112" y="89"/>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项目简单介绍</a:t>
            </a:r>
            <a:endParaRPr lang="zh-CN" altLang="en-US" dirty="0"/>
          </a:p>
        </p:txBody>
      </p:sp>
      <p:sp>
        <p:nvSpPr>
          <p:cNvPr id="3" name="Oval 53"/>
          <p:cNvSpPr/>
          <p:nvPr/>
        </p:nvSpPr>
        <p:spPr>
          <a:xfrm>
            <a:off x="9879648" y="3288517"/>
            <a:ext cx="841402" cy="841507"/>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dirty="0">
                <a:solidFill>
                  <a:schemeClr val="accent3"/>
                </a:solidFill>
                <a:latin typeface="Agency FB" panose="020B0503020202020204" pitchFamily="34" charset="0"/>
              </a:rPr>
              <a:t>06</a:t>
            </a:r>
            <a:endParaRPr lang="en-US" dirty="0">
              <a:solidFill>
                <a:schemeClr val="accent3"/>
              </a:solidFill>
              <a:latin typeface="Agency FB" panose="020B0503020202020204" pitchFamily="34" charset="0"/>
            </a:endParaRPr>
          </a:p>
        </p:txBody>
      </p:sp>
      <p:cxnSp>
        <p:nvCxnSpPr>
          <p:cNvPr id="4" name="Straight Connector 51"/>
          <p:cNvCxnSpPr>
            <a:endCxn id="11" idx="0"/>
          </p:cNvCxnSpPr>
          <p:nvPr/>
        </p:nvCxnSpPr>
        <p:spPr>
          <a:xfrm>
            <a:off x="10300970" y="4175760"/>
            <a:ext cx="0" cy="58547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pic>
        <p:nvPicPr>
          <p:cNvPr id="11" name="图片 10" descr="logo"/>
          <p:cNvPicPr>
            <a:picLocks noChangeAspect="1"/>
          </p:cNvPicPr>
          <p:nvPr/>
        </p:nvPicPr>
        <p:blipFill>
          <a:blip r:embed="rId1"/>
          <a:stretch>
            <a:fillRect/>
          </a:stretch>
        </p:blipFill>
        <p:spPr>
          <a:xfrm>
            <a:off x="9725025" y="4761230"/>
            <a:ext cx="1151255" cy="1046480"/>
          </a:xfrm>
          <a:prstGeom prst="rect">
            <a:avLst/>
          </a:prstGeom>
        </p:spPr>
      </p:pic>
      <p:sp>
        <p:nvSpPr>
          <p:cNvPr id="12" name="TextBox 56"/>
          <p:cNvSpPr txBox="1"/>
          <p:nvPr/>
        </p:nvSpPr>
        <p:spPr>
          <a:xfrm>
            <a:off x="10001583" y="2851151"/>
            <a:ext cx="522605" cy="276860"/>
          </a:xfrm>
          <a:prstGeom prst="rect">
            <a:avLst/>
          </a:prstGeom>
          <a:noFill/>
        </p:spPr>
        <p:txBody>
          <a:bodyPr wrap="none" lIns="0" tIns="0" rIns="0" bIns="0" rtlCol="0" anchor="ctr">
            <a:spAutoFit/>
          </a:bodyPr>
          <a:lstStyle/>
          <a:p>
            <a:pPr algn="ctr" defTabSz="1218565">
              <a:spcBef>
                <a:spcPct val="20000"/>
              </a:spcBef>
              <a:defRPr/>
            </a:pPr>
            <a:r>
              <a:rPr lang="en-US" b="1" dirty="0">
                <a:solidFill>
                  <a:schemeClr val="accent3"/>
                </a:solidFill>
                <a:latin typeface="Agency FB" panose="020B0503020202020204" pitchFamily="34" charset="0"/>
              </a:rPr>
              <a:t>Logo</a:t>
            </a:r>
            <a:endParaRPr lang="en-US" b="1" dirty="0">
              <a:solidFill>
                <a:schemeClr val="accent3"/>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strips(upRight)">
                                      <p:cBhvr>
                                        <p:cTn id="7" dur="500"/>
                                        <p:tgtEl>
                                          <p:spTgt spid="44"/>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slide(fromBottom)">
                                      <p:cBhvr>
                                        <p:cTn id="16" dur="500"/>
                                        <p:tgtEl>
                                          <p:spTgt spid="66"/>
                                        </p:tgtEl>
                                      </p:cBhvr>
                                    </p:animEffect>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down)">
                                      <p:cBhvr>
                                        <p:cTn id="24" dur="1000"/>
                                        <p:tgtEl>
                                          <p:spTgt spid="83"/>
                                        </p:tgtEl>
                                      </p:cBhvr>
                                    </p:animEffect>
                                  </p:childTnLst>
                                </p:cTn>
                              </p:par>
                            </p:childTnLst>
                          </p:cTn>
                        </p:par>
                        <p:par>
                          <p:cTn id="25" fill="hold">
                            <p:stCondLst>
                              <p:cond delay="2000"/>
                            </p:stCondLst>
                            <p:childTnLst>
                              <p:par>
                                <p:cTn id="26" presetID="18" presetClass="entr" presetSubtype="12"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strips(downLeft)">
                                      <p:cBhvr>
                                        <p:cTn id="28" dur="500"/>
                                        <p:tgtEl>
                                          <p:spTgt spid="39"/>
                                        </p:tgtEl>
                                      </p:cBhvr>
                                    </p:animEffect>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slide(fromBottom)">
                                      <p:cBhvr>
                                        <p:cTn id="37" dur="500"/>
                                        <p:tgtEl>
                                          <p:spTgt spid="34"/>
                                        </p:tgtEl>
                                      </p:cBhvr>
                                    </p:animEffect>
                                  </p:childTnLst>
                                </p:cTn>
                              </p:par>
                            </p:childTnLst>
                          </p:cTn>
                        </p:par>
                        <p:par>
                          <p:cTn id="38" fill="hold">
                            <p:stCondLst>
                              <p:cond delay="3500"/>
                            </p:stCondLst>
                            <p:childTnLst>
                              <p:par>
                                <p:cTn id="39" presetID="23" presetClass="entr" presetSubtype="16"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childTnLst>
                                </p:cTn>
                              </p:par>
                              <p:par>
                                <p:cTn id="43" presetID="22" presetClass="entr" presetSubtype="4"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down)">
                                      <p:cBhvr>
                                        <p:cTn id="45" dur="500"/>
                                        <p:tgtEl>
                                          <p:spTgt spid="49"/>
                                        </p:tgtEl>
                                      </p:cBhvr>
                                    </p:animEffect>
                                  </p:childTnLst>
                                </p:cTn>
                              </p:par>
                            </p:childTnLst>
                          </p:cTn>
                        </p:par>
                        <p:par>
                          <p:cTn id="46" fill="hold">
                            <p:stCondLst>
                              <p:cond delay="4000"/>
                            </p:stCondLst>
                            <p:childTnLst>
                              <p:par>
                                <p:cTn id="47" presetID="18" presetClass="entr" presetSubtype="3"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strips(upRight)">
                                      <p:cBhvr>
                                        <p:cTn id="49" dur="500"/>
                                        <p:tgtEl>
                                          <p:spTgt spid="51"/>
                                        </p:tgtEl>
                                      </p:cBhvr>
                                    </p:animEffect>
                                  </p:childTnLst>
                                </p:cTn>
                              </p:par>
                            </p:childTnLst>
                          </p:cTn>
                        </p:par>
                        <p:par>
                          <p:cTn id="50" fill="hold">
                            <p:stCondLst>
                              <p:cond delay="4500"/>
                            </p:stCondLst>
                            <p:childTnLst>
                              <p:par>
                                <p:cTn id="51" presetID="23" presetClass="entr" presetSubtype="16"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childTnLst>
                                </p:cTn>
                              </p:par>
                            </p:childTnLst>
                          </p:cTn>
                        </p:par>
                        <p:par>
                          <p:cTn id="55" fill="hold">
                            <p:stCondLst>
                              <p:cond delay="5000"/>
                            </p:stCondLst>
                            <p:childTnLst>
                              <p:par>
                                <p:cTn id="56" presetID="12" presetClass="entr" presetSubtype="4"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slide(fromBottom)">
                                      <p:cBhvr>
                                        <p:cTn id="58" dur="500"/>
                                        <p:tgtEl>
                                          <p:spTgt spid="43"/>
                                        </p:tgtEl>
                                      </p:cBhvr>
                                    </p:animEffect>
                                  </p:childTnLst>
                                </p:cTn>
                              </p:par>
                            </p:childTnLst>
                          </p:cTn>
                        </p:par>
                        <p:par>
                          <p:cTn id="59" fill="hold">
                            <p:stCondLst>
                              <p:cond delay="5500"/>
                            </p:stCondLst>
                            <p:childTnLst>
                              <p:par>
                                <p:cTn id="60" presetID="23" presetClass="entr" presetSubtype="16"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2" presetClass="entr" presetSubtype="4"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down)">
                                      <p:cBhvr>
                                        <p:cTn id="66" dur="500"/>
                                        <p:tgtEl>
                                          <p:spTgt spid="56"/>
                                        </p:tgtEl>
                                      </p:cBhvr>
                                    </p:animEffect>
                                  </p:childTnLst>
                                </p:cTn>
                              </p:par>
                            </p:childTnLst>
                          </p:cTn>
                        </p:par>
                        <p:par>
                          <p:cTn id="67" fill="hold">
                            <p:stCondLst>
                              <p:cond delay="6000"/>
                            </p:stCondLst>
                            <p:childTnLst>
                              <p:par>
                                <p:cTn id="68" presetID="18" presetClass="entr" presetSubtype="12" fill="hold" nodeType="after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strips(downLeft)">
                                      <p:cBhvr>
                                        <p:cTn id="70" dur="500"/>
                                        <p:tgtEl>
                                          <p:spTgt spid="58"/>
                                        </p:tgtEl>
                                      </p:cBhvr>
                                    </p:animEffect>
                                  </p:childTnLst>
                                </p:cTn>
                              </p:par>
                            </p:childTnLst>
                          </p:cTn>
                        </p:par>
                        <p:par>
                          <p:cTn id="71" fill="hold">
                            <p:stCondLst>
                              <p:cond delay="6500"/>
                            </p:stCondLst>
                            <p:childTnLst>
                              <p:par>
                                <p:cTn id="72" presetID="23" presetClass="entr" presetSubtype="16"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fltVal val="0"/>
                                          </p:val>
                                        </p:tav>
                                        <p:tav tm="100000">
                                          <p:val>
                                            <p:strVal val="#ppt_h"/>
                                          </p:val>
                                        </p:tav>
                                      </p:tavLst>
                                    </p:anim>
                                  </p:childTnLst>
                                </p:cTn>
                              </p:par>
                            </p:childTnLst>
                          </p:cTn>
                        </p:par>
                        <p:par>
                          <p:cTn id="76" fill="hold">
                            <p:stCondLst>
                              <p:cond delay="7000"/>
                            </p:stCondLst>
                            <p:childTnLst>
                              <p:par>
                                <p:cTn id="77" presetID="12" presetClass="entr" presetSubtype="4"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slide(fromBottom)">
                                      <p:cBhvr>
                                        <p:cTn id="79" dur="500"/>
                                        <p:tgtEl>
                                          <p:spTgt spid="45"/>
                                        </p:tgtEl>
                                      </p:cBhvr>
                                    </p:animEffect>
                                  </p:childTnLst>
                                </p:cTn>
                              </p:par>
                            </p:childTnLst>
                          </p:cTn>
                        </p:par>
                        <p:par>
                          <p:cTn id="80" fill="hold">
                            <p:stCondLst>
                              <p:cond delay="7500"/>
                            </p:stCondLst>
                            <p:childTnLst>
                              <p:par>
                                <p:cTn id="81" presetID="23" presetClass="entr" presetSubtype="16"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childTnLst>
                                </p:cTn>
                              </p:par>
                              <p:par>
                                <p:cTn id="85" presetID="22" presetClass="entr" presetSubtype="4"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wipe(down)">
                                      <p:cBhvr>
                                        <p:cTn id="87" dur="500"/>
                                        <p:tgtEl>
                                          <p:spTgt spid="61"/>
                                        </p:tgtEl>
                                      </p:cBhvr>
                                    </p:animEffect>
                                  </p:childTnLst>
                                </p:cTn>
                              </p:par>
                            </p:childTnLst>
                          </p:cTn>
                        </p:par>
                        <p:par>
                          <p:cTn id="88" fill="hold">
                            <p:stCondLst>
                              <p:cond delay="8000"/>
                            </p:stCondLst>
                            <p:childTnLst>
                              <p:par>
                                <p:cTn id="89" presetID="18" presetClass="entr" presetSubtype="3" fill="hold" nodeType="after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strips(upRight)">
                                      <p:cBhvr>
                                        <p:cTn id="91" dur="500"/>
                                        <p:tgtEl>
                                          <p:spTgt spid="62"/>
                                        </p:tgtEl>
                                      </p:cBhvr>
                                    </p:animEffect>
                                  </p:childTnLst>
                                </p:cTn>
                              </p:par>
                            </p:childTnLst>
                          </p:cTn>
                        </p:par>
                        <p:par>
                          <p:cTn id="92" fill="hold">
                            <p:stCondLst>
                              <p:cond delay="8500"/>
                            </p:stCondLst>
                            <p:childTnLst>
                              <p:par>
                                <p:cTn id="93" presetID="23" presetClass="entr" presetSubtype="16" fill="hold" grpId="0" nodeType="afterEffect">
                                  <p:stCondLst>
                                    <p:cond delay="0"/>
                                  </p:stCondLst>
                                  <p:childTnLst>
                                    <p:set>
                                      <p:cBhvr>
                                        <p:cTn id="94" dur="1" fill="hold">
                                          <p:stCondLst>
                                            <p:cond delay="0"/>
                                          </p:stCondLst>
                                        </p:cTn>
                                        <p:tgtEl>
                                          <p:spTgt spid="54"/>
                                        </p:tgtEl>
                                        <p:attrNameLst>
                                          <p:attrName>style.visibility</p:attrName>
                                        </p:attrNameLst>
                                      </p:cBhvr>
                                      <p:to>
                                        <p:strVal val="visible"/>
                                      </p:to>
                                    </p:set>
                                    <p:anim calcmode="lin" valueType="num">
                                      <p:cBhvr>
                                        <p:cTn id="95" dur="500" fill="hold"/>
                                        <p:tgtEl>
                                          <p:spTgt spid="54"/>
                                        </p:tgtEl>
                                        <p:attrNameLst>
                                          <p:attrName>ppt_w</p:attrName>
                                        </p:attrNameLst>
                                      </p:cBhvr>
                                      <p:tavLst>
                                        <p:tav tm="0">
                                          <p:val>
                                            <p:fltVal val="0"/>
                                          </p:val>
                                        </p:tav>
                                        <p:tav tm="100000">
                                          <p:val>
                                            <p:strVal val="#ppt_w"/>
                                          </p:val>
                                        </p:tav>
                                      </p:tavLst>
                                    </p:anim>
                                    <p:anim calcmode="lin" valueType="num">
                                      <p:cBhvr>
                                        <p:cTn id="96" dur="500" fill="hold"/>
                                        <p:tgtEl>
                                          <p:spTgt spid="54"/>
                                        </p:tgtEl>
                                        <p:attrNameLst>
                                          <p:attrName>ppt_h</p:attrName>
                                        </p:attrNameLst>
                                      </p:cBhvr>
                                      <p:tavLst>
                                        <p:tav tm="0">
                                          <p:val>
                                            <p:fltVal val="0"/>
                                          </p:val>
                                        </p:tav>
                                        <p:tav tm="100000">
                                          <p:val>
                                            <p:strVal val="#ppt_h"/>
                                          </p:val>
                                        </p:tav>
                                      </p:tavLst>
                                    </p:anim>
                                  </p:childTnLst>
                                </p:cTn>
                              </p:par>
                            </p:childTnLst>
                          </p:cTn>
                        </p:par>
                        <p:par>
                          <p:cTn id="97" fill="hold">
                            <p:stCondLst>
                              <p:cond delay="9000"/>
                            </p:stCondLst>
                            <p:childTnLst>
                              <p:par>
                                <p:cTn id="98" presetID="12" presetClass="entr" presetSubtype="4" fill="hold" grpId="0" nodeType="after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slide(fromBottom)">
                                      <p:cBhvr>
                                        <p:cTn id="100" dur="500"/>
                                        <p:tgtEl>
                                          <p:spTgt spid="57"/>
                                        </p:tgtEl>
                                      </p:cBhvr>
                                    </p:animEffect>
                                  </p:childTnLst>
                                </p:cTn>
                              </p:par>
                            </p:childTnLst>
                          </p:cTn>
                        </p:par>
                        <p:par>
                          <p:cTn id="101" fill="hold">
                            <p:stCondLst>
                              <p:cond delay="9500"/>
                            </p:stCondLst>
                            <p:childTnLst>
                              <p:par>
                                <p:cTn id="102" presetID="23" presetClass="entr" presetSubtype="16" fill="hold" grpId="0" nodeType="afterEffect">
                                  <p:stCondLst>
                                    <p:cond delay="0"/>
                                  </p:stCondLst>
                                  <p:childTnLst>
                                    <p:set>
                                      <p:cBhvr>
                                        <p:cTn id="103" dur="1" fill="hold">
                                          <p:stCondLst>
                                            <p:cond delay="0"/>
                                          </p:stCondLst>
                                        </p:cTn>
                                        <p:tgtEl>
                                          <p:spTgt spid="53"/>
                                        </p:tgtEl>
                                        <p:attrNameLst>
                                          <p:attrName>style.visibility</p:attrName>
                                        </p:attrNameLst>
                                      </p:cBhvr>
                                      <p:to>
                                        <p:strVal val="visible"/>
                                      </p:to>
                                    </p:set>
                                    <p:anim calcmode="lin" valueType="num">
                                      <p:cBhvr>
                                        <p:cTn id="104" dur="500" fill="hold"/>
                                        <p:tgtEl>
                                          <p:spTgt spid="53"/>
                                        </p:tgtEl>
                                        <p:attrNameLst>
                                          <p:attrName>ppt_w</p:attrName>
                                        </p:attrNameLst>
                                      </p:cBhvr>
                                      <p:tavLst>
                                        <p:tav tm="0">
                                          <p:val>
                                            <p:fltVal val="0"/>
                                          </p:val>
                                        </p:tav>
                                        <p:tav tm="100000">
                                          <p:val>
                                            <p:strVal val="#ppt_w"/>
                                          </p:val>
                                        </p:tav>
                                      </p:tavLst>
                                    </p:anim>
                                    <p:anim calcmode="lin" valueType="num">
                                      <p:cBhvr>
                                        <p:cTn id="105" dur="500" fill="hold"/>
                                        <p:tgtEl>
                                          <p:spTgt spid="53"/>
                                        </p:tgtEl>
                                        <p:attrNameLst>
                                          <p:attrName>ppt_h</p:attrName>
                                        </p:attrNameLst>
                                      </p:cBhvr>
                                      <p:tavLst>
                                        <p:tav tm="0">
                                          <p:val>
                                            <p:fltVal val="0"/>
                                          </p:val>
                                        </p:tav>
                                        <p:tav tm="100000">
                                          <p:val>
                                            <p:strVal val="#ppt_h"/>
                                          </p:val>
                                        </p:tav>
                                      </p:tavLst>
                                    </p:anim>
                                  </p:childTnLst>
                                </p:cTn>
                              </p:par>
                              <p:par>
                                <p:cTn id="106" presetID="22" presetClass="entr" presetSubtype="4" fill="hold" grpId="0" nodeType="with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wipe(down)">
                                      <p:cBhvr>
                                        <p:cTn id="108" dur="500"/>
                                        <p:tgtEl>
                                          <p:spTgt spid="50"/>
                                        </p:tgtEl>
                                      </p:cBhvr>
                                    </p:animEffect>
                                  </p:childTnLst>
                                </p:cTn>
                              </p:par>
                            </p:childTnLst>
                          </p:cTn>
                        </p:par>
                        <p:par>
                          <p:cTn id="109" fill="hold">
                            <p:stCondLst>
                              <p:cond delay="10000"/>
                            </p:stCondLst>
                            <p:childTnLst>
                              <p:par>
                                <p:cTn id="110" presetID="18" presetClass="entr" presetSubtype="12" fill="hold" nodeType="after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strips(downLeft)">
                                      <p:cBhvr>
                                        <p:cTn id="112" dur="500"/>
                                        <p:tgtEl>
                                          <p:spTgt spid="52"/>
                                        </p:tgtEl>
                                      </p:cBhvr>
                                    </p:animEffect>
                                  </p:childTnLst>
                                </p:cTn>
                              </p:par>
                            </p:childTnLst>
                          </p:cTn>
                        </p:par>
                        <p:par>
                          <p:cTn id="113" fill="hold">
                            <p:stCondLst>
                              <p:cond delay="10500"/>
                            </p:stCondLst>
                            <p:childTnLst>
                              <p:par>
                                <p:cTn id="114" presetID="23" presetClass="entr" presetSubtype="16" fill="hold" grpId="0" nodeType="afterEffect">
                                  <p:stCondLst>
                                    <p:cond delay="0"/>
                                  </p:stCondLst>
                                  <p:childTnLst>
                                    <p:set>
                                      <p:cBhvr>
                                        <p:cTn id="115" dur="1" fill="hold">
                                          <p:stCondLst>
                                            <p:cond delay="0"/>
                                          </p:stCondLst>
                                        </p:cTn>
                                        <p:tgtEl>
                                          <p:spTgt spid="3"/>
                                        </p:tgtEl>
                                        <p:attrNameLst>
                                          <p:attrName>style.visibility</p:attrName>
                                        </p:attrNameLst>
                                      </p:cBhvr>
                                      <p:to>
                                        <p:strVal val="visible"/>
                                      </p:to>
                                    </p:set>
                                    <p:anim calcmode="lin" valueType="num">
                                      <p:cBhvr>
                                        <p:cTn id="116" dur="500" fill="hold"/>
                                        <p:tgtEl>
                                          <p:spTgt spid="3"/>
                                        </p:tgtEl>
                                        <p:attrNameLst>
                                          <p:attrName>ppt_w</p:attrName>
                                        </p:attrNameLst>
                                      </p:cBhvr>
                                      <p:tavLst>
                                        <p:tav tm="0">
                                          <p:val>
                                            <p:fltVal val="0"/>
                                          </p:val>
                                        </p:tav>
                                        <p:tav tm="100000">
                                          <p:val>
                                            <p:strVal val="#ppt_w"/>
                                          </p:val>
                                        </p:tav>
                                      </p:tavLst>
                                    </p:anim>
                                    <p:anim calcmode="lin" valueType="num">
                                      <p:cBhvr>
                                        <p:cTn id="117" dur="500" fill="hold"/>
                                        <p:tgtEl>
                                          <p:spTgt spid="3"/>
                                        </p:tgtEl>
                                        <p:attrNameLst>
                                          <p:attrName>ppt_h</p:attrName>
                                        </p:attrNameLst>
                                      </p:cBhvr>
                                      <p:tavLst>
                                        <p:tav tm="0">
                                          <p:val>
                                            <p:fltVal val="0"/>
                                          </p:val>
                                        </p:tav>
                                        <p:tav tm="100000">
                                          <p:val>
                                            <p:strVal val="#ppt_h"/>
                                          </p:val>
                                        </p:tav>
                                      </p:tavLst>
                                    </p:anim>
                                  </p:childTnLst>
                                </p:cTn>
                              </p:par>
                            </p:childTnLst>
                          </p:cTn>
                        </p:par>
                        <p:par>
                          <p:cTn id="118" fill="hold">
                            <p:stCondLst>
                              <p:cond delay="11000"/>
                            </p:stCondLst>
                            <p:childTnLst>
                              <p:par>
                                <p:cTn id="119" presetID="18" presetClass="entr" presetSubtype="12" fill="hold" nodeType="after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strips(downLeft)">
                                      <p:cBhvr>
                                        <p:cTn id="121" dur="500"/>
                                        <p:tgtEl>
                                          <p:spTgt spid="4"/>
                                        </p:tgtEl>
                                      </p:cBhvr>
                                    </p:animEffect>
                                  </p:childTnLst>
                                </p:cTn>
                              </p:par>
                            </p:childTnLst>
                          </p:cTn>
                        </p:par>
                        <p:par>
                          <p:cTn id="122" fill="hold">
                            <p:stCondLst>
                              <p:cond delay="11500"/>
                            </p:stCondLst>
                            <p:childTnLst>
                              <p:par>
                                <p:cTn id="123" presetID="12" presetClass="entr" presetSubtype="4" fill="hold" grpId="0"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slide(fromBottom)">
                                      <p:cBhvr>
                                        <p:cTn id="125" dur="500"/>
                                        <p:tgtEl>
                                          <p:spTgt spid="12"/>
                                        </p:tgtEl>
                                      </p:cBhvr>
                                    </p:animEffect>
                                  </p:childTnLst>
                                </p:cTn>
                              </p:par>
                              <p:par>
                                <p:cTn id="126" presetID="4" presetClass="entr" presetSubtype="16" fill="hold" nodeType="withEffect">
                                  <p:stCondLst>
                                    <p:cond delay="0"/>
                                  </p:stCondLst>
                                  <p:childTnLst>
                                    <p:set>
                                      <p:cBhvr>
                                        <p:cTn id="127" dur="1" fill="hold">
                                          <p:stCondLst>
                                            <p:cond delay="0"/>
                                          </p:stCondLst>
                                        </p:cTn>
                                        <p:tgtEl>
                                          <p:spTgt spid="11"/>
                                        </p:tgtEl>
                                        <p:attrNameLst>
                                          <p:attrName>style.visibility</p:attrName>
                                        </p:attrNameLst>
                                      </p:cBhvr>
                                      <p:to>
                                        <p:strVal val="visible"/>
                                      </p:to>
                                    </p:set>
                                    <p:animEffect transition="in" filter="box(in)">
                                      <p:cBhvr>
                                        <p:cTn id="12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9" grpId="0"/>
      <p:bldP spid="56" grpId="0"/>
      <p:bldP spid="61" grpId="0"/>
      <p:bldP spid="66" grpId="0"/>
      <p:bldP spid="33" grpId="0" bldLvl="0" animBg="1"/>
      <p:bldP spid="38" grpId="0" bldLvl="0" animBg="1"/>
      <p:bldP spid="37" grpId="0" bldLvl="0" animBg="1"/>
      <p:bldP spid="40" grpId="0" bldLvl="0" animBg="1"/>
      <p:bldP spid="34" grpId="0"/>
      <p:bldP spid="36" grpId="0" bldLvl="0" animBg="1"/>
      <p:bldP spid="41" grpId="0" bldLvl="0" animBg="1"/>
      <p:bldP spid="43" grpId="0"/>
      <p:bldP spid="35" grpId="0" bldLvl="0" animBg="1"/>
      <p:bldP spid="42" grpId="0" bldLvl="0" animBg="1"/>
      <p:bldP spid="45" grpId="0"/>
      <p:bldP spid="50" grpId="0"/>
      <p:bldP spid="53" grpId="0" bldLvl="0" animBg="1"/>
      <p:bldP spid="54" grpId="0" bldLvl="0" animBg="1"/>
      <p:bldP spid="57" grpId="0"/>
      <p:bldP spid="3" grpId="0" bldLvl="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17"/>
          <p:cNvGrpSpPr/>
          <p:nvPr/>
        </p:nvGrpSpPr>
        <p:grpSpPr>
          <a:xfrm>
            <a:off x="8246257" y="5293448"/>
            <a:ext cx="378450" cy="378798"/>
            <a:chOff x="5607370" y="3562829"/>
            <a:chExt cx="587140" cy="587140"/>
          </a:xfrm>
          <a:noFill/>
        </p:grpSpPr>
        <p:sp>
          <p:nvSpPr>
            <p:cNvPr id="42"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3"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4" name="Group 20"/>
          <p:cNvGrpSpPr/>
          <p:nvPr/>
        </p:nvGrpSpPr>
        <p:grpSpPr>
          <a:xfrm>
            <a:off x="8260444" y="1996953"/>
            <a:ext cx="543575" cy="544076"/>
            <a:chOff x="6665323" y="3562825"/>
            <a:chExt cx="587140" cy="587140"/>
          </a:xfrm>
          <a:noFill/>
        </p:grpSpPr>
        <p:sp>
          <p:nvSpPr>
            <p:cNvPr id="45"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6"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grpSp>
        <p:nvGrpSpPr>
          <p:cNvPr id="47" name="Group 23"/>
          <p:cNvGrpSpPr/>
          <p:nvPr/>
        </p:nvGrpSpPr>
        <p:grpSpPr>
          <a:xfrm>
            <a:off x="8942128" y="3942881"/>
            <a:ext cx="378450" cy="378799"/>
            <a:chOff x="7740352" y="3562825"/>
            <a:chExt cx="587140" cy="587140"/>
          </a:xfrm>
          <a:noFill/>
        </p:grpSpPr>
        <p:sp>
          <p:nvSpPr>
            <p:cNvPr id="48"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sp>
          <p:nvSpPr>
            <p:cNvPr id="49"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solidFill>
                <a:sysClr val="window" lastClr="FFFFFF">
                  <a:lumMod val="95000"/>
                </a:sysClr>
              </a:solidFill>
            </a:ln>
          </p:spPr>
          <p:txBody>
            <a:bodyPr vert="horz" wrap="square" lIns="91440" tIns="45720" rIns="91440" bIns="45720" numCol="1" anchor="t" anchorCtr="0" compatLnSpc="1"/>
            <a:lstStyle/>
            <a:p>
              <a:pPr defTabSz="1217930"/>
              <a:endParaRPr lang="en-US" sz="2800" kern="0" dirty="0">
                <a:solidFill>
                  <a:sysClr val="window" lastClr="FFFFFF">
                    <a:lumMod val="65000"/>
                  </a:sysClr>
                </a:solidFill>
                <a:cs typeface="+mn-ea"/>
              </a:endParaRPr>
            </a:p>
          </p:txBody>
        </p:sp>
      </p:grpSp>
      <p:sp>
        <p:nvSpPr>
          <p:cNvPr id="2" name="标题 1"/>
          <p:cNvSpPr>
            <a:spLocks noGrp="1"/>
          </p:cNvSpPr>
          <p:nvPr>
            <p:ph type="title"/>
          </p:nvPr>
        </p:nvSpPr>
        <p:spPr/>
        <p:txBody>
          <a:bodyPr>
            <a:normAutofit fontScale="90000"/>
          </a:bodyPr>
          <a:lstStyle/>
          <a:p>
            <a:r>
              <a:rPr lang="zh-CN" altLang="en-US" dirty="0">
                <a:cs typeface="+mn-ea"/>
              </a:rPr>
              <a:t>界面讲解</a:t>
            </a:r>
            <a:endParaRPr lang="zh-CN" altLang="en-US" dirty="0">
              <a:ea typeface="+mn-ea"/>
              <a:cs typeface="+mn-ea"/>
            </a:endParaRPr>
          </a:p>
        </p:txBody>
      </p:sp>
      <p:sp>
        <p:nvSpPr>
          <p:cNvPr id="4" name="文本框 3"/>
          <p:cNvSpPr txBox="1"/>
          <p:nvPr/>
        </p:nvSpPr>
        <p:spPr>
          <a:xfrm>
            <a:off x="5661660" y="5992495"/>
            <a:ext cx="868680" cy="368300"/>
          </a:xfrm>
          <a:prstGeom prst="rect">
            <a:avLst/>
          </a:prstGeom>
          <a:noFill/>
        </p:spPr>
        <p:txBody>
          <a:bodyPr wrap="none" rtlCol="0">
            <a:spAutoFit/>
          </a:bodyPr>
          <a:lstStyle/>
          <a:p>
            <a:r>
              <a:rPr lang="zh-CN" altLang="en-US"/>
              <a:t>主界面</a:t>
            </a:r>
            <a:endParaRPr lang="zh-CN" altLang="en-US"/>
          </a:p>
        </p:txBody>
      </p:sp>
      <p:sp>
        <p:nvSpPr>
          <p:cNvPr id="7" name="文本框 6"/>
          <p:cNvSpPr txBox="1"/>
          <p:nvPr/>
        </p:nvSpPr>
        <p:spPr>
          <a:xfrm>
            <a:off x="9549765" y="5992495"/>
            <a:ext cx="1097280" cy="368300"/>
          </a:xfrm>
          <a:prstGeom prst="rect">
            <a:avLst/>
          </a:prstGeom>
          <a:noFill/>
        </p:spPr>
        <p:txBody>
          <a:bodyPr wrap="none" rtlCol="0">
            <a:spAutoFit/>
          </a:bodyPr>
          <a:lstStyle/>
          <a:p>
            <a:r>
              <a:rPr lang="zh-CN" altLang="en-US"/>
              <a:t>搜索界面</a:t>
            </a:r>
            <a:endParaRPr lang="zh-CN" altLang="en-US"/>
          </a:p>
        </p:txBody>
      </p:sp>
      <p:sp>
        <p:nvSpPr>
          <p:cNvPr id="8" name="文本框 7"/>
          <p:cNvSpPr txBox="1"/>
          <p:nvPr/>
        </p:nvSpPr>
        <p:spPr>
          <a:xfrm>
            <a:off x="1591945" y="5992495"/>
            <a:ext cx="1097280" cy="368300"/>
          </a:xfrm>
          <a:prstGeom prst="rect">
            <a:avLst/>
          </a:prstGeom>
          <a:noFill/>
        </p:spPr>
        <p:txBody>
          <a:bodyPr wrap="none" rtlCol="0">
            <a:spAutoFit/>
          </a:bodyPr>
          <a:lstStyle/>
          <a:p>
            <a:r>
              <a:rPr lang="zh-CN" altLang="en-US"/>
              <a:t>登陆界面</a:t>
            </a:r>
            <a:endParaRPr lang="zh-CN" altLang="en-US"/>
          </a:p>
        </p:txBody>
      </p:sp>
      <p:pic>
        <p:nvPicPr>
          <p:cNvPr id="3" name="图片 2" descr="}5}TY835ZZJ2}]9W{)CTEWK"/>
          <p:cNvPicPr>
            <a:picLocks noChangeAspect="1"/>
          </p:cNvPicPr>
          <p:nvPr/>
        </p:nvPicPr>
        <p:blipFill>
          <a:blip r:embed="rId1"/>
          <a:stretch>
            <a:fillRect/>
          </a:stretch>
        </p:blipFill>
        <p:spPr>
          <a:xfrm>
            <a:off x="4896485" y="1271905"/>
            <a:ext cx="2517775" cy="4541520"/>
          </a:xfrm>
          <a:prstGeom prst="rect">
            <a:avLst/>
          </a:prstGeom>
        </p:spPr>
      </p:pic>
      <p:pic>
        <p:nvPicPr>
          <p:cNvPr id="9" name="图片 8" descr="J$1ZOX4KS%5TD9FKVOCBOJ0"/>
          <p:cNvPicPr>
            <a:picLocks noChangeAspect="1"/>
          </p:cNvPicPr>
          <p:nvPr/>
        </p:nvPicPr>
        <p:blipFill>
          <a:blip r:embed="rId2"/>
          <a:stretch>
            <a:fillRect/>
          </a:stretch>
        </p:blipFill>
        <p:spPr>
          <a:xfrm>
            <a:off x="872490" y="1272540"/>
            <a:ext cx="2536825" cy="4540885"/>
          </a:xfrm>
          <a:prstGeom prst="rect">
            <a:avLst/>
          </a:prstGeom>
        </p:spPr>
      </p:pic>
      <p:pic>
        <p:nvPicPr>
          <p:cNvPr id="11" name="图片 10" descr="E9]_Y976~9S8@GOXX8_3Z$W"/>
          <p:cNvPicPr>
            <a:picLocks noChangeAspect="1"/>
          </p:cNvPicPr>
          <p:nvPr/>
        </p:nvPicPr>
        <p:blipFill>
          <a:blip r:embed="rId3"/>
          <a:stretch>
            <a:fillRect/>
          </a:stretch>
        </p:blipFill>
        <p:spPr>
          <a:xfrm>
            <a:off x="8804275" y="1270635"/>
            <a:ext cx="2588895" cy="454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tags/tag1.xml><?xml version="1.0" encoding="utf-8"?>
<p:tagLst xmlns:p="http://schemas.openxmlformats.org/presentationml/2006/main">
  <p:tag name="KSO_WM_TEMPLATE_TOPIC_ID" val="2869567"/>
  <p:tag name="KSO_WM_TEMPLATE_OUTLINE_ID" val="14"/>
  <p:tag name="KSO_WM_TEMPLATE_SCENE_ID" val="1"/>
  <p:tag name="KSO_WM_TEMPLATE_JOB_ID" val="14"/>
  <p:tag name="KSO_WM_TEMPLATE_TOPIC_DEFAULT" val="0"/>
</p:tagLst>
</file>

<file path=ppt/tags/tag10.xml><?xml version="1.0" encoding="utf-8"?>
<p:tagLst xmlns:p="http://schemas.openxmlformats.org/presentationml/2006/main">
  <p:tag name="GENSWF_ADVANCE_TIME" val="0.00"/>
  <p:tag name="ISPRING_SLIDE_INDENT_LEVEL" val="0"/>
  <p:tag name="ISPRING_CUSTOM_TIMING_USED" val="0"/>
</p:tagLst>
</file>

<file path=ppt/tags/tag11.xml><?xml version="1.0" encoding="utf-8"?>
<p:tagLst xmlns:p="http://schemas.openxmlformats.org/presentationml/2006/main">
  <p:tag name="GENSWF_ADVANCE_TIME" val="0.00"/>
  <p:tag name="ISPRING_SLIDE_INDENT_LEVEL" val="0"/>
  <p:tag name="ISPRING_CUSTOM_TIMING_USED" val="0"/>
</p:tagLst>
</file>

<file path=ppt/tags/tag12.xml><?xml version="1.0" encoding="utf-8"?>
<p:tagLst xmlns:p="http://schemas.openxmlformats.org/presentationml/2006/main">
  <p:tag name="GENSWF_ADVANCE_TIME" val="0.00"/>
  <p:tag name="ISPRING_SLIDE_INDENT_LEVEL" val="0"/>
  <p:tag name="ISPRING_CUSTOM_TIMING_USED" val="0"/>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GENSWF_ADVANCE_TIME" val="0.00"/>
  <p:tag name="ISPRING_SLIDE_INDENT_LEVEL" val="0"/>
  <p:tag name="ISPRING_CUSTOM_TIMING_USED" val="0"/>
</p:tagLst>
</file>

<file path=ppt/tags/tag15.xml><?xml version="1.0" encoding="utf-8"?>
<p:tagLst xmlns:p="http://schemas.openxmlformats.org/presentationml/2006/main">
  <p:tag name="GENSWF_ADVANCE_TIME" val="0.00"/>
  <p:tag name="ISPRING_SLIDE_INDENT_LEVEL" val="0"/>
  <p:tag name="ISPRING_CUSTOM_TIMING_USED" val="0"/>
</p:tagLst>
</file>

<file path=ppt/tags/tag16.xml><?xml version="1.0" encoding="utf-8"?>
<p:tagLst xmlns:p="http://schemas.openxmlformats.org/presentationml/2006/main">
  <p:tag name="GENSWF_ADVANCE_TIME" val="0.00"/>
  <p:tag name="ISPRING_SLIDE_INDENT_LEVEL" val="0"/>
  <p:tag name="ISPRING_CUSTOM_TIMING_USED" val="0"/>
</p:tagLst>
</file>

<file path=ppt/tags/tag17.xml><?xml version="1.0" encoding="utf-8"?>
<p:tagLst xmlns:p="http://schemas.openxmlformats.org/presentationml/2006/main">
  <p:tag name="GENSWF_ADVANCE_TIME" val="0.00"/>
  <p:tag name="ISPRING_SLIDE_INDENT_LEVEL" val="0"/>
  <p:tag name="ISPRING_CUSTOM_TIMING_USED" val="0"/>
</p:tagLst>
</file>

<file path=ppt/tags/tag18.xml><?xml version="1.0" encoding="utf-8"?>
<p:tagLst xmlns:p="http://schemas.openxmlformats.org/presentationml/2006/main">
  <p:tag name="GENSWF_ADVANCE_TIME" val="0.00"/>
  <p:tag name="ISPRING_SLIDE_INDENT_LEVEL" val="0"/>
  <p:tag name="ISPRING_CUSTOM_TIMING_USED" val="0"/>
</p:tagLst>
</file>

<file path=ppt/tags/tag19.xml><?xml version="1.0" encoding="utf-8"?>
<p:tagLst xmlns:p="http://schemas.openxmlformats.org/presentationml/2006/main">
  <p:tag name="GENSWF_ADVANCE_TIME" val="0.00"/>
  <p:tag name="ISPRING_SLIDE_INDENT_LEVEL" val="0"/>
  <p:tag name="ISPRING_CUSTOM_TIMING_USED" val="0"/>
</p:tagLst>
</file>

<file path=ppt/tags/tag2.xml><?xml version="1.0" encoding="utf-8"?>
<p:tagLst xmlns:p="http://schemas.openxmlformats.org/presentationml/2006/main">
  <p:tag name="GENSWF_ADVANCE_TIME" val="0.00"/>
  <p:tag name="ISPRING_SLIDE_INDENT_LEVEL" val="0"/>
  <p:tag name="ISPRING_CUSTOM_TIMING_USED" val="0"/>
</p:tagLst>
</file>

<file path=ppt/tags/tag20.xml><?xml version="1.0" encoding="utf-8"?>
<p:tagLst xmlns:p="http://schemas.openxmlformats.org/presentationml/2006/main">
  <p:tag name="GENSWF_ADVANCE_TIME" val="0.00"/>
  <p:tag name="ISPRING_SLIDE_INDENT_LEVEL" val="0"/>
  <p:tag name="ISPRING_CUSTOM_TIMING_USED" val="0"/>
</p:tagLst>
</file>

<file path=ppt/tags/tag21.xml><?xml version="1.0" encoding="utf-8"?>
<p:tagLst xmlns:p="http://schemas.openxmlformats.org/presentationml/2006/main">
  <p:tag name="GENSWF_ADVANCE_TIME" val="0.00"/>
  <p:tag name="ISPRING_SLIDE_INDENT_LEVEL" val="0"/>
  <p:tag name="ISPRING_CUSTOM_TIMING_USED" val="0"/>
</p:tagLst>
</file>

<file path=ppt/tags/tag22.xml><?xml version="1.0" encoding="utf-8"?>
<p:tagLst xmlns:p="http://schemas.openxmlformats.org/presentationml/2006/main">
  <p:tag name="GENSWF_ADVANCE_TIME" val="0.00"/>
  <p:tag name="ISPRING_SLIDE_INDENT_LEVEL" val="0"/>
  <p:tag name="ISPRING_CUSTOM_TIMING_USED" val="0"/>
</p:tagLst>
</file>

<file path=ppt/tags/tag23.xml><?xml version="1.0" encoding="utf-8"?>
<p:tagLst xmlns:p="http://schemas.openxmlformats.org/presentationml/2006/main">
  <p:tag name="GENSWF_ADVANCE_TIME" val="0.00"/>
  <p:tag name="ISPRING_SLIDE_INDENT_LEVEL" val="0"/>
  <p:tag name="ISPRING_CUSTOM_TIMING_USED" val="0"/>
</p:tagLst>
</file>

<file path=ppt/tags/tag24.xml><?xml version="1.0" encoding="utf-8"?>
<p:tagLst xmlns:p="http://schemas.openxmlformats.org/presentationml/2006/main">
  <p:tag name="GENSWF_ADVANCE_TIME" val="0.00"/>
  <p:tag name="ISPRING_SLIDE_INDENT_LEVEL" val="0"/>
  <p:tag name="ISPRING_CUSTOM_TIMING_USED" val="0"/>
</p:tagLst>
</file>

<file path=ppt/tags/tag25.xml><?xml version="1.0" encoding="utf-8"?>
<p:tagLst xmlns:p="http://schemas.openxmlformats.org/presentationml/2006/main">
  <p:tag name="GENSWF_ADVANCE_TIME" val="0.00"/>
  <p:tag name="ISPRING_SLIDE_INDENT_LEVEL" val="0"/>
  <p:tag name="ISPRING_CUSTOM_TIMING_USED" val="0"/>
</p:tagLst>
</file>

<file path=ppt/tags/tag26.xml><?xml version="1.0" encoding="utf-8"?>
<p:tagLst xmlns:p="http://schemas.openxmlformats.org/presentationml/2006/main">
  <p:tag name="GENSWF_ADVANCE_TIME" val="0.00"/>
  <p:tag name="ISPRING_SLIDE_INDENT_LEVEL" val="0"/>
  <p:tag name="ISPRING_CUSTOM_TIMING_USED" val="0"/>
</p:tagLst>
</file>

<file path=ppt/tags/tag27.xml><?xml version="1.0" encoding="utf-8"?>
<p:tagLst xmlns:p="http://schemas.openxmlformats.org/presentationml/2006/main">
  <p:tag name="GENSWF_ADVANCE_TIME" val="0.00"/>
  <p:tag name="ISPRING_SLIDE_INDENT_LEVEL" val="0"/>
  <p:tag name="ISPRING_CUSTOM_TIMING_USED" val="0"/>
</p:tagLst>
</file>

<file path=ppt/tags/tag28.xml><?xml version="1.0" encoding="utf-8"?>
<p:tagLst xmlns:p="http://schemas.openxmlformats.org/presentationml/2006/main">
  <p:tag name="GENSWF_ADVANCE_TIME" val="0.00"/>
  <p:tag name="ISPRING_SLIDE_INDENT_LEVEL" val="0"/>
  <p:tag name="ISPRING_CUSTOM_TIMING_USED" val="0"/>
</p:tagLst>
</file>

<file path=ppt/tags/tag29.xml><?xml version="1.0" encoding="utf-8"?>
<p:tagLst xmlns:p="http://schemas.openxmlformats.org/presentationml/2006/main">
  <p:tag name="GENSWF_ADVANCE_TIME" val="0.00"/>
  <p:tag name="ISPRING_SLIDE_INDENT_LEVEL" val="0"/>
  <p:tag name="ISPRING_CUSTOM_TIMING_USED" val="0"/>
</p:tagLst>
</file>

<file path=ppt/tags/tag3.xml><?xml version="1.0" encoding="utf-8"?>
<p:tagLst xmlns:p="http://schemas.openxmlformats.org/presentationml/2006/main">
  <p:tag name="GENSWF_ADVANCE_TIME" val="0.00"/>
  <p:tag name="ISPRING_SLIDE_INDENT_LEVEL" val="0"/>
  <p:tag name="ISPRING_CUSTOM_TIMING_USED" val="0"/>
</p:tagLst>
</file>

<file path=ppt/tags/tag30.xml><?xml version="1.0" encoding="utf-8"?>
<p:tagLst xmlns:p="http://schemas.openxmlformats.org/presentationml/2006/main">
  <p:tag name="GENSWF_ADVANCE_TIME" val="0.00"/>
  <p:tag name="ISPRING_SLIDE_INDENT_LEVEL" val="0"/>
  <p:tag name="ISPRING_CUSTOM_TIMING_USED" val="0"/>
</p:tagLst>
</file>

<file path=ppt/tags/tag4.xml><?xml version="1.0" encoding="utf-8"?>
<p:tagLst xmlns:p="http://schemas.openxmlformats.org/presentationml/2006/main">
  <p:tag name="GENSWF_ADVANCE_TIME" val="0.00"/>
  <p:tag name="ISPRING_SLIDE_INDENT_LEVEL" val="0"/>
  <p:tag name="ISPRING_CUSTOM_TIMING_USED" val="0"/>
</p:tagLst>
</file>

<file path=ppt/tags/tag5.xml><?xml version="1.0" encoding="utf-8"?>
<p:tagLst xmlns:p="http://schemas.openxmlformats.org/presentationml/2006/main">
  <p:tag name="GENSWF_ADVANCE_TIME" val="0.00"/>
  <p:tag name="ISPRING_SLIDE_INDENT_LEVEL" val="0"/>
  <p:tag name="ISPRING_CUSTOM_TIMING_USED" val="0"/>
</p:tagLst>
</file>

<file path=ppt/tags/tag6.xml><?xml version="1.0" encoding="utf-8"?>
<p:tagLst xmlns:p="http://schemas.openxmlformats.org/presentationml/2006/main">
  <p:tag name="GENSWF_ADVANCE_TIME" val="0.00"/>
  <p:tag name="ISPRING_SLIDE_INDENT_LEVEL" val="0"/>
  <p:tag name="ISPRING_CUSTOM_TIMING_USED" val="0"/>
</p:tagLst>
</file>

<file path=ppt/tags/tag7.xml><?xml version="1.0" encoding="utf-8"?>
<p:tagLst xmlns:p="http://schemas.openxmlformats.org/presentationml/2006/main">
  <p:tag name="GENSWF_ADVANCE_TIME" val="0.00"/>
  <p:tag name="ISPRING_SLIDE_INDENT_LEVEL" val="0"/>
  <p:tag name="ISPRING_CUSTOM_TIMING_USED" val="0"/>
</p:tagLst>
</file>

<file path=ppt/tags/tag8.xml><?xml version="1.0" encoding="utf-8"?>
<p:tagLst xmlns:p="http://schemas.openxmlformats.org/presentationml/2006/main">
  <p:tag name="GENSWF_ADVANCE_TIME" val="0.00"/>
  <p:tag name="ISPRING_SLIDE_INDENT_LEVEL" val="0"/>
  <p:tag name="ISPRING_CUSTOM_TIMING_USED" val="0"/>
</p:tagLst>
</file>

<file path=ppt/tags/tag9.xml><?xml version="1.0" encoding="utf-8"?>
<p:tagLst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自定义 2883">
      <a:dk1>
        <a:sysClr val="windowText" lastClr="000000"/>
      </a:dk1>
      <a:lt1>
        <a:sysClr val="window" lastClr="FFFFFF"/>
      </a:lt1>
      <a:dk2>
        <a:srgbClr val="252525"/>
      </a:dk2>
      <a:lt2>
        <a:srgbClr val="4E4E4E"/>
      </a:lt2>
      <a:accent1>
        <a:srgbClr val="4E4E4E"/>
      </a:accent1>
      <a:accent2>
        <a:srgbClr val="252525"/>
      </a:accent2>
      <a:accent3>
        <a:srgbClr val="4E4E4E"/>
      </a:accent3>
      <a:accent4>
        <a:srgbClr val="252525"/>
      </a:accent4>
      <a:accent5>
        <a:srgbClr val="4E4E4E"/>
      </a:accent5>
      <a:accent6>
        <a:srgbClr val="252525"/>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5603</Words>
  <Application>WPS 演示</Application>
  <PresentationFormat>宽屏</PresentationFormat>
  <Paragraphs>629</Paragraphs>
  <Slides>54</Slides>
  <Notes>31</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54</vt:i4>
      </vt:variant>
    </vt:vector>
  </HeadingPairs>
  <TitlesOfParts>
    <vt:vector size="70" baseType="lpstr">
      <vt:lpstr>Arial</vt:lpstr>
      <vt:lpstr>宋体</vt:lpstr>
      <vt:lpstr>Wingdings</vt:lpstr>
      <vt:lpstr>Calibri</vt:lpstr>
      <vt:lpstr>Impact</vt:lpstr>
      <vt:lpstr>Agency FB</vt:lpstr>
      <vt:lpstr>方正兰亭黑_GBK</vt:lpstr>
      <vt:lpstr>微软雅黑</vt:lpstr>
      <vt:lpstr>Arial Unicode MS</vt:lpstr>
      <vt:lpstr>Arial Black</vt:lpstr>
      <vt:lpstr>Times New Roman</vt:lpstr>
      <vt:lpstr>Calibri</vt:lpstr>
      <vt:lpstr>Neris Thin</vt:lpstr>
      <vt:lpstr>黑体</vt:lpstr>
      <vt:lpstr>Segoe Print</vt:lpstr>
      <vt:lpstr>Office 主题</vt:lpstr>
      <vt:lpstr>PowerPoint 演示文稿</vt:lpstr>
      <vt:lpstr>PowerPoint 演示文稿</vt:lpstr>
      <vt:lpstr>PowerPoint 演示文稿</vt:lpstr>
      <vt:lpstr>1.2界面讲解</vt:lpstr>
      <vt:lpstr>更改需求里程碑（回访）</vt:lpstr>
      <vt:lpstr>PowerPoint 演示文稿</vt:lpstr>
      <vt:lpstr>git管理</vt:lpstr>
      <vt:lpstr>1.1项目简单介绍</vt:lpstr>
      <vt:lpstr>1.2界面讲解</vt:lpstr>
      <vt:lpstr>1.2界面讲解</vt:lpstr>
      <vt:lpstr>1.2界面讲解</vt:lpstr>
      <vt:lpstr>1.3参考资料</vt:lpstr>
      <vt:lpstr>1.4约定、约束与环境</vt:lpstr>
      <vt:lpstr>PowerPoint 演示文稿</vt:lpstr>
      <vt:lpstr>2.1项目团队组织人员分工</vt:lpstr>
      <vt:lpstr>2.2风险评估及对策</vt:lpstr>
      <vt:lpstr>2.3工作分解结构（WBS）</vt:lpstr>
      <vt:lpstr>2.4总体进度计划（甘特图）</vt:lpstr>
      <vt:lpstr>总体进度计划（甘特图）</vt:lpstr>
      <vt:lpstr>总体进度计划（甘特图）</vt:lpstr>
      <vt:lpstr>PowerPoint 演示文稿</vt:lpstr>
      <vt:lpstr>3.1.1处理流程和数据流程 //可行性分析</vt:lpstr>
      <vt:lpstr>3.1.2数据流图</vt:lpstr>
      <vt:lpstr>3.1.3E-R图</vt:lpstr>
      <vt:lpstr>3.2基本模块</vt:lpstr>
      <vt:lpstr>3.3可选择的其他系统方案（SWOT分析）</vt:lpstr>
      <vt:lpstr>3.4其他分析</vt:lpstr>
      <vt:lpstr>3.5各类用户  //需求分析</vt:lpstr>
      <vt:lpstr>3.6数据定义</vt:lpstr>
      <vt:lpstr>3.7功能分析模型（各类图）</vt:lpstr>
      <vt:lpstr>3.8状态转换图（例）</vt:lpstr>
      <vt:lpstr>3.9 IPO图+界面原型（例）</vt:lpstr>
      <vt:lpstr>PowerPoint 演示文稿</vt:lpstr>
      <vt:lpstr>4.1精度、时间特性要求</vt:lpstr>
      <vt:lpstr>4.2伪代码（例）</vt:lpstr>
      <vt:lpstr>PowerPoint 演示文稿</vt:lpstr>
      <vt:lpstr>5.1代码规范（例）</vt:lpstr>
      <vt:lpstr>5.2PAD图（例）</vt:lpstr>
      <vt:lpstr>5.3实现（例）</vt:lpstr>
      <vt:lpstr>5.4测试计划（例）</vt:lpstr>
      <vt:lpstr>5.5测试报告（例）</vt:lpstr>
      <vt:lpstr>单元测试</vt:lpstr>
      <vt:lpstr>单元测试（例）</vt:lpstr>
      <vt:lpstr>集成测试</vt:lpstr>
      <vt:lpstr>集成测试</vt:lpstr>
      <vt:lpstr>集成测试</vt:lpstr>
      <vt:lpstr>集成测试（手测）</vt:lpstr>
      <vt:lpstr>PowerPoint 演示文稿</vt:lpstr>
      <vt:lpstr>6.1小组成员</vt:lpstr>
      <vt:lpstr>小组成员</vt:lpstr>
      <vt:lpstr>6.2会议纪要</vt:lpstr>
      <vt:lpstr>6.2会议纪要</vt:lpstr>
      <vt:lpstr>遇到困难与收获</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可乐</cp:lastModifiedBy>
  <cp:revision>95</cp:revision>
  <dcterms:created xsi:type="dcterms:W3CDTF">2015-05-05T08:02:00Z</dcterms:created>
  <dcterms:modified xsi:type="dcterms:W3CDTF">2018-07-05T10:41:28Z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